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56" r:id="rId5"/>
    <p:sldId id="258" r:id="rId6"/>
    <p:sldId id="260" r:id="rId7"/>
    <p:sldId id="265" r:id="rId8"/>
    <p:sldId id="267" r:id="rId9"/>
    <p:sldId id="264" r:id="rId10"/>
    <p:sldId id="266" r:id="rId11"/>
    <p:sldId id="268" r:id="rId12"/>
    <p:sldId id="269" r:id="rId13"/>
    <p:sldId id="261" r:id="rId14"/>
    <p:sldId id="271" r:id="rId15"/>
    <p:sldId id="270" r:id="rId16"/>
    <p:sldId id="311" r:id="rId17"/>
    <p:sldId id="272" r:id="rId18"/>
    <p:sldId id="287"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8" r:id="rId33"/>
    <p:sldId id="289" r:id="rId34"/>
    <p:sldId id="293" r:id="rId35"/>
    <p:sldId id="294" r:id="rId36"/>
    <p:sldId id="295" r:id="rId37"/>
    <p:sldId id="297" r:id="rId38"/>
    <p:sldId id="298" r:id="rId39"/>
    <p:sldId id="299" r:id="rId40"/>
    <p:sldId id="300" r:id="rId41"/>
    <p:sldId id="301" r:id="rId42"/>
    <p:sldId id="302" r:id="rId43"/>
    <p:sldId id="303" r:id="rId44"/>
    <p:sldId id="309" r:id="rId45"/>
    <p:sldId id="312" r:id="rId46"/>
    <p:sldId id="304" r:id="rId47"/>
    <p:sldId id="305" r:id="rId48"/>
    <p:sldId id="306" r:id="rId49"/>
    <p:sldId id="307" r:id="rId50"/>
    <p:sldId id="308" r:id="rId51"/>
    <p:sldId id="262" r:id="rId52"/>
    <p:sldId id="263" r:id="rId53"/>
    <p:sldId id="310" r:id="rId54"/>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2" d="100"/>
          <a:sy n="112" d="100"/>
        </p:scale>
        <p:origin x="1620" y="96"/>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233E9B-9F1D-41E0-82EE-FFB6E7B9DE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98D0C6-B507-4D7C-9AB8-C21B63D44D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7FE0DD-B665-4C0D-9A77-5D509972AB66}" type="datetimeFigureOut">
              <a:rPr lang="en-US" smtClean="0"/>
              <a:t>9/8/2024</a:t>
            </a:fld>
            <a:endParaRPr lang="en-US" dirty="0"/>
          </a:p>
        </p:txBody>
      </p:sp>
      <p:sp>
        <p:nvSpPr>
          <p:cNvPr id="4" name="Footer Placeholder 3">
            <a:extLst>
              <a:ext uri="{FF2B5EF4-FFF2-40B4-BE49-F238E27FC236}">
                <a16:creationId xmlns:a16="http://schemas.microsoft.com/office/drawing/2014/main" id="{1920CB52-DEC8-4A31-847D-9C7BE7E797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DA830D-C7BC-43EA-9DCB-A2A7B6E456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A4EAE3-9C96-46DD-BE2A-C285CD55DE36}" type="slidenum">
              <a:rPr lang="en-US" smtClean="0"/>
              <a:t>‹#›</a:t>
            </a:fld>
            <a:endParaRPr lang="en-US" dirty="0"/>
          </a:p>
        </p:txBody>
      </p:sp>
    </p:spTree>
    <p:extLst>
      <p:ext uri="{BB962C8B-B14F-4D97-AF65-F5344CB8AC3E}">
        <p14:creationId xmlns:p14="http://schemas.microsoft.com/office/powerpoint/2010/main" val="80979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596203C1-616A-4651-A577-7BA09B384D13}" type="datetimeFigureOut">
              <a:rPr lang="en-US" smtClean="0"/>
              <a:pPr/>
              <a:t>9/8/2024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07B8B279-4079-43B3-8013-D8D81AB870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48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022929-9408-4F5B-B80A-55646DCF29F9}"/>
              </a:ext>
            </a:extLst>
          </p:cNvPr>
          <p:cNvSpPr/>
          <p:nvPr userDrawn="1"/>
        </p:nvSpPr>
        <p:spPr>
          <a:xfrm>
            <a:off x="0" y="6400800"/>
            <a:ext cx="9144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B45CE90-18D1-4C2B-A71E-130466AA69B1}"/>
              </a:ext>
            </a:extLst>
          </p:cNvPr>
          <p:cNvSpPr/>
          <p:nvPr userDrawn="1"/>
        </p:nvSpPr>
        <p:spPr>
          <a:xfrm>
            <a:off x="0" y="0"/>
            <a:ext cx="9144000" cy="403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722376" y="2209800"/>
            <a:ext cx="7772400" cy="1828800"/>
          </a:xfrm>
        </p:spPr>
        <p:txBody>
          <a:bodyPr lIns="45720" rIns="45720" bIns="45720"/>
          <a:lstStyle>
            <a:lvl1pPr algn="l">
              <a:defRPr sz="4500" b="0">
                <a:solidFill>
                  <a:schemeClr val="bg1"/>
                </a:solidFill>
                <a:effectLst/>
              </a:defRPr>
            </a:lvl1pPr>
          </a:lstStyle>
          <a:p>
            <a:r>
              <a:rPr lang="en-US"/>
              <a:t>Click to edit Master title style</a:t>
            </a:r>
            <a:endParaRPr lang="en-US" dirty="0"/>
          </a:p>
        </p:txBody>
      </p:sp>
      <p:sp>
        <p:nvSpPr>
          <p:cNvPr id="20" name="Subtitle 19"/>
          <p:cNvSpPr>
            <a:spLocks noGrp="1"/>
          </p:cNvSpPr>
          <p:nvPr>
            <p:ph type="subTitle" idx="1"/>
          </p:nvPr>
        </p:nvSpPr>
        <p:spPr>
          <a:xfrm>
            <a:off x="722376" y="4191000"/>
            <a:ext cx="7772400" cy="914400"/>
          </a:xfrm>
        </p:spPr>
        <p:txBody>
          <a:bodyPr lIns="182880" tIns="0"/>
          <a:lstStyle>
            <a:lvl1pPr marL="36576" indent="0" algn="l">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9" name="Date Placeholder 18"/>
          <p:cNvSpPr>
            <a:spLocks noGrp="1"/>
          </p:cNvSpPr>
          <p:nvPr>
            <p:ph type="dt" sz="half" idx="10"/>
          </p:nvPr>
        </p:nvSpPr>
        <p:spPr>
          <a:xfrm>
            <a:off x="3776328" y="6400800"/>
            <a:ext cx="2286000" cy="365125"/>
          </a:xfrm>
        </p:spPr>
        <p:txBody>
          <a:bodyPr/>
          <a:lstStyle>
            <a:lvl1pPr>
              <a:defRPr>
                <a:solidFill>
                  <a:schemeClr val="tx1"/>
                </a:solidFill>
              </a:defRPr>
            </a:lvl1pPr>
          </a:lstStyle>
          <a:p>
            <a:fld id="{633EFA78-DE0E-433D-8CFA-D9FBF0D95DCD}" type="datetime1">
              <a:rPr lang="en-US" smtClean="0"/>
              <a:pPr/>
              <a:t>9/8/2024</a:t>
            </a:fld>
            <a:endParaRPr lang="en-US" dirty="0"/>
          </a:p>
        </p:txBody>
      </p:sp>
      <p:sp>
        <p:nvSpPr>
          <p:cNvPr id="8" name="Footer Placeholder 7"/>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11" name="Slide Number Placeholder 10"/>
          <p:cNvSpPr>
            <a:spLocks noGrp="1"/>
          </p:cNvSpPr>
          <p:nvPr>
            <p:ph type="sldNum" sz="quarter" idx="12"/>
          </p:nvPr>
        </p:nvSpPr>
        <p:spPr>
          <a:xfrm>
            <a:off x="8348328" y="6400800"/>
            <a:ext cx="457200" cy="365125"/>
          </a:xfrm>
        </p:spPr>
        <p:txBody>
          <a:bodyPr/>
          <a:lstStyle>
            <a:lvl1pPr>
              <a:defRPr>
                <a:solidFill>
                  <a:schemeClr val="tx1"/>
                </a:solidFill>
              </a:defRPr>
            </a:lvl1pPr>
          </a:lstStyle>
          <a:p>
            <a:fld id="{E7F13AF2-DCC4-4842-96BC-1B9869901C37}" type="slidenum">
              <a:rPr lang="en-US" smtClean="0"/>
              <a:pPr/>
              <a:t>‹#›</a:t>
            </a:fld>
            <a:endParaRPr lang="en-US" dirty="0"/>
          </a:p>
        </p:txBody>
      </p:sp>
      <p:sp>
        <p:nvSpPr>
          <p:cNvPr id="2" name="Isosceles Triangle 1">
            <a:extLst>
              <a:ext uri="{FF2B5EF4-FFF2-40B4-BE49-F238E27FC236}">
                <a16:creationId xmlns:a16="http://schemas.microsoft.com/office/drawing/2014/main" id="{EC6AA5EA-3626-4B43-86D4-5B6226CC46A4}"/>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ounded Rectangle 9"/>
          <p:cNvSpPr/>
          <p:nvPr/>
        </p:nvSpPr>
        <p:spPr>
          <a:xfrm>
            <a:off x="320045" y="6060478"/>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ounded Rectangle 10"/>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Date Placeholder 1"/>
          <p:cNvSpPr>
            <a:spLocks noGrp="1"/>
          </p:cNvSpPr>
          <p:nvPr>
            <p:ph type="dt" sz="half" idx="10"/>
          </p:nvPr>
        </p:nvSpPr>
        <p:spPr/>
        <p:txBody>
          <a:bodyPr/>
          <a:lstStyle/>
          <a:p>
            <a:fld id="{9F5395AF-258B-4502-92DF-E211AA281B41}" type="datetime1">
              <a:rPr lang="en-US" smtClean="0"/>
              <a:pPr/>
              <a:t>9/8/2024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538847" y="1447800"/>
            <a:ext cx="2971800" cy="4389120"/>
          </a:xfrm>
        </p:spPr>
        <p:txBody>
          <a:bodyPr lIns="91440"/>
          <a:lstStyle>
            <a:lvl1pPr marL="18288" marR="18288" indent="0">
              <a:spcBef>
                <a:spcPts val="0"/>
              </a:spcBef>
              <a:buNone/>
              <a:defRPr sz="14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400" y="1447800"/>
            <a:ext cx="4937760" cy="4389120"/>
          </a:xfrm>
        </p:spPr>
        <p:txBody>
          <a:bodyPr/>
          <a:lstStyle>
            <a:lvl1pPr>
              <a:defRPr sz="2800">
                <a:solidFill>
                  <a:srgbClr val="FFFFFF"/>
                </a:solidFill>
              </a:defRPr>
            </a:lvl1pPr>
            <a:lvl2pPr>
              <a:defRPr sz="26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FFA21-88D5-4090-AE34-A717F3009131}" type="datetime1">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ounded Rectangle 13"/>
          <p:cNvSpPr/>
          <p:nvPr/>
        </p:nvSpPr>
        <p:spPr>
          <a:xfrm>
            <a:off x="320045" y="6060478"/>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ounded Rectangle 10"/>
          <p:cNvSpPr/>
          <p:nvPr/>
        </p:nvSpPr>
        <p:spPr>
          <a:xfrm>
            <a:off x="6400800" y="434162"/>
            <a:ext cx="2324605" cy="4341329"/>
          </a:xfrm>
          <a:prstGeom prst="roundRect">
            <a:avLst>
              <a:gd name="adj" fmla="val 2127"/>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6462712" y="533400"/>
            <a:ext cx="2240280" cy="4211480"/>
          </a:xfrm>
        </p:spPr>
        <p:txBody>
          <a:bodyPr lIns="91440"/>
          <a:lstStyle>
            <a:lvl1pPr marL="45720" indent="0" algn="l">
              <a:spcBef>
                <a:spcPts val="0"/>
              </a:spcBef>
              <a:buNone/>
              <a:defRPr sz="1400"/>
            </a:lvl1pPr>
            <a:lvl2pPr>
              <a:defRPr sz="12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A654AA-2757-4A51-86CD-6D20456BDD0A}" type="datetime1">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C9E71F-78A0-4868-970E-5692D76DECFE}" type="slidenum">
              <a:rPr lang="en-US" smtClean="0"/>
              <a:pPr/>
              <a:t>‹#›</a:t>
            </a:fld>
            <a:endParaRPr lang="en-US" dirty="0"/>
          </a:p>
        </p:txBody>
      </p:sp>
      <p:sp>
        <p:nvSpPr>
          <p:cNvPr id="3" name="Picture Placeholder 2"/>
          <p:cNvSpPr>
            <a:spLocks noGrp="1"/>
          </p:cNvSpPr>
          <p:nvPr>
            <p:ph type="pic" idx="1"/>
          </p:nvPr>
        </p:nvSpPr>
        <p:spPr>
          <a:xfrm>
            <a:off x="421480" y="435768"/>
            <a:ext cx="5989320" cy="4343400"/>
          </a:xfrm>
          <a:prstGeom prst="rect">
            <a:avLst/>
          </a:prstGeom>
          <a:solidFill>
            <a:schemeClr val="bg2">
              <a:shade val="10000"/>
            </a:schemeClr>
          </a:solidFill>
        </p:spPr>
        <p:txBody>
          <a:bodyPr/>
          <a:lstStyle>
            <a:lvl1pPr>
              <a:buNone/>
              <a:defRPr sz="3200"/>
            </a:lvl1pPr>
          </a:lstStyle>
          <a:p>
            <a:r>
              <a:rPr lang="en-US"/>
              <a:t>Click icon to add picture</a:t>
            </a:r>
            <a:endParaRPr lang="en-US" dirty="0"/>
          </a:p>
        </p:txBody>
      </p:sp>
      <p:sp>
        <p:nvSpPr>
          <p:cNvPr id="9" name="Rectangle 8"/>
          <p:cNvSpPr/>
          <p:nvPr/>
        </p:nvSpPr>
        <p:spPr>
          <a:xfrm>
            <a:off x="6411357" y="386861"/>
            <a:ext cx="36576" cy="4443984"/>
          </a:xfrm>
          <a:prstGeom prst="rect">
            <a:avLst/>
          </a:prstGeom>
          <a:solidFill>
            <a:srgbClr val="FFFFFF"/>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27432" algn="l"/>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022929-9408-4F5B-B80A-55646DCF29F9}"/>
              </a:ext>
            </a:extLst>
          </p:cNvPr>
          <p:cNvSpPr/>
          <p:nvPr userDrawn="1"/>
        </p:nvSpPr>
        <p:spPr>
          <a:xfrm>
            <a:off x="0" y="6400800"/>
            <a:ext cx="9144000" cy="457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B45CE90-18D1-4C2B-A71E-130466AA69B1}"/>
              </a:ext>
            </a:extLst>
          </p:cNvPr>
          <p:cNvSpPr/>
          <p:nvPr userDrawn="1"/>
        </p:nvSpPr>
        <p:spPr>
          <a:xfrm>
            <a:off x="0" y="0"/>
            <a:ext cx="9144000" cy="403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722376" y="2209800"/>
            <a:ext cx="7772400" cy="1828800"/>
          </a:xfrm>
        </p:spPr>
        <p:txBody>
          <a:bodyPr lIns="45720" rIns="45720" bIns="45720"/>
          <a:lstStyle>
            <a:lvl1pPr algn="l">
              <a:defRPr sz="4500" b="0">
                <a:solidFill>
                  <a:schemeClr val="bg1"/>
                </a:solidFill>
                <a:effectLst/>
              </a:defRPr>
            </a:lvl1pPr>
          </a:lstStyle>
          <a:p>
            <a:r>
              <a:rPr lang="en-US"/>
              <a:t>Click to edit Master title style</a:t>
            </a:r>
            <a:endParaRPr lang="en-US" dirty="0"/>
          </a:p>
        </p:txBody>
      </p:sp>
      <p:sp>
        <p:nvSpPr>
          <p:cNvPr id="20" name="Subtitle 19"/>
          <p:cNvSpPr>
            <a:spLocks noGrp="1"/>
          </p:cNvSpPr>
          <p:nvPr>
            <p:ph type="subTitle" idx="1"/>
          </p:nvPr>
        </p:nvSpPr>
        <p:spPr>
          <a:xfrm>
            <a:off x="722376" y="4191000"/>
            <a:ext cx="7772400" cy="914400"/>
          </a:xfrm>
        </p:spPr>
        <p:txBody>
          <a:bodyPr lIns="182880" tIns="0"/>
          <a:lstStyle>
            <a:lvl1pPr marL="36576" indent="0" algn="l">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9" name="Date Placeholder 18"/>
          <p:cNvSpPr>
            <a:spLocks noGrp="1"/>
          </p:cNvSpPr>
          <p:nvPr>
            <p:ph type="dt" sz="half" idx="10"/>
          </p:nvPr>
        </p:nvSpPr>
        <p:spPr>
          <a:xfrm>
            <a:off x="3776328" y="6400800"/>
            <a:ext cx="2286000" cy="365125"/>
          </a:xfrm>
        </p:spPr>
        <p:txBody>
          <a:bodyPr/>
          <a:lstStyle>
            <a:lvl1pPr>
              <a:defRPr>
                <a:solidFill>
                  <a:schemeClr val="tx1"/>
                </a:solidFill>
              </a:defRPr>
            </a:lvl1pPr>
          </a:lstStyle>
          <a:p>
            <a:fld id="{633EFA78-DE0E-433D-8CFA-D9FBF0D95DCD}" type="datetime1">
              <a:rPr lang="en-US" smtClean="0"/>
              <a:pPr/>
              <a:t>9/8/2024</a:t>
            </a:fld>
            <a:endParaRPr lang="en-US" dirty="0"/>
          </a:p>
        </p:txBody>
      </p:sp>
      <p:sp>
        <p:nvSpPr>
          <p:cNvPr id="8" name="Footer Placeholder 7"/>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11" name="Slide Number Placeholder 10"/>
          <p:cNvSpPr>
            <a:spLocks noGrp="1"/>
          </p:cNvSpPr>
          <p:nvPr>
            <p:ph type="sldNum" sz="quarter" idx="12"/>
          </p:nvPr>
        </p:nvSpPr>
        <p:spPr>
          <a:xfrm>
            <a:off x="8348328" y="6400800"/>
            <a:ext cx="457200" cy="365125"/>
          </a:xfrm>
        </p:spPr>
        <p:txBody>
          <a:bodyPr/>
          <a:lstStyle>
            <a:lvl1pPr>
              <a:defRPr>
                <a:solidFill>
                  <a:schemeClr val="tx1"/>
                </a:solidFill>
              </a:defRPr>
            </a:lvl1pPr>
          </a:lstStyle>
          <a:p>
            <a:fld id="{E7F13AF2-DCC4-4842-96BC-1B9869901C37}" type="slidenum">
              <a:rPr lang="en-US" smtClean="0"/>
              <a:pPr/>
              <a:t>‹#›</a:t>
            </a:fld>
            <a:endParaRPr lang="en-US" dirty="0"/>
          </a:p>
        </p:txBody>
      </p:sp>
      <p:sp>
        <p:nvSpPr>
          <p:cNvPr id="2" name="Isosceles Triangle 1">
            <a:extLst>
              <a:ext uri="{FF2B5EF4-FFF2-40B4-BE49-F238E27FC236}">
                <a16:creationId xmlns:a16="http://schemas.microsoft.com/office/drawing/2014/main" id="{EC6AA5EA-3626-4B43-86D4-5B6226CC46A4}"/>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503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4427F9C6-20A9-45D8-B666-D95AD1AA535F}" type="datetime1">
              <a:rPr lang="en-US" smtClean="0"/>
              <a:pPr/>
              <a:t>9/8/2024</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1" name="Text Placeholder 16">
            <a:extLst>
              <a:ext uri="{FF2B5EF4-FFF2-40B4-BE49-F238E27FC236}">
                <a16:creationId xmlns:a16="http://schemas.microsoft.com/office/drawing/2014/main" id="{64FB5F53-FF75-45AA-B00D-E26647458E32}"/>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2" name="Text Placeholder 19">
            <a:extLst>
              <a:ext uri="{FF2B5EF4-FFF2-40B4-BE49-F238E27FC236}">
                <a16:creationId xmlns:a16="http://schemas.microsoft.com/office/drawing/2014/main" id="{1009BE2F-3305-4974-9545-AD98A2B6C8B9}"/>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3" name="Text Placeholder 21">
            <a:extLst>
              <a:ext uri="{FF2B5EF4-FFF2-40B4-BE49-F238E27FC236}">
                <a16:creationId xmlns:a16="http://schemas.microsoft.com/office/drawing/2014/main" id="{750E4B0F-2627-4011-8C06-77E6E0EE3386}"/>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4427F9C6-20A9-45D8-B666-D95AD1AA535F}" type="datetime1">
              <a:rPr lang="en-US" smtClean="0"/>
              <a:pPr/>
              <a:t>9/8/2024</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3" name="Text Placeholder 16">
            <a:extLst>
              <a:ext uri="{FF2B5EF4-FFF2-40B4-BE49-F238E27FC236}">
                <a16:creationId xmlns:a16="http://schemas.microsoft.com/office/drawing/2014/main" id="{03F2C829-D4FC-4522-8F81-3EE63787A0FC}"/>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4" name="Text Placeholder 19">
            <a:extLst>
              <a:ext uri="{FF2B5EF4-FFF2-40B4-BE49-F238E27FC236}">
                <a16:creationId xmlns:a16="http://schemas.microsoft.com/office/drawing/2014/main" id="{69DA3F2B-EEDB-435E-BF3D-BD81CA979020}"/>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8" name="Text Placeholder 21">
            <a:extLst>
              <a:ext uri="{FF2B5EF4-FFF2-40B4-BE49-F238E27FC236}">
                <a16:creationId xmlns:a16="http://schemas.microsoft.com/office/drawing/2014/main" id="{724D06DB-16B6-4447-80D7-E3F12741D170}"/>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85486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4427F9C6-20A9-45D8-B666-D95AD1AA535F}" type="datetime1">
              <a:rPr lang="en-US" smtClean="0"/>
              <a:pPr/>
              <a:t>9/8/2024</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7" name="Text Placeholder 16">
            <a:extLst>
              <a:ext uri="{FF2B5EF4-FFF2-40B4-BE49-F238E27FC236}">
                <a16:creationId xmlns:a16="http://schemas.microsoft.com/office/drawing/2014/main" id="{42768ECE-5E91-42D8-9F95-B91671A2B268}"/>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20" name="Text Placeholder 19">
            <a:extLst>
              <a:ext uri="{FF2B5EF4-FFF2-40B4-BE49-F238E27FC236}">
                <a16:creationId xmlns:a16="http://schemas.microsoft.com/office/drawing/2014/main" id="{AD316310-4FD9-4500-A4BE-BD7BC699161D}"/>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27" name="Text Placeholder 21">
            <a:extLst>
              <a:ext uri="{FF2B5EF4-FFF2-40B4-BE49-F238E27FC236}">
                <a16:creationId xmlns:a16="http://schemas.microsoft.com/office/drawing/2014/main" id="{D2D13E1C-C5A0-4BB6-A3B2-B12F46371504}"/>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4170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44" y="1066800"/>
            <a:ext cx="8183880" cy="676656"/>
          </a:xfrm>
        </p:spPr>
        <p:txBody>
          <a:bodyPr lIns="91440" bIns="0" anchor="b"/>
          <a:lstStyle>
            <a:lvl1pPr algn="l">
              <a:buNone/>
              <a:defRPr sz="3600" b="0" cap="none" baseline="0">
                <a:solidFill>
                  <a:schemeClr val="bg2">
                    <a:shade val="25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468344" y="1748600"/>
            <a:ext cx="8183880" cy="420624"/>
          </a:xfrm>
        </p:spPr>
        <p:txBody>
          <a:bodyPr lIns="118872" tIns="0" anchor="t"/>
          <a:lstStyle>
            <a:lvl1pPr marR="36576" algn="l">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B45F-50E8-4AF1-920B-265FC35EA31A}" type="datetime1">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69D76A-2E51-4D2B-9AFF-70F7EB3C2C68}" type="datetime1">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90624"/>
            <a:ext cx="8183880" cy="1051560"/>
          </a:xfrm>
        </p:spPr>
        <p:txBody>
          <a:bodyPr anchor="b"/>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607224" y="579438"/>
            <a:ext cx="3931920" cy="639762"/>
          </a:xfrm>
        </p:spPr>
        <p:txBody>
          <a:bodyPr lIns="146304" anchor="ctr"/>
          <a:lstStyle>
            <a:lvl1pPr algn="l">
              <a:buNone/>
              <a:defRPr sz="2400" b="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52169" y="579438"/>
            <a:ext cx="3931920" cy="639762"/>
          </a:xfrm>
        </p:spPr>
        <p:txBody>
          <a:bodyPr lIns="137160" anchor="ctr"/>
          <a:lstStyle>
            <a:lvl1pPr algn="l">
              <a:buNone/>
              <a:defRPr sz="2400" b="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7224" y="1371600"/>
            <a:ext cx="3931920" cy="3566160"/>
          </a:xfrm>
        </p:spPr>
        <p:txBody>
          <a:bodyPr anchor="t"/>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52169" y="1371600"/>
            <a:ext cx="3931920" cy="3566160"/>
          </a:xfrm>
        </p:spPr>
        <p:txBody>
          <a:bodyPr anchor="t"/>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85F57-6490-4460-90DC-FC5EE5C36A66}" type="datetime1">
              <a:rPr lang="en-US" smtClean="0"/>
              <a:pPr/>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FB2161-9FCA-498A-A51E-7B90071250E8}" type="datetime1">
              <a:rPr lang="en-US" smtClean="0"/>
              <a:pPr/>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C9E71F-78A0-4868-970E-5692D76DEC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502920" y="530352"/>
            <a:ext cx="8183880" cy="1051560"/>
          </a:xfrm>
          <a:prstGeom prst="rect">
            <a:avLst/>
          </a:prstGeom>
        </p:spPr>
        <p:txBody>
          <a:bodyPr vert="horz" anchor="b">
            <a:normAutofit/>
          </a:bodyPr>
          <a:lstStyle/>
          <a:p>
            <a:r>
              <a:rPr lang="en-US"/>
              <a:t>Click to edit Master title style</a:t>
            </a:r>
            <a:endParaRPr lang="en-US" dirty="0"/>
          </a:p>
        </p:txBody>
      </p:sp>
      <p:sp>
        <p:nvSpPr>
          <p:cNvPr id="4" name="Text Placeholder 3"/>
          <p:cNvSpPr>
            <a:spLocks noGrp="1"/>
          </p:cNvSpPr>
          <p:nvPr>
            <p:ph type="body" idx="1"/>
          </p:nvPr>
        </p:nvSpPr>
        <p:spPr>
          <a:xfrm>
            <a:off x="502920" y="1784127"/>
            <a:ext cx="8183880" cy="4187952"/>
          </a:xfrm>
          <a:prstGeom prst="rect">
            <a:avLst/>
          </a:prstGeom>
        </p:spPr>
        <p:txBody>
          <a:bodyPr vert="horz" lIns="182880" t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a:defRPr sz="1000">
                <a:solidFill>
                  <a:schemeClr val="bg2">
                    <a:shade val="50000"/>
                  </a:schemeClr>
                </a:solidFill>
              </a:defRPr>
            </a:lvl1pPr>
          </a:lstStyle>
          <a:p>
            <a:pPr algn="r"/>
            <a:fld id="{1BC102A9-C1B1-4354-89E4-F43472216A4F}" type="datetime1">
              <a:rPr lang="en-US" smtClean="0"/>
              <a:pPr algn="r"/>
              <a:t>9/8/2024</a:t>
            </a:fld>
            <a:endParaRPr lang="en-US" sz="1000" dirty="0">
              <a:solidFill>
                <a:schemeClr val="bg2">
                  <a:shade val="50000"/>
                </a:scheme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a:defRPr sz="1000">
                <a:solidFill>
                  <a:schemeClr val="bg2">
                    <a:shade val="50000"/>
                  </a:schemeClr>
                </a:solidFill>
              </a:defRPr>
            </a:lvl1pPr>
          </a:lstStyle>
          <a:p>
            <a:pPr algn="l"/>
            <a:endParaRPr lang="en-US" sz="1000" dirty="0">
              <a:solidFill>
                <a:schemeClr val="bg2">
                  <a:shade val="50000"/>
                </a:scheme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a:defRPr sz="1000">
                <a:solidFill>
                  <a:schemeClr val="bg2">
                    <a:shade val="50000"/>
                  </a:schemeClr>
                </a:solidFill>
              </a:defRPr>
            </a:lvl1p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9"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algn="l" rtl="0" eaLnBrk="1" latinLnBrk="0" hangingPunct="1">
        <a:spcBef>
          <a:spcPct val="0"/>
        </a:spcBef>
        <a:buNone/>
        <a:defRPr sz="3600" b="0" kern="1200">
          <a:solidFill>
            <a:schemeClr val="accent1">
              <a:tint val="88000"/>
              <a:satMod val="150000"/>
            </a:schemeClr>
          </a:solidFill>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sz="1700" kern="1200" baseline="0">
          <a:solidFill>
            <a:srgbClr val="FFFFFF"/>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sz="1500" kern="1200">
          <a:solidFill>
            <a:srgbClr val="FFFFFF"/>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sz="1500" kern="1200" baseline="0">
          <a:solidFill>
            <a:srgbClr val="FFFFFF"/>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sz="1500" kern="1200">
          <a:solidFill>
            <a:srgbClr val="FFFFFF"/>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mc/articles/PMC5846193/#R46" TargetMode="External"/><Relationship Id="rId2" Type="http://schemas.openxmlformats.org/officeDocument/2006/relationships/hyperlink" Target="https://www.ncbi.nlm.nih.gov/pmc/articles/PMC5846193/#R45" TargetMode="External"/><Relationship Id="rId1" Type="http://schemas.openxmlformats.org/officeDocument/2006/relationships/slideLayout" Target="../slideLayouts/slideLayout3.xml"/><Relationship Id="rId4" Type="http://schemas.openxmlformats.org/officeDocument/2006/relationships/hyperlink" Target="https://www.ncbi.nlm.nih.gov/pmc/articles/PMC5846193/#R4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a:bodyPr>
          <a:lstStyle/>
          <a:p>
            <a:r>
              <a:rPr lang="en-US" sz="4000" dirty="0"/>
              <a:t>Transcranial Magnetic Stimulation</a:t>
            </a:r>
          </a:p>
        </p:txBody>
      </p:sp>
      <p:sp>
        <p:nvSpPr>
          <p:cNvPr id="3" name="Rectangle 2"/>
          <p:cNvSpPr>
            <a:spLocks noGrp="1"/>
          </p:cNvSpPr>
          <p:nvPr>
            <p:ph type="subTitle" idx="1"/>
          </p:nvPr>
        </p:nvSpPr>
        <p:spPr>
          <a:xfrm>
            <a:off x="722376" y="4267200"/>
            <a:ext cx="7772400" cy="914400"/>
          </a:xfrm>
        </p:spPr>
        <p:txBody>
          <a:bodyPr/>
          <a:lstStyle/>
          <a:p>
            <a:r>
              <a:rPr lang="en-US" dirty="0"/>
              <a:t>Presented to Access Mental Health Connecticut</a:t>
            </a:r>
          </a:p>
          <a:p>
            <a:r>
              <a:rPr lang="en-US" dirty="0"/>
              <a:t>Scott Berman MD, Wheeler Clinic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TMS: Why Do We Need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42F8-58DB-7B62-1BD4-97F3FFFFECB1}"/>
              </a:ext>
            </a:extLst>
          </p:cNvPr>
          <p:cNvSpPr>
            <a:spLocks noGrp="1"/>
          </p:cNvSpPr>
          <p:nvPr>
            <p:ph type="title"/>
          </p:nvPr>
        </p:nvSpPr>
        <p:spPr/>
        <p:txBody>
          <a:bodyPr/>
          <a:lstStyle/>
          <a:p>
            <a:r>
              <a:rPr lang="en-US" dirty="0"/>
              <a:t>Major Depression: Terminology</a:t>
            </a:r>
          </a:p>
        </p:txBody>
      </p:sp>
      <p:sp>
        <p:nvSpPr>
          <p:cNvPr id="3" name="Text Placeholder 2">
            <a:extLst>
              <a:ext uri="{FF2B5EF4-FFF2-40B4-BE49-F238E27FC236}">
                <a16:creationId xmlns:a16="http://schemas.microsoft.com/office/drawing/2014/main" id="{8AD11273-0E01-2778-BDF3-65AD120B3FD7}"/>
              </a:ext>
            </a:extLst>
          </p:cNvPr>
          <p:cNvSpPr>
            <a:spLocks noGrp="1"/>
          </p:cNvSpPr>
          <p:nvPr>
            <p:ph type="body" sz="quarter" idx="14"/>
          </p:nvPr>
        </p:nvSpPr>
        <p:spPr>
          <a:xfrm>
            <a:off x="503238" y="1905000"/>
            <a:ext cx="8412162" cy="4191000"/>
          </a:xfrm>
        </p:spPr>
        <p:txBody>
          <a:bodyPr/>
          <a:lstStyle/>
          <a:p>
            <a:r>
              <a:rPr lang="en-US" dirty="0"/>
              <a:t>Major Depressive Disorder: Depressed mood or loss of interest for 2 weeks or longer along with changes in sleep, self-esteem, energy, concentration, appetite, psychomotor activity, and suicidal ideation.</a:t>
            </a:r>
          </a:p>
          <a:p>
            <a:endParaRPr lang="en-US" dirty="0"/>
          </a:p>
          <a:p>
            <a:r>
              <a:rPr lang="en-US" dirty="0"/>
              <a:t>Response: 50% improvement as measured by PHQ9 or other standard depression rating scale</a:t>
            </a:r>
          </a:p>
          <a:p>
            <a:endParaRPr lang="en-US" dirty="0"/>
          </a:p>
          <a:p>
            <a:r>
              <a:rPr lang="en-US" dirty="0"/>
              <a:t>Remission: PHQ9 &lt; 5 or similar by other rating scale</a:t>
            </a:r>
          </a:p>
        </p:txBody>
      </p:sp>
    </p:spTree>
    <p:extLst>
      <p:ext uri="{BB962C8B-B14F-4D97-AF65-F5344CB8AC3E}">
        <p14:creationId xmlns:p14="http://schemas.microsoft.com/office/powerpoint/2010/main" val="269758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AD1E-D083-B4EA-F622-8675C88625FC}"/>
              </a:ext>
            </a:extLst>
          </p:cNvPr>
          <p:cNvSpPr>
            <a:spLocks noGrp="1"/>
          </p:cNvSpPr>
          <p:nvPr>
            <p:ph type="title"/>
          </p:nvPr>
        </p:nvSpPr>
        <p:spPr/>
        <p:txBody>
          <a:bodyPr>
            <a:normAutofit fontScale="90000"/>
          </a:bodyPr>
          <a:lstStyle/>
          <a:p>
            <a:r>
              <a:rPr lang="en-US" dirty="0"/>
              <a:t>Major Depressive Disorder: Current Treatments</a:t>
            </a:r>
          </a:p>
        </p:txBody>
      </p:sp>
      <p:sp>
        <p:nvSpPr>
          <p:cNvPr id="4" name="Text Placeholder 3">
            <a:extLst>
              <a:ext uri="{FF2B5EF4-FFF2-40B4-BE49-F238E27FC236}">
                <a16:creationId xmlns:a16="http://schemas.microsoft.com/office/drawing/2014/main" id="{A567AB8B-69FB-F9B0-CD2E-1BBE91BBFEC4}"/>
              </a:ext>
            </a:extLst>
          </p:cNvPr>
          <p:cNvSpPr>
            <a:spLocks noGrp="1"/>
          </p:cNvSpPr>
          <p:nvPr>
            <p:ph type="body" sz="quarter" idx="15"/>
          </p:nvPr>
        </p:nvSpPr>
        <p:spPr>
          <a:xfrm>
            <a:off x="502920" y="1943456"/>
            <a:ext cx="8031480" cy="3771544"/>
          </a:xfrm>
        </p:spPr>
        <p:txBody>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Current Treatment for Depression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Medications (chemical neuromodulation) - SSRIs, SNRIs, TCAs, MAOIs, lithium and other augmentation agents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Psychotherapy (behavioral neuromodulation) - CBT, DBT, ACT, Psychodynamic Therapy, Interpersonal Therapy, &amp; Group Therapy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Neurostimulation (‘electrical’ neuromodulation) - ECT (Electroconvulsive Therapy), VNS (Vagal Nerve Stimulation); DBS (Deep Brain Stimulation), </a:t>
            </a:r>
            <a:r>
              <a:rPr lang="en-US" sz="1800" b="0" i="0" u="none" strike="noStrike" dirty="0" err="1">
                <a:solidFill>
                  <a:srgbClr val="595959"/>
                </a:solidFill>
                <a:effectLst/>
                <a:latin typeface="Arial" panose="020B0604020202020204" pitchFamily="34" charset="0"/>
              </a:rPr>
              <a:t>rTMS</a:t>
            </a:r>
            <a:r>
              <a:rPr lang="en-US" sz="1800" b="0" i="0" u="none" strike="noStrike" dirty="0">
                <a:solidFill>
                  <a:srgbClr val="595959"/>
                </a:solidFill>
                <a:effectLst/>
                <a:latin typeface="Arial" panose="020B0604020202020204" pitchFamily="34" charset="0"/>
              </a:rPr>
              <a:t> (repetitive Transcranial Magnetic Stimulation) , </a:t>
            </a:r>
            <a:r>
              <a:rPr lang="en-US" sz="1800" b="0" i="0" u="none" strike="noStrike" dirty="0" err="1">
                <a:solidFill>
                  <a:srgbClr val="595959"/>
                </a:solidFill>
                <a:effectLst/>
                <a:latin typeface="Arial" panose="020B0604020202020204" pitchFamily="34" charset="0"/>
              </a:rPr>
              <a:t>dTCS</a:t>
            </a:r>
            <a:r>
              <a:rPr lang="en-US" sz="1800" b="0" i="0" u="none" strike="noStrike" dirty="0">
                <a:solidFill>
                  <a:srgbClr val="595959"/>
                </a:solidFill>
                <a:effectLst/>
                <a:latin typeface="Arial" panose="020B0604020202020204" pitchFamily="34" charset="0"/>
              </a:rPr>
              <a:t> (direct Transcranial Stimulation)</a:t>
            </a:r>
            <a:endParaRPr lang="en-US" b="0" dirty="0">
              <a:effectLst/>
            </a:endParaRPr>
          </a:p>
          <a:p>
            <a:br>
              <a:rPr lang="en-US" dirty="0"/>
            </a:br>
            <a:endParaRPr lang="en-US" dirty="0"/>
          </a:p>
        </p:txBody>
      </p:sp>
    </p:spTree>
    <p:extLst>
      <p:ext uri="{BB962C8B-B14F-4D97-AF65-F5344CB8AC3E}">
        <p14:creationId xmlns:p14="http://schemas.microsoft.com/office/powerpoint/2010/main" val="203429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rbara Smaller">
            <a:extLst>
              <a:ext uri="{FF2B5EF4-FFF2-40B4-BE49-F238E27FC236}">
                <a16:creationId xmlns:a16="http://schemas.microsoft.com/office/drawing/2014/main" id="{78E3E7C1-9070-8526-538E-9D39C315C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17219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1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B061-56A7-A87E-A021-0C048DEB06FB}"/>
              </a:ext>
            </a:extLst>
          </p:cNvPr>
          <p:cNvSpPr>
            <a:spLocks noGrp="1"/>
          </p:cNvSpPr>
          <p:nvPr>
            <p:ph type="title"/>
          </p:nvPr>
        </p:nvSpPr>
        <p:spPr/>
        <p:txBody>
          <a:bodyPr/>
          <a:lstStyle/>
          <a:p>
            <a:r>
              <a:rPr lang="en-US" dirty="0"/>
              <a:t>Antidepressant Medications</a:t>
            </a:r>
          </a:p>
        </p:txBody>
      </p:sp>
      <p:sp>
        <p:nvSpPr>
          <p:cNvPr id="3" name="Text Placeholder 2">
            <a:extLst>
              <a:ext uri="{FF2B5EF4-FFF2-40B4-BE49-F238E27FC236}">
                <a16:creationId xmlns:a16="http://schemas.microsoft.com/office/drawing/2014/main" id="{06591D52-EEB8-BF7C-B0DD-D487D194B8FE}"/>
              </a:ext>
            </a:extLst>
          </p:cNvPr>
          <p:cNvSpPr>
            <a:spLocks noGrp="1"/>
          </p:cNvSpPr>
          <p:nvPr>
            <p:ph type="body" sz="quarter" idx="14"/>
          </p:nvPr>
        </p:nvSpPr>
        <p:spPr>
          <a:xfrm>
            <a:off x="503238" y="1905000"/>
            <a:ext cx="7726362" cy="3657600"/>
          </a:xfrm>
        </p:spPr>
        <p:txBody>
          <a:bodyPr>
            <a:normAutofit fontScale="77500" lnSpcReduction="20000"/>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•Individual antidepressants get patients to remission about a third of the time.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A recent meta-analysis shows that antidepressants have only a modest effect size of approximately 0.33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With medication combinations and the development of pharmacogenomic testing we are likely improving these outcomes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Unfortunately, many patients still do not respond to medications or do not tolerate the side effects associated with the medications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•STAR-D trial indicates that likelihood of success with medication goes DOWN with each successive trial.</a:t>
            </a:r>
          </a:p>
          <a:p>
            <a:pPr>
              <a:spcBef>
                <a:spcPts val="0"/>
              </a:spcBef>
              <a:spcAft>
                <a:spcPts val="1200"/>
              </a:spcAft>
            </a:pPr>
            <a:r>
              <a:rPr lang="en-US" sz="1800" b="1" i="0" u="none" strike="noStrike" dirty="0">
                <a:solidFill>
                  <a:srgbClr val="595959"/>
                </a:solidFill>
                <a:effectLst/>
                <a:latin typeface="Arial" panose="020B0604020202020204" pitchFamily="34" charset="0"/>
              </a:rPr>
              <a:t>10-30% of patients show partial or no response to antidepressants</a:t>
            </a:r>
          </a:p>
          <a:p>
            <a:pPr rtl="0">
              <a:spcBef>
                <a:spcPts val="0"/>
              </a:spcBef>
              <a:spcAft>
                <a:spcPts val="1200"/>
              </a:spcAft>
            </a:pPr>
            <a:endParaRPr lang="en-US" b="0" dirty="0">
              <a:effectLst/>
            </a:endParaRPr>
          </a:p>
          <a:p>
            <a:br>
              <a:rPr lang="en-US" dirty="0"/>
            </a:br>
            <a:endParaRPr lang="en-US" dirty="0"/>
          </a:p>
        </p:txBody>
      </p:sp>
    </p:spTree>
    <p:extLst>
      <p:ext uri="{BB962C8B-B14F-4D97-AF65-F5344CB8AC3E}">
        <p14:creationId xmlns:p14="http://schemas.microsoft.com/office/powerpoint/2010/main" val="310952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6E9BB70-2610-B789-3EED-238041CA3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5FE0-F970-A2C3-46CB-812A66FD1EB1}"/>
              </a:ext>
            </a:extLst>
          </p:cNvPr>
          <p:cNvSpPr>
            <a:spLocks noGrp="1"/>
          </p:cNvSpPr>
          <p:nvPr>
            <p:ph type="ctrTitle"/>
          </p:nvPr>
        </p:nvSpPr>
        <p:spPr/>
        <p:txBody>
          <a:bodyPr/>
          <a:lstStyle/>
          <a:p>
            <a:r>
              <a:rPr lang="en-US" dirty="0"/>
              <a:t>TMS: How Effective Is It?</a:t>
            </a:r>
          </a:p>
        </p:txBody>
      </p:sp>
    </p:spTree>
    <p:extLst>
      <p:ext uri="{BB962C8B-B14F-4D97-AF65-F5344CB8AC3E}">
        <p14:creationId xmlns:p14="http://schemas.microsoft.com/office/powerpoint/2010/main" val="272607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3504-CEEB-2CFD-6DCE-8C7A06506D82}"/>
              </a:ext>
            </a:extLst>
          </p:cNvPr>
          <p:cNvSpPr>
            <a:spLocks noGrp="1"/>
          </p:cNvSpPr>
          <p:nvPr>
            <p:ph type="title"/>
          </p:nvPr>
        </p:nvSpPr>
        <p:spPr/>
        <p:txBody>
          <a:bodyPr/>
          <a:lstStyle/>
          <a:p>
            <a:r>
              <a:rPr lang="en-US" dirty="0"/>
              <a:t>TMS: Efficacy Studies</a:t>
            </a:r>
          </a:p>
        </p:txBody>
      </p:sp>
      <p:sp>
        <p:nvSpPr>
          <p:cNvPr id="3" name="Text Placeholder 2">
            <a:extLst>
              <a:ext uri="{FF2B5EF4-FFF2-40B4-BE49-F238E27FC236}">
                <a16:creationId xmlns:a16="http://schemas.microsoft.com/office/drawing/2014/main" id="{489ADF57-1C96-6C3F-3127-C40213200752}"/>
              </a:ext>
            </a:extLst>
          </p:cNvPr>
          <p:cNvSpPr>
            <a:spLocks noGrp="1"/>
          </p:cNvSpPr>
          <p:nvPr>
            <p:ph type="body" sz="quarter" idx="14"/>
          </p:nvPr>
        </p:nvSpPr>
        <p:spPr>
          <a:xfrm>
            <a:off x="503238" y="1905000"/>
            <a:ext cx="7802562" cy="4191000"/>
          </a:xfrm>
        </p:spPr>
        <p:txBody>
          <a:bodyPr>
            <a:normAutofit fontScale="92500" lnSpcReduction="20000"/>
          </a:bodyPr>
          <a:lstStyle/>
          <a:p>
            <a:pPr rtl="0">
              <a:spcBef>
                <a:spcPts val="0"/>
              </a:spcBef>
              <a:spcAft>
                <a:spcPts val="1200"/>
              </a:spcAft>
            </a:pPr>
            <a:r>
              <a:rPr lang="en-US" sz="1900" b="0" i="0" u="none" strike="noStrike" dirty="0" err="1">
                <a:solidFill>
                  <a:srgbClr val="595959"/>
                </a:solidFill>
                <a:effectLst/>
                <a:latin typeface="+mj-lt"/>
              </a:rPr>
              <a:t>Neurostar</a:t>
            </a:r>
            <a:r>
              <a:rPr lang="en-US" sz="1900" b="0" i="0" u="none" strike="noStrike" dirty="0">
                <a:solidFill>
                  <a:srgbClr val="595959"/>
                </a:solidFill>
                <a:effectLst/>
                <a:latin typeface="+mj-lt"/>
              </a:rPr>
              <a:t> Study of TMS in  307 patients who had average of over 2 past med trials: 55% response, about 30% remission</a:t>
            </a:r>
            <a:endParaRPr lang="en-US" sz="1900" b="0" dirty="0">
              <a:effectLst/>
              <a:latin typeface="+mj-lt"/>
            </a:endParaRPr>
          </a:p>
          <a:p>
            <a:pPr rtl="0">
              <a:spcBef>
                <a:spcPts val="0"/>
              </a:spcBef>
              <a:spcAft>
                <a:spcPts val="1200"/>
              </a:spcAft>
            </a:pPr>
            <a:r>
              <a:rPr lang="en-US" sz="1900" b="0" i="0" u="none" strike="noStrike" dirty="0">
                <a:solidFill>
                  <a:srgbClr val="595959"/>
                </a:solidFill>
                <a:effectLst/>
                <a:latin typeface="+mj-lt"/>
              </a:rPr>
              <a:t>Meta-analysis: Treatment with active TMS 5X more likely to remit than sham</a:t>
            </a:r>
          </a:p>
          <a:p>
            <a:pPr rtl="0">
              <a:spcBef>
                <a:spcPts val="0"/>
              </a:spcBef>
              <a:spcAft>
                <a:spcPts val="1200"/>
              </a:spcAft>
            </a:pPr>
            <a:endParaRPr lang="en-US" sz="1900" dirty="0">
              <a:solidFill>
                <a:srgbClr val="595959"/>
              </a:solidFill>
              <a:latin typeface="+mj-lt"/>
            </a:endParaRPr>
          </a:p>
          <a:p>
            <a:pPr rtl="0">
              <a:spcBef>
                <a:spcPts val="0"/>
              </a:spcBef>
              <a:spcAft>
                <a:spcPts val="1200"/>
              </a:spcAft>
            </a:pPr>
            <a:r>
              <a:rPr lang="en-US" sz="1900" b="0" i="0" dirty="0">
                <a:solidFill>
                  <a:srgbClr val="424242"/>
                </a:solidFill>
                <a:effectLst/>
                <a:highlight>
                  <a:srgbClr val="FFFFFF"/>
                </a:highlight>
                <a:latin typeface="+mj-lt"/>
              </a:rPr>
              <a:t>The National Network of Depression Centers and the American Psychiatric Association's consensus recommendations also support the efficacy of </a:t>
            </a:r>
            <a:r>
              <a:rPr lang="en-US" sz="1900" b="0" i="0" dirty="0" err="1">
                <a:solidFill>
                  <a:srgbClr val="424242"/>
                </a:solidFill>
                <a:effectLst/>
                <a:highlight>
                  <a:srgbClr val="FFFFFF"/>
                </a:highlight>
                <a:latin typeface="+mj-lt"/>
              </a:rPr>
              <a:t>rTMS</a:t>
            </a:r>
            <a:r>
              <a:rPr lang="en-US" sz="1900" b="0" i="0" dirty="0">
                <a:solidFill>
                  <a:srgbClr val="424242"/>
                </a:solidFill>
                <a:effectLst/>
                <a:highlight>
                  <a:srgbClr val="FFFFFF"/>
                </a:highlight>
                <a:latin typeface="+mj-lt"/>
              </a:rPr>
              <a:t>, citing a pooled odds ratio for response of 3.3 and for remission of 3.3, with a number needed to treat (NNT) of 6 and 8, respectively.</a:t>
            </a:r>
            <a:endParaRPr lang="en-US" sz="1900" b="0" i="0" u="none" strike="noStrike" dirty="0">
              <a:solidFill>
                <a:srgbClr val="595959"/>
              </a:solidFill>
              <a:effectLst/>
              <a:latin typeface="+mj-lt"/>
            </a:endParaRPr>
          </a:p>
          <a:p>
            <a:pPr rtl="0">
              <a:spcBef>
                <a:spcPts val="0"/>
              </a:spcBef>
              <a:spcAft>
                <a:spcPts val="1200"/>
              </a:spcAft>
            </a:pPr>
            <a:endParaRPr lang="en-US" sz="1900" b="0" i="0" u="none" strike="noStrike" dirty="0">
              <a:solidFill>
                <a:srgbClr val="595959"/>
              </a:solidFill>
              <a:effectLst/>
              <a:latin typeface="+mj-lt"/>
            </a:endParaRPr>
          </a:p>
          <a:p>
            <a:pPr rtl="0">
              <a:spcBef>
                <a:spcPts val="0"/>
              </a:spcBef>
              <a:spcAft>
                <a:spcPts val="1200"/>
              </a:spcAft>
            </a:pPr>
            <a:r>
              <a:rPr lang="en-US" sz="1900" b="0" i="0" dirty="0" err="1">
                <a:solidFill>
                  <a:srgbClr val="424242"/>
                </a:solidFill>
                <a:effectLst/>
                <a:highlight>
                  <a:srgbClr val="FFFFFF"/>
                </a:highlight>
                <a:latin typeface="+mj-lt"/>
              </a:rPr>
              <a:t>rTMS</a:t>
            </a:r>
            <a:r>
              <a:rPr lang="en-US" sz="1900" b="0" i="0" dirty="0">
                <a:solidFill>
                  <a:srgbClr val="424242"/>
                </a:solidFill>
                <a:effectLst/>
                <a:highlight>
                  <a:srgbClr val="FFFFFF"/>
                </a:highlight>
                <a:latin typeface="+mj-lt"/>
              </a:rPr>
              <a:t> is an effective treatment for MDD, with response rates ranging from approximately 25% to 54% and remission rates from 5.9% to 30%, depending on the study and measurement scales used.</a:t>
            </a:r>
            <a:endParaRPr lang="en-US" sz="1900" b="0" dirty="0">
              <a:effectLst/>
              <a:latin typeface="+mj-lt"/>
            </a:endParaRPr>
          </a:p>
          <a:p>
            <a:br>
              <a:rPr lang="en-US" dirty="0"/>
            </a:br>
            <a:endParaRPr lang="en-US" dirty="0"/>
          </a:p>
        </p:txBody>
      </p:sp>
    </p:spTree>
    <p:extLst>
      <p:ext uri="{BB962C8B-B14F-4D97-AF65-F5344CB8AC3E}">
        <p14:creationId xmlns:p14="http://schemas.microsoft.com/office/powerpoint/2010/main" val="118887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86FE-9211-BBCB-CEA2-3CF06809BCEB}"/>
              </a:ext>
            </a:extLst>
          </p:cNvPr>
          <p:cNvSpPr>
            <a:spLocks noGrp="1"/>
          </p:cNvSpPr>
          <p:nvPr>
            <p:ph type="title"/>
          </p:nvPr>
        </p:nvSpPr>
        <p:spPr/>
        <p:txBody>
          <a:bodyPr/>
          <a:lstStyle/>
          <a:p>
            <a:r>
              <a:rPr lang="en-US" dirty="0"/>
              <a:t>TMS: Efficacy Studies</a:t>
            </a:r>
          </a:p>
        </p:txBody>
      </p:sp>
      <p:sp>
        <p:nvSpPr>
          <p:cNvPr id="3" name="Text Placeholder 2">
            <a:extLst>
              <a:ext uri="{FF2B5EF4-FFF2-40B4-BE49-F238E27FC236}">
                <a16:creationId xmlns:a16="http://schemas.microsoft.com/office/drawing/2014/main" id="{10243E67-82FE-C363-A283-240D9F118BEC}"/>
              </a:ext>
            </a:extLst>
          </p:cNvPr>
          <p:cNvSpPr>
            <a:spLocks noGrp="1"/>
          </p:cNvSpPr>
          <p:nvPr>
            <p:ph type="body" sz="quarter" idx="14"/>
          </p:nvPr>
        </p:nvSpPr>
        <p:spPr>
          <a:xfrm>
            <a:off x="503238" y="1905000"/>
            <a:ext cx="7802562" cy="4114800"/>
          </a:xfrm>
        </p:spPr>
        <p:txBody>
          <a:bodyPr/>
          <a:lstStyle/>
          <a:p>
            <a:r>
              <a:rPr lang="en-US" dirty="0" err="1"/>
              <a:t>Neurostar</a:t>
            </a:r>
            <a:r>
              <a:rPr lang="en-US" dirty="0"/>
              <a:t> Open Label Registry Study: </a:t>
            </a:r>
          </a:p>
          <a:p>
            <a:endParaRPr lang="en-US" dirty="0"/>
          </a:p>
          <a:p>
            <a:r>
              <a:rPr lang="en-US" b="0" i="0" dirty="0">
                <a:solidFill>
                  <a:srgbClr val="1F1F1F"/>
                </a:solidFill>
                <a:effectLst/>
                <a:latin typeface="ElsevierGulliver"/>
              </a:rPr>
              <a:t>Response (58–</a:t>
            </a:r>
            <a:r>
              <a:rPr lang="en-US" b="0" i="0" dirty="0">
                <a:solidFill>
                  <a:srgbClr val="1F1F1F"/>
                </a:solidFill>
                <a:effectLst/>
                <a:highlight>
                  <a:srgbClr val="FFFF00"/>
                </a:highlight>
                <a:latin typeface="ElsevierGulliver"/>
              </a:rPr>
              <a:t>83</a:t>
            </a:r>
            <a:r>
              <a:rPr lang="en-US" b="0" i="0" dirty="0">
                <a:solidFill>
                  <a:srgbClr val="1F1F1F"/>
                </a:solidFill>
                <a:effectLst/>
                <a:latin typeface="ElsevierGulliver"/>
              </a:rPr>
              <a:t>%) and remission (28–</a:t>
            </a:r>
            <a:r>
              <a:rPr lang="en-US" b="0" i="0" dirty="0">
                <a:solidFill>
                  <a:srgbClr val="1F1F1F"/>
                </a:solidFill>
                <a:effectLst/>
                <a:highlight>
                  <a:srgbClr val="FFFF00"/>
                </a:highlight>
                <a:latin typeface="ElsevierGulliver"/>
              </a:rPr>
              <a:t>62</a:t>
            </a:r>
            <a:r>
              <a:rPr lang="en-US" b="0" i="0" dirty="0">
                <a:solidFill>
                  <a:srgbClr val="1F1F1F"/>
                </a:solidFill>
                <a:effectLst/>
                <a:latin typeface="ElsevierGulliver"/>
              </a:rPr>
              <a:t>%) rates were notably high across self-report and clinician-administered assessments.</a:t>
            </a:r>
          </a:p>
          <a:p>
            <a:endParaRPr lang="en-US" dirty="0">
              <a:solidFill>
                <a:srgbClr val="1F1F1F"/>
              </a:solidFill>
              <a:latin typeface="ElsevierGulliver"/>
            </a:endParaRPr>
          </a:p>
          <a:p>
            <a:r>
              <a:rPr lang="en-US" b="0" i="0" dirty="0">
                <a:solidFill>
                  <a:srgbClr val="1F1F1F"/>
                </a:solidFill>
                <a:effectLst/>
                <a:latin typeface="ElsevierGulliver"/>
              </a:rPr>
              <a:t> Of 7759 participants, 5010 patients ITT sample, 3814 Completers</a:t>
            </a:r>
          </a:p>
          <a:p>
            <a:endParaRPr lang="en-US" dirty="0">
              <a:solidFill>
                <a:srgbClr val="1F1F1F"/>
              </a:solidFill>
              <a:latin typeface="ElsevierGulliver"/>
            </a:endParaRPr>
          </a:p>
          <a:p>
            <a:r>
              <a:rPr lang="en-US" dirty="0">
                <a:solidFill>
                  <a:srgbClr val="1F1F1F"/>
                </a:solidFill>
                <a:latin typeface="ElsevierGulliver"/>
              </a:rPr>
              <a:t>Pros: real world, not research setting</a:t>
            </a:r>
          </a:p>
          <a:p>
            <a:r>
              <a:rPr lang="en-US" dirty="0">
                <a:solidFill>
                  <a:srgbClr val="1F1F1F"/>
                </a:solidFill>
                <a:latin typeface="ElsevierGulliver"/>
              </a:rPr>
              <a:t>Cons: Open label, no sham, no data on patient characteristics</a:t>
            </a:r>
            <a:endParaRPr lang="en-US" dirty="0"/>
          </a:p>
        </p:txBody>
      </p:sp>
    </p:spTree>
    <p:extLst>
      <p:ext uri="{BB962C8B-B14F-4D97-AF65-F5344CB8AC3E}">
        <p14:creationId xmlns:p14="http://schemas.microsoft.com/office/powerpoint/2010/main" val="351310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73ED-0CCE-0A77-6A92-0F1412F0BAE6}"/>
              </a:ext>
            </a:extLst>
          </p:cNvPr>
          <p:cNvSpPr>
            <a:spLocks noGrp="1"/>
          </p:cNvSpPr>
          <p:nvPr>
            <p:ph type="title"/>
          </p:nvPr>
        </p:nvSpPr>
        <p:spPr/>
        <p:txBody>
          <a:bodyPr/>
          <a:lstStyle/>
          <a:p>
            <a:r>
              <a:rPr lang="en-US" dirty="0"/>
              <a:t>TMS: Efficacy Compared To Medication</a:t>
            </a:r>
          </a:p>
        </p:txBody>
      </p:sp>
      <p:sp>
        <p:nvSpPr>
          <p:cNvPr id="3" name="Text Placeholder 2">
            <a:extLst>
              <a:ext uri="{FF2B5EF4-FFF2-40B4-BE49-F238E27FC236}">
                <a16:creationId xmlns:a16="http://schemas.microsoft.com/office/drawing/2014/main" id="{EAEDB932-7F6C-9547-CADC-23EE468C716A}"/>
              </a:ext>
            </a:extLst>
          </p:cNvPr>
          <p:cNvSpPr>
            <a:spLocks noGrp="1"/>
          </p:cNvSpPr>
          <p:nvPr>
            <p:ph type="body" sz="quarter" idx="14"/>
          </p:nvPr>
        </p:nvSpPr>
        <p:spPr>
          <a:xfrm>
            <a:off x="503238" y="1905000"/>
            <a:ext cx="7650162" cy="4038600"/>
          </a:xfrm>
        </p:spPr>
        <p:txBody>
          <a:bodyPr>
            <a:normAutofit fontScale="77500" lnSpcReduction="20000"/>
          </a:bodyPr>
          <a:lstStyle/>
          <a:p>
            <a:pPr rtl="0">
              <a:spcBef>
                <a:spcPts val="0"/>
              </a:spcBef>
              <a:spcAft>
                <a:spcPts val="1200"/>
              </a:spcAft>
            </a:pPr>
            <a:endParaRPr lang="en-US" sz="1800" b="0" i="0" u="none" strike="noStrike" dirty="0">
              <a:solidFill>
                <a:srgbClr val="333333"/>
              </a:solidFill>
              <a:effectLst/>
              <a:highlight>
                <a:srgbClr val="F6F6F6"/>
              </a:highlight>
              <a:latin typeface="Roboto" panose="02000000000000000000" pitchFamily="2" charset="0"/>
            </a:endParaRPr>
          </a:p>
          <a:p>
            <a:pPr>
              <a:spcBef>
                <a:spcPts val="0"/>
              </a:spcBef>
              <a:spcAft>
                <a:spcPts val="1200"/>
              </a:spcAft>
            </a:pPr>
            <a:r>
              <a:rPr lang="en-US" sz="1800" b="1" dirty="0" err="1">
                <a:solidFill>
                  <a:srgbClr val="0B0B0B"/>
                </a:solidFill>
                <a:highlight>
                  <a:srgbClr val="FFFFFF"/>
                </a:highlight>
                <a:latin typeface="Roboto" panose="02000000000000000000" pitchFamily="2" charset="0"/>
              </a:rPr>
              <a:t>rTMS</a:t>
            </a:r>
            <a:r>
              <a:rPr lang="en-US" sz="1800" b="1" dirty="0">
                <a:solidFill>
                  <a:srgbClr val="0B0B0B"/>
                </a:solidFill>
                <a:highlight>
                  <a:srgbClr val="FFFFFF"/>
                </a:highlight>
                <a:latin typeface="Roboto" panose="02000000000000000000" pitchFamily="2" charset="0"/>
              </a:rPr>
              <a:t> as a Next Step in Antidepressant </a:t>
            </a:r>
            <a:r>
              <a:rPr lang="en-US" sz="1800" b="1" dirty="0" err="1">
                <a:solidFill>
                  <a:srgbClr val="0B0B0B"/>
                </a:solidFill>
                <a:highlight>
                  <a:srgbClr val="FFFFFF"/>
                </a:highlight>
                <a:latin typeface="Roboto" panose="02000000000000000000" pitchFamily="2" charset="0"/>
              </a:rPr>
              <a:t>Nonresponders</a:t>
            </a:r>
            <a:r>
              <a:rPr lang="en-US" sz="1800" b="1" dirty="0">
                <a:solidFill>
                  <a:srgbClr val="0B0B0B"/>
                </a:solidFill>
                <a:highlight>
                  <a:srgbClr val="FFFFFF"/>
                </a:highlight>
                <a:latin typeface="Roboto" panose="02000000000000000000" pitchFamily="2" charset="0"/>
              </a:rPr>
              <a:t>: A Randomized Comparison With Current Antidepressant Treatment Approaches (American Journal of Psychiatry 181:9 August 2024)</a:t>
            </a:r>
            <a:endParaRPr lang="en-US" sz="1800" dirty="0">
              <a:solidFill>
                <a:srgbClr val="333333"/>
              </a:solidFill>
              <a:highlight>
                <a:srgbClr val="F6F6F6"/>
              </a:highlight>
              <a:latin typeface="Roboto" panose="02000000000000000000" pitchFamily="2" charset="0"/>
            </a:endParaRPr>
          </a:p>
          <a:p>
            <a:pPr rtl="0">
              <a:spcBef>
                <a:spcPts val="0"/>
              </a:spcBef>
              <a:spcAft>
                <a:spcPts val="1200"/>
              </a:spcAft>
            </a:pPr>
            <a:r>
              <a:rPr lang="en-US" sz="1800" b="0" i="0" u="none" strike="noStrike" dirty="0">
                <a:solidFill>
                  <a:srgbClr val="333333"/>
                </a:solidFill>
                <a:effectLst/>
                <a:highlight>
                  <a:srgbClr val="F6F6F6"/>
                </a:highlight>
                <a:latin typeface="Roboto" panose="02000000000000000000" pitchFamily="2" charset="0"/>
              </a:rPr>
              <a:t>Patients with unipolar nonpsychotic depression (N=89) with an inadequate response to at least two treatment trials were randomized to treatment with </a:t>
            </a:r>
            <a:r>
              <a:rPr lang="en-US" sz="1800" b="0" i="0" u="none" strike="noStrike" dirty="0" err="1">
                <a:solidFill>
                  <a:srgbClr val="333333"/>
                </a:solidFill>
                <a:effectLst/>
                <a:highlight>
                  <a:srgbClr val="F6F6F6"/>
                </a:highlight>
                <a:latin typeface="Roboto" panose="02000000000000000000" pitchFamily="2" charset="0"/>
              </a:rPr>
              <a:t>rTMS</a:t>
            </a:r>
            <a:r>
              <a:rPr lang="en-US" sz="1800" b="0" i="0" u="none" strike="noStrike" dirty="0">
                <a:solidFill>
                  <a:srgbClr val="333333"/>
                </a:solidFill>
                <a:effectLst/>
                <a:highlight>
                  <a:srgbClr val="F6F6F6"/>
                </a:highlight>
                <a:latin typeface="Roboto" panose="02000000000000000000" pitchFamily="2" charset="0"/>
              </a:rPr>
              <a:t> or to a switch of antidepressants, both in combination with psychotherapy. Treatment duration was 8 weeks and consisted of either 25 high-frequency </a:t>
            </a:r>
            <a:r>
              <a:rPr lang="en-US" sz="1800" b="0" i="0" u="none" strike="noStrike" dirty="0" err="1">
                <a:solidFill>
                  <a:srgbClr val="333333"/>
                </a:solidFill>
                <a:effectLst/>
                <a:highlight>
                  <a:srgbClr val="F6F6F6"/>
                </a:highlight>
                <a:latin typeface="Roboto" panose="02000000000000000000" pitchFamily="2" charset="0"/>
              </a:rPr>
              <a:t>rTMS</a:t>
            </a:r>
            <a:r>
              <a:rPr lang="en-US" sz="1800" b="0" i="0" u="none" strike="noStrike" dirty="0">
                <a:solidFill>
                  <a:srgbClr val="333333"/>
                </a:solidFill>
                <a:effectLst/>
                <a:highlight>
                  <a:srgbClr val="F6F6F6"/>
                </a:highlight>
                <a:latin typeface="Roboto" panose="02000000000000000000" pitchFamily="2" charset="0"/>
              </a:rPr>
              <a:t> sessions to the left dorsolateral prefrontal cortex or a switch of antidepressant medication following the Dutch treatment algorithm.</a:t>
            </a:r>
            <a:endParaRPr lang="en-US" b="0" dirty="0">
              <a:effectLst/>
            </a:endParaRPr>
          </a:p>
          <a:p>
            <a:pPr rtl="0">
              <a:spcBef>
                <a:spcPts val="0"/>
              </a:spcBef>
              <a:spcAft>
                <a:spcPts val="1200"/>
              </a:spcAft>
            </a:pPr>
            <a:br>
              <a:rPr lang="en-US" b="0" dirty="0">
                <a:effectLst/>
              </a:rPr>
            </a:br>
            <a:r>
              <a:rPr lang="en-US" sz="1800" b="0" i="0" u="none" strike="noStrike" dirty="0" err="1">
                <a:solidFill>
                  <a:srgbClr val="333333"/>
                </a:solidFill>
                <a:effectLst/>
                <a:highlight>
                  <a:srgbClr val="F6F6F6"/>
                </a:highlight>
                <a:latin typeface="Roboto" panose="02000000000000000000" pitchFamily="2" charset="0"/>
              </a:rPr>
              <a:t>rTMS</a:t>
            </a:r>
            <a:r>
              <a:rPr lang="en-US" sz="1800" b="0" i="0" u="none" strike="noStrike" dirty="0">
                <a:solidFill>
                  <a:srgbClr val="333333"/>
                </a:solidFill>
                <a:effectLst/>
                <a:highlight>
                  <a:srgbClr val="F6F6F6"/>
                </a:highlight>
                <a:latin typeface="Roboto" panose="02000000000000000000" pitchFamily="2" charset="0"/>
              </a:rPr>
              <a:t> resulted in a significantly larger reduction in depressive symptoms than medication, which was also reflected in higher response (37.5% vs. 14.6%) and remission (27.1% vs. 4.9%) rates. </a:t>
            </a:r>
            <a:endParaRPr lang="en-US" b="0" dirty="0">
              <a:effectLst/>
            </a:endParaRPr>
          </a:p>
          <a:p>
            <a:pPr rtl="0">
              <a:spcBef>
                <a:spcPts val="2400"/>
              </a:spcBef>
              <a:spcAft>
                <a:spcPts val="600"/>
              </a:spcAft>
            </a:pPr>
            <a:br>
              <a:rPr lang="en-US" b="0" dirty="0">
                <a:effectLst/>
              </a:rPr>
            </a:br>
            <a:endParaRPr lang="en-US" b="0" dirty="0">
              <a:effectLst/>
            </a:endParaRPr>
          </a:p>
        </p:txBody>
      </p:sp>
    </p:spTree>
    <p:extLst>
      <p:ext uri="{BB962C8B-B14F-4D97-AF65-F5344CB8AC3E}">
        <p14:creationId xmlns:p14="http://schemas.microsoft.com/office/powerpoint/2010/main" val="92556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Transcranial Magnetic Stimulation</a:t>
            </a:r>
          </a:p>
        </p:txBody>
      </p:sp>
      <p:sp>
        <p:nvSpPr>
          <p:cNvPr id="3" name="Rectangle 2"/>
          <p:cNvSpPr>
            <a:spLocks noGrp="1"/>
          </p:cNvSpPr>
          <p:nvPr>
            <p:ph type="body" sz="quarter" idx="14"/>
          </p:nvPr>
        </p:nvSpPr>
        <p:spPr/>
        <p:txBody>
          <a:bodyPr>
            <a:normAutofit/>
          </a:bodyPr>
          <a:lstStyle/>
          <a:p>
            <a:r>
              <a:rPr lang="en-US" dirty="0"/>
              <a:t>I will review:</a:t>
            </a:r>
          </a:p>
        </p:txBody>
      </p:sp>
      <p:sp>
        <p:nvSpPr>
          <p:cNvPr id="6" name="Text Placeholder 5">
            <a:extLst>
              <a:ext uri="{FF2B5EF4-FFF2-40B4-BE49-F238E27FC236}">
                <a16:creationId xmlns:a16="http://schemas.microsoft.com/office/drawing/2014/main" id="{3D497874-DB7D-4884-AE00-052825BF940D}"/>
              </a:ext>
            </a:extLst>
          </p:cNvPr>
          <p:cNvSpPr>
            <a:spLocks noGrp="1"/>
          </p:cNvSpPr>
          <p:nvPr>
            <p:ph type="body" sz="quarter" idx="15"/>
          </p:nvPr>
        </p:nvSpPr>
        <p:spPr>
          <a:xfrm>
            <a:off x="503238" y="2590800"/>
            <a:ext cx="4754562" cy="2133600"/>
          </a:xfrm>
        </p:spPr>
        <p:txBody>
          <a:bodyPr>
            <a:normAutofit fontScale="92500" lnSpcReduction="20000"/>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Basic theory and mechanism of TMS</a:t>
            </a:r>
          </a:p>
          <a:p>
            <a:pPr marL="285750" indent="-285750">
              <a:buFont typeface="Arial" panose="020B0604020202020204" pitchFamily="34" charset="0"/>
              <a:buChar char="•"/>
            </a:pPr>
            <a:r>
              <a:rPr lang="en-US" dirty="0"/>
              <a:t>Efficacy Data for TMS</a:t>
            </a:r>
          </a:p>
          <a:p>
            <a:pPr marL="285750" indent="-285750">
              <a:buFont typeface="Arial" panose="020B0604020202020204" pitchFamily="34" charset="0"/>
              <a:buChar char="•"/>
            </a:pPr>
            <a:r>
              <a:rPr lang="en-US" dirty="0"/>
              <a:t>TMS in Adolescents</a:t>
            </a:r>
          </a:p>
          <a:p>
            <a:pPr marL="285750" indent="-285750">
              <a:buFont typeface="Arial" panose="020B0604020202020204" pitchFamily="34" charset="0"/>
              <a:buChar char="•"/>
            </a:pPr>
            <a:r>
              <a:rPr lang="en-US" dirty="0"/>
              <a:t>Advantages and Disadvantages of TMS</a:t>
            </a:r>
          </a:p>
          <a:p>
            <a:pPr marL="285750" indent="-285750">
              <a:buFont typeface="Arial" panose="020B0604020202020204" pitchFamily="34" charset="0"/>
              <a:buChar char="•"/>
            </a:pPr>
            <a:r>
              <a:rPr lang="en-US" dirty="0"/>
              <a:t>Risks and Side Effects</a:t>
            </a:r>
          </a:p>
          <a:p>
            <a:pPr marL="285750" indent="-285750">
              <a:buFont typeface="Arial" panose="020B0604020202020204" pitchFamily="34" charset="0"/>
              <a:buChar char="•"/>
            </a:pPr>
            <a:r>
              <a:rPr lang="en-US" dirty="0"/>
              <a:t>Choosing Candidates for TMS</a:t>
            </a:r>
          </a:p>
          <a:p>
            <a:pPr marL="285750" indent="-285750">
              <a:buFont typeface="Arial" panose="020B0604020202020204" pitchFamily="34" charset="0"/>
              <a:buChar char="•"/>
            </a:pPr>
            <a:r>
              <a:rPr lang="en-US" dirty="0"/>
              <a:t>How TMS is administered</a:t>
            </a:r>
          </a:p>
          <a:p>
            <a:pPr marL="285750" indent="-285750">
              <a:buFont typeface="Arial" panose="020B0604020202020204" pitchFamily="34" charset="0"/>
              <a:buChar char="•"/>
            </a:pPr>
            <a:r>
              <a:rPr lang="en-US" dirty="0"/>
              <a:t>Post TMS strategies</a:t>
            </a:r>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4D92C646-CF4C-4ECD-A1AE-EF4FD75C80C1}"/>
              </a:ext>
            </a:extLst>
          </p:cNvPr>
          <p:cNvSpPr>
            <a:spLocks noGrp="1"/>
          </p:cNvSpPr>
          <p:nvPr>
            <p:ph type="body" sz="quarter" idx="16"/>
          </p:nvPr>
        </p:nvSpPr>
        <p:spPr>
          <a:xfrm>
            <a:off x="503238" y="5029201"/>
            <a:ext cx="8302290" cy="990600"/>
          </a:xfrm>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0319-2B66-BFA4-D287-0E9D75B91A2B}"/>
              </a:ext>
            </a:extLst>
          </p:cNvPr>
          <p:cNvSpPr>
            <a:spLocks noGrp="1"/>
          </p:cNvSpPr>
          <p:nvPr>
            <p:ph type="title"/>
          </p:nvPr>
        </p:nvSpPr>
        <p:spPr/>
        <p:txBody>
          <a:bodyPr/>
          <a:lstStyle/>
          <a:p>
            <a:r>
              <a:rPr lang="en-US" dirty="0"/>
              <a:t>TMS in Adolescents: </a:t>
            </a:r>
            <a:r>
              <a:rPr lang="en-US" dirty="0" err="1"/>
              <a:t>Neurostar</a:t>
            </a:r>
            <a:r>
              <a:rPr lang="en-US" dirty="0"/>
              <a:t> Study</a:t>
            </a:r>
          </a:p>
        </p:txBody>
      </p:sp>
      <p:sp>
        <p:nvSpPr>
          <p:cNvPr id="6" name="Text Placeholder 3">
            <a:extLst>
              <a:ext uri="{FF2B5EF4-FFF2-40B4-BE49-F238E27FC236}">
                <a16:creationId xmlns:a16="http://schemas.microsoft.com/office/drawing/2014/main" id="{EA7D8D50-F71D-BD66-6F2F-BC93B01E1D56}"/>
              </a:ext>
            </a:extLst>
          </p:cNvPr>
          <p:cNvSpPr>
            <a:spLocks noGrp="1"/>
          </p:cNvSpPr>
          <p:nvPr>
            <p:ph type="body" sz="quarter" idx="14"/>
          </p:nvPr>
        </p:nvSpPr>
        <p:spPr>
          <a:xfrm>
            <a:off x="503238" y="1905000"/>
            <a:ext cx="8183562" cy="4191000"/>
          </a:xfrm>
        </p:spPr>
        <p:txBody>
          <a:bodyPr>
            <a:normAutofit fontScale="92500" lnSpcReduction="20000"/>
          </a:bodyPr>
          <a:lstStyle/>
          <a:p>
            <a:r>
              <a:rPr lang="en-US" sz="1800" b="0" i="0" u="none" strike="noStrike" dirty="0">
                <a:solidFill>
                  <a:srgbClr val="595959"/>
                </a:solidFill>
                <a:effectLst/>
                <a:latin typeface="Arial" panose="020B0604020202020204" pitchFamily="34" charset="0"/>
              </a:rPr>
              <a:t>Evidence of Safety and Efficacy in the Use of TMS as an Adjunctive Treatment for Adolescent Patients  with MDD:  Real‐World Data </a:t>
            </a:r>
          </a:p>
          <a:p>
            <a:endParaRPr lang="en-US" sz="1800" dirty="0">
              <a:solidFill>
                <a:srgbClr val="595959"/>
              </a:solidFill>
              <a:latin typeface="Arial" panose="020B0604020202020204" pitchFamily="34" charset="0"/>
            </a:endParaRPr>
          </a:p>
          <a:p>
            <a:r>
              <a:rPr lang="en-US" sz="1800" dirty="0">
                <a:solidFill>
                  <a:srgbClr val="595959"/>
                </a:solidFill>
                <a:latin typeface="Arial" panose="020B0604020202020204" pitchFamily="34" charset="0"/>
              </a:rPr>
              <a:t>1169 patients (ages 12-20), standard </a:t>
            </a:r>
            <a:r>
              <a:rPr lang="en-US" sz="1800" dirty="0" err="1">
                <a:solidFill>
                  <a:srgbClr val="595959"/>
                </a:solidFill>
                <a:latin typeface="Arial" panose="020B0604020202020204" pitchFamily="34" charset="0"/>
              </a:rPr>
              <a:t>Neurostar</a:t>
            </a:r>
            <a:r>
              <a:rPr lang="en-US" sz="1800" dirty="0">
                <a:solidFill>
                  <a:srgbClr val="595959"/>
                </a:solidFill>
                <a:latin typeface="Arial" panose="020B0604020202020204" pitchFamily="34" charset="0"/>
              </a:rPr>
              <a:t> protocol</a:t>
            </a:r>
          </a:p>
          <a:p>
            <a:r>
              <a:rPr lang="en-US" sz="1800" dirty="0">
                <a:solidFill>
                  <a:srgbClr val="595959"/>
                </a:solidFill>
                <a:latin typeface="Arial" panose="020B0604020202020204" pitchFamily="34" charset="0"/>
              </a:rPr>
              <a:t>PHQ 9 pre and post treatment were analyzed</a:t>
            </a:r>
          </a:p>
          <a:p>
            <a:r>
              <a:rPr lang="en-US" sz="1800" b="0" i="0" u="none" strike="noStrike" dirty="0">
                <a:solidFill>
                  <a:srgbClr val="595959"/>
                </a:solidFill>
                <a:effectLst/>
                <a:latin typeface="Arial" panose="020B0604020202020204" pitchFamily="34" charset="0"/>
              </a:rPr>
              <a:t> </a:t>
            </a:r>
          </a:p>
          <a:p>
            <a:pPr rtl="0">
              <a:spcBef>
                <a:spcPts val="0"/>
              </a:spcBef>
              <a:spcAft>
                <a:spcPts val="1200"/>
              </a:spcAft>
            </a:pPr>
            <a:r>
              <a:rPr lang="en-US" sz="1800" b="0" i="0" strike="noStrike" dirty="0">
                <a:solidFill>
                  <a:srgbClr val="595959"/>
                </a:solidFill>
                <a:effectLst/>
                <a:latin typeface="Arial" panose="020B0604020202020204" pitchFamily="34" charset="0"/>
              </a:rPr>
              <a:t>The primary endpoint was met as </a:t>
            </a:r>
            <a:r>
              <a:rPr lang="en-US" sz="1800" b="0" i="0" dirty="0">
                <a:solidFill>
                  <a:srgbClr val="595959"/>
                </a:solidFill>
                <a:effectLst/>
                <a:latin typeface="Arial" panose="020B0604020202020204" pitchFamily="34" charset="0"/>
              </a:rPr>
              <a:t>77.8%</a:t>
            </a:r>
            <a:r>
              <a:rPr lang="en-US" sz="1800" b="0" i="0" strike="noStrike" dirty="0">
                <a:solidFill>
                  <a:srgbClr val="595959"/>
                </a:solidFill>
                <a:effectLst/>
                <a:latin typeface="Arial" panose="020B0604020202020204" pitchFamily="34" charset="0"/>
              </a:rPr>
              <a:t> of the  primary per protocol analysis population </a:t>
            </a:r>
            <a:r>
              <a:rPr lang="en-US" sz="1800" b="0" i="0" dirty="0">
                <a:solidFill>
                  <a:srgbClr val="595959"/>
                </a:solidFill>
                <a:effectLst/>
                <a:latin typeface="Arial" panose="020B0604020202020204" pitchFamily="34" charset="0"/>
              </a:rPr>
              <a:t>met the Individual Subject Success Criteria,</a:t>
            </a:r>
            <a:r>
              <a:rPr lang="en-US" sz="1800" b="0" i="0" strike="noStrike" dirty="0">
                <a:solidFill>
                  <a:srgbClr val="595959"/>
                </a:solidFill>
                <a:effectLst/>
                <a:latin typeface="Arial" panose="020B0604020202020204" pitchFamily="34" charset="0"/>
              </a:rPr>
              <a:t>  </a:t>
            </a:r>
          </a:p>
          <a:p>
            <a:pPr rtl="0">
              <a:spcBef>
                <a:spcPts val="0"/>
              </a:spcBef>
              <a:spcAft>
                <a:spcPts val="1200"/>
              </a:spcAft>
            </a:pPr>
            <a:r>
              <a:rPr lang="en-US" sz="1800" b="0" i="0" dirty="0">
                <a:solidFill>
                  <a:srgbClr val="595959"/>
                </a:solidFill>
                <a:effectLst/>
                <a:latin typeface="Arial" panose="020B0604020202020204" pitchFamily="34" charset="0"/>
              </a:rPr>
              <a:t>The  mean change in PHQ‐9 scores from baseline to endpoint was ‐10.0 ± 6.6 and 30.0% attained remission  of MDD symptoms defined as post‐treatment PHQ‐9 of &lt;5.  </a:t>
            </a:r>
          </a:p>
          <a:p>
            <a:pPr rtl="0">
              <a:spcBef>
                <a:spcPts val="0"/>
              </a:spcBef>
              <a:spcAft>
                <a:spcPts val="1200"/>
              </a:spcAft>
            </a:pPr>
            <a:r>
              <a:rPr lang="en-US" sz="1800" b="0" i="0" u="none" strike="noStrike" dirty="0">
                <a:solidFill>
                  <a:srgbClr val="595959"/>
                </a:solidFill>
                <a:effectLst/>
                <a:latin typeface="Arial" panose="020B0604020202020204" pitchFamily="34" charset="0"/>
              </a:rPr>
              <a:t>Due to the smaller number of patients, aged  12 ‐ 14 years old (n=10), the final cleared indication for adolescents is age 15 – 21 years old.</a:t>
            </a:r>
            <a:endParaRPr lang="en-US" b="0" dirty="0">
              <a:effectLst/>
            </a:endParaRPr>
          </a:p>
          <a:p>
            <a:br>
              <a:rPr lang="en-US" dirty="0"/>
            </a:br>
            <a:endParaRPr lang="en-US" dirty="0"/>
          </a:p>
        </p:txBody>
      </p:sp>
    </p:spTree>
    <p:extLst>
      <p:ext uri="{BB962C8B-B14F-4D97-AF65-F5344CB8AC3E}">
        <p14:creationId xmlns:p14="http://schemas.microsoft.com/office/powerpoint/2010/main" val="379444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4FF6-D9EA-52F3-83F2-1E1168EB9AB0}"/>
              </a:ext>
            </a:extLst>
          </p:cNvPr>
          <p:cNvSpPr>
            <a:spLocks noGrp="1"/>
          </p:cNvSpPr>
          <p:nvPr>
            <p:ph type="title"/>
          </p:nvPr>
        </p:nvSpPr>
        <p:spPr/>
        <p:txBody>
          <a:bodyPr/>
          <a:lstStyle/>
          <a:p>
            <a:r>
              <a:rPr lang="en-US" dirty="0"/>
              <a:t>TMS in Adolescents: Sham Control Study</a:t>
            </a:r>
          </a:p>
        </p:txBody>
      </p:sp>
      <p:sp>
        <p:nvSpPr>
          <p:cNvPr id="3" name="Text Placeholder 2">
            <a:extLst>
              <a:ext uri="{FF2B5EF4-FFF2-40B4-BE49-F238E27FC236}">
                <a16:creationId xmlns:a16="http://schemas.microsoft.com/office/drawing/2014/main" id="{19205B55-FC5F-33CF-4AAE-39CCF937C80C}"/>
              </a:ext>
            </a:extLst>
          </p:cNvPr>
          <p:cNvSpPr>
            <a:spLocks noGrp="1"/>
          </p:cNvSpPr>
          <p:nvPr>
            <p:ph type="body" sz="quarter" idx="14"/>
          </p:nvPr>
        </p:nvSpPr>
        <p:spPr>
          <a:xfrm>
            <a:off x="503238" y="1905000"/>
            <a:ext cx="7954962" cy="3962400"/>
          </a:xfrm>
        </p:spPr>
        <p:txBody>
          <a:bodyPr>
            <a:normAutofit fontScale="92500" lnSpcReduction="20000"/>
          </a:bodyPr>
          <a:lstStyle/>
          <a:p>
            <a:pPr rtl="0">
              <a:spcBef>
                <a:spcPts val="0"/>
              </a:spcBef>
              <a:spcAft>
                <a:spcPts val="600"/>
              </a:spcAft>
            </a:pPr>
            <a:r>
              <a:rPr lang="en-US" sz="1800" b="1" i="0" u="none" strike="noStrike" dirty="0">
                <a:solidFill>
                  <a:srgbClr val="212121"/>
                </a:solidFill>
                <a:effectLst/>
                <a:highlight>
                  <a:srgbClr val="FFFFFF"/>
                </a:highlight>
                <a:latin typeface="Merriweather" panose="020F0502020204030204" pitchFamily="2" charset="0"/>
              </a:rPr>
              <a:t>Left prefrontal transcranial magnetic stimulation for treatment-resistant depression in adolescents: a double-blind, randomized, sham-controlled trial</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103 patients ages 12-21, divided into 2 group (active and sham TMS)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Standard </a:t>
            </a:r>
            <a:r>
              <a:rPr lang="en-US" sz="1800" b="0" i="0" u="none" strike="noStrike" dirty="0" err="1">
                <a:solidFill>
                  <a:srgbClr val="595959"/>
                </a:solidFill>
                <a:effectLst/>
                <a:latin typeface="Arial" panose="020B0604020202020204" pitchFamily="34" charset="0"/>
              </a:rPr>
              <a:t>Neurostar</a:t>
            </a:r>
            <a:r>
              <a:rPr lang="en-US" sz="1800" b="0" i="0" u="none" strike="noStrike" dirty="0">
                <a:solidFill>
                  <a:srgbClr val="595959"/>
                </a:solidFill>
                <a:effectLst/>
                <a:latin typeface="Arial" panose="020B0604020202020204" pitchFamily="34" charset="0"/>
              </a:rPr>
              <a:t> treatments,30 over 6 weeks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Clinician rated scale (HAM-D)</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Response: 41.7% active v. 36.4% sham</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Remission: 29.2% active v. 29.0% sham</a:t>
            </a:r>
            <a:endParaRPr lang="en-US" b="0" dirty="0">
              <a:effectLst/>
            </a:endParaRPr>
          </a:p>
          <a:p>
            <a:pPr rtl="0">
              <a:spcBef>
                <a:spcPts val="0"/>
              </a:spcBef>
              <a:spcAft>
                <a:spcPts val="1200"/>
              </a:spcAft>
            </a:pPr>
            <a:r>
              <a:rPr lang="en-US" sz="1800" b="0" i="0" u="none" strike="noStrike" dirty="0">
                <a:solidFill>
                  <a:srgbClr val="212121"/>
                </a:solidFill>
                <a:effectLst/>
                <a:highlight>
                  <a:srgbClr val="FFFFFF"/>
                </a:highlight>
                <a:latin typeface="Roboto" panose="02000000000000000000" pitchFamily="2" charset="0"/>
              </a:rPr>
              <a:t>Although TMS treatment produced a clinically meaningful change in depressive symptom severity, this did not differ from sham treatment.</a:t>
            </a:r>
            <a:endParaRPr lang="en-US" b="0" dirty="0">
              <a:effectLst/>
            </a:endParaRPr>
          </a:p>
          <a:p>
            <a:br>
              <a:rPr lang="en-US" dirty="0"/>
            </a:br>
            <a:endParaRPr lang="en-US" dirty="0"/>
          </a:p>
        </p:txBody>
      </p:sp>
    </p:spTree>
    <p:extLst>
      <p:ext uri="{BB962C8B-B14F-4D97-AF65-F5344CB8AC3E}">
        <p14:creationId xmlns:p14="http://schemas.microsoft.com/office/powerpoint/2010/main" val="313288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20A5-58C1-1BA8-356A-5B47A78D2DEE}"/>
              </a:ext>
            </a:extLst>
          </p:cNvPr>
          <p:cNvSpPr>
            <a:spLocks noGrp="1"/>
          </p:cNvSpPr>
          <p:nvPr>
            <p:ph type="title"/>
          </p:nvPr>
        </p:nvSpPr>
        <p:spPr/>
        <p:txBody>
          <a:bodyPr>
            <a:normAutofit fontScale="90000"/>
          </a:bodyPr>
          <a:lstStyle/>
          <a:p>
            <a:r>
              <a:rPr lang="en-US" dirty="0"/>
              <a:t>TMS in Adolescents: First Episode Depression</a:t>
            </a:r>
          </a:p>
        </p:txBody>
      </p:sp>
      <p:sp>
        <p:nvSpPr>
          <p:cNvPr id="6" name="Text Placeholder 3">
            <a:extLst>
              <a:ext uri="{FF2B5EF4-FFF2-40B4-BE49-F238E27FC236}">
                <a16:creationId xmlns:a16="http://schemas.microsoft.com/office/drawing/2014/main" id="{64ADB0C4-9696-4237-2B81-A6837705EA6D}"/>
              </a:ext>
            </a:extLst>
          </p:cNvPr>
          <p:cNvSpPr>
            <a:spLocks noGrp="1"/>
          </p:cNvSpPr>
          <p:nvPr>
            <p:ph type="body" sz="quarter" idx="14"/>
          </p:nvPr>
        </p:nvSpPr>
        <p:spPr>
          <a:xfrm>
            <a:off x="503238" y="1905000"/>
            <a:ext cx="8183562" cy="3962400"/>
          </a:xfrm>
        </p:spPr>
        <p:txBody>
          <a:bodyPr>
            <a:normAutofit fontScale="77500" lnSpcReduction="20000"/>
          </a:bodyPr>
          <a:lstStyle/>
          <a:p>
            <a:pPr rtl="0">
              <a:spcBef>
                <a:spcPts val="0"/>
              </a:spcBef>
              <a:spcAft>
                <a:spcPts val="600"/>
              </a:spcAft>
            </a:pPr>
            <a:r>
              <a:rPr lang="en-US" sz="1800" b="1" i="0" u="none" strike="noStrike" dirty="0">
                <a:solidFill>
                  <a:srgbClr val="212121"/>
                </a:solidFill>
                <a:effectLst/>
                <a:highlight>
                  <a:srgbClr val="FFFFFF"/>
                </a:highlight>
                <a:latin typeface="Merriweather" panose="00000500000000000000" pitchFamily="2" charset="0"/>
              </a:rPr>
              <a:t>Adjunctive repetitive transcranial magnetic stimulation for adolescents with first-episode major depressive disorder: a meta-analysis, Sun, Frontiers in  Psychiatry, 2023</a:t>
            </a:r>
            <a:endParaRPr lang="en-US" b="0" dirty="0">
              <a:effectLst/>
            </a:endParaRPr>
          </a:p>
          <a:p>
            <a:pPr rtl="0">
              <a:spcBef>
                <a:spcPts val="0"/>
              </a:spcBef>
              <a:spcAft>
                <a:spcPts val="600"/>
              </a:spcAft>
            </a:pPr>
            <a:r>
              <a:rPr lang="en-US" sz="1800" b="0" i="0" u="none" strike="noStrike" dirty="0">
                <a:solidFill>
                  <a:srgbClr val="212121"/>
                </a:solidFill>
                <a:effectLst/>
                <a:highlight>
                  <a:srgbClr val="FFFFFF"/>
                </a:highlight>
                <a:latin typeface="Roboto" panose="02000000000000000000" pitchFamily="2" charset="0"/>
              </a:rPr>
              <a:t>A total of six RCTs involving 562 adolescents with FE-MDD were included.</a:t>
            </a:r>
            <a:endParaRPr lang="en-US" b="0" dirty="0">
              <a:effectLst/>
            </a:endParaRPr>
          </a:p>
          <a:p>
            <a:pPr rtl="0">
              <a:spcBef>
                <a:spcPts val="0"/>
              </a:spcBef>
              <a:spcAft>
                <a:spcPts val="600"/>
              </a:spcAft>
            </a:pPr>
            <a:r>
              <a:rPr lang="en-US" sz="1800" b="0" i="1" u="none" strike="noStrike" dirty="0">
                <a:solidFill>
                  <a:srgbClr val="212121"/>
                </a:solidFill>
                <a:effectLst/>
                <a:highlight>
                  <a:srgbClr val="FFFFFF"/>
                </a:highlight>
                <a:latin typeface="Cambria" panose="02040503050406030204" pitchFamily="18" charset="0"/>
              </a:rPr>
              <a:t>I</a:t>
            </a:r>
            <a:r>
              <a:rPr lang="en-US" sz="1800" b="0" i="0" u="none" strike="noStrike" dirty="0">
                <a:solidFill>
                  <a:srgbClr val="212121"/>
                </a:solidFill>
                <a:effectLst/>
                <a:highlight>
                  <a:srgbClr val="FFFFFF"/>
                </a:highlight>
                <a:latin typeface="Cambria" panose="02040503050406030204" pitchFamily="18" charset="0"/>
              </a:rPr>
              <a:t>ntervention: active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plus antidepressants. </a:t>
            </a:r>
            <a:r>
              <a:rPr lang="en-US" sz="1800" b="0" i="1" u="none" strike="noStrike" dirty="0">
                <a:solidFill>
                  <a:srgbClr val="212121"/>
                </a:solidFill>
                <a:effectLst/>
                <a:highlight>
                  <a:srgbClr val="FFFFFF"/>
                </a:highlight>
                <a:latin typeface="Cambria" panose="02040503050406030204" pitchFamily="18" charset="0"/>
              </a:rPr>
              <a:t>C</a:t>
            </a:r>
            <a:r>
              <a:rPr lang="en-US" sz="1800" b="0" i="0" u="none" strike="noStrike" dirty="0">
                <a:solidFill>
                  <a:srgbClr val="212121"/>
                </a:solidFill>
                <a:effectLst/>
                <a:highlight>
                  <a:srgbClr val="FFFFFF"/>
                </a:highlight>
                <a:latin typeface="Cambria" panose="02040503050406030204" pitchFamily="18" charset="0"/>
              </a:rPr>
              <a:t>omparison: antidepressants plus sham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or antidepressant monotherapy.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Findings: </a:t>
            </a:r>
            <a:endParaRPr lang="en-US" b="0" dirty="0">
              <a:effectLst/>
            </a:endParaRPr>
          </a:p>
          <a:p>
            <a:pPr rtl="0">
              <a:spcBef>
                <a:spcPts val="0"/>
              </a:spcBef>
              <a:spcAft>
                <a:spcPts val="1200"/>
              </a:spcAft>
            </a:pPr>
            <a:r>
              <a:rPr lang="en-US" sz="1800" b="0" i="0" u="none" strike="noStrike" dirty="0">
                <a:solidFill>
                  <a:srgbClr val="212121"/>
                </a:solidFill>
                <a:effectLst/>
                <a:highlight>
                  <a:srgbClr val="FFFFFF"/>
                </a:highlight>
                <a:latin typeface="Cambria" panose="02040503050406030204" pitchFamily="18" charset="0"/>
              </a:rPr>
              <a:t>(1) adjunctive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was superior in improving depressive symptoms over the control group; </a:t>
            </a:r>
            <a:endParaRPr lang="en-US" b="0" dirty="0">
              <a:effectLst/>
            </a:endParaRPr>
          </a:p>
          <a:p>
            <a:pPr rtl="0">
              <a:spcBef>
                <a:spcPts val="0"/>
              </a:spcBef>
              <a:spcAft>
                <a:spcPts val="1200"/>
              </a:spcAft>
            </a:pPr>
            <a:r>
              <a:rPr lang="en-US" sz="1800" b="0" i="0" u="none" strike="noStrike" dirty="0">
                <a:solidFill>
                  <a:srgbClr val="212121"/>
                </a:solidFill>
                <a:effectLst/>
                <a:highlight>
                  <a:srgbClr val="FFFFFF"/>
                </a:highlight>
                <a:latin typeface="Cambria" panose="02040503050406030204" pitchFamily="18" charset="0"/>
              </a:rPr>
              <a:t>(2) adolescents with FE-MDD treated with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had a significantly greater response and remission over the control group, suggesting that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may have beneficial effects for adolescents with FE-MDD; </a:t>
            </a:r>
            <a:endParaRPr lang="en-US" b="0" dirty="0">
              <a:effectLst/>
            </a:endParaRPr>
          </a:p>
          <a:p>
            <a:pPr rtl="0">
              <a:spcBef>
                <a:spcPts val="0"/>
              </a:spcBef>
              <a:spcAft>
                <a:spcPts val="1200"/>
              </a:spcAft>
            </a:pPr>
            <a:r>
              <a:rPr lang="en-US" sz="1800" b="0" i="0" u="none" strike="noStrike" dirty="0">
                <a:solidFill>
                  <a:srgbClr val="212121"/>
                </a:solidFill>
                <a:effectLst/>
                <a:highlight>
                  <a:srgbClr val="FFFFFF"/>
                </a:highlight>
                <a:latin typeface="Cambria" panose="02040503050406030204" pitchFamily="18" charset="0"/>
              </a:rPr>
              <a:t>(3)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appeared to be safe and tolerable as an adjunct treatment for adolescents with FE-MDD; </a:t>
            </a:r>
            <a:endParaRPr lang="en-US" b="0" dirty="0">
              <a:effectLst/>
            </a:endParaRPr>
          </a:p>
          <a:p>
            <a:pPr rtl="0">
              <a:spcBef>
                <a:spcPts val="0"/>
              </a:spcBef>
              <a:spcAft>
                <a:spcPts val="1200"/>
              </a:spcAft>
            </a:pPr>
            <a:r>
              <a:rPr lang="en-US" sz="1800" b="0" i="0" u="none" strike="noStrike" dirty="0">
                <a:solidFill>
                  <a:srgbClr val="212121"/>
                </a:solidFill>
                <a:effectLst/>
                <a:highlight>
                  <a:srgbClr val="FFFFFF"/>
                </a:highlight>
                <a:latin typeface="Cambria" panose="02040503050406030204" pitchFamily="18" charset="0"/>
              </a:rPr>
              <a:t>(4) adjunctive </a:t>
            </a:r>
            <a:r>
              <a:rPr lang="en-US" sz="1800" b="0" i="0" u="none" strike="noStrike" dirty="0" err="1">
                <a:solidFill>
                  <a:srgbClr val="212121"/>
                </a:solidFill>
                <a:effectLst/>
                <a:highlight>
                  <a:srgbClr val="FFFFFF"/>
                </a:highlight>
                <a:latin typeface="Cambria" panose="02040503050406030204" pitchFamily="18" charset="0"/>
              </a:rPr>
              <a:t>rTMS</a:t>
            </a:r>
            <a:r>
              <a:rPr lang="en-US" sz="1800" b="0" i="0" u="none" strike="noStrike" dirty="0">
                <a:solidFill>
                  <a:srgbClr val="212121"/>
                </a:solidFill>
                <a:effectLst/>
                <a:highlight>
                  <a:srgbClr val="FFFFFF"/>
                </a:highlight>
                <a:latin typeface="Cambria" panose="02040503050406030204" pitchFamily="18" charset="0"/>
              </a:rPr>
              <a:t> appears to be effective in improving neurocognitive function in adolescents with FE-MDD.</a:t>
            </a:r>
            <a:endParaRPr lang="en-US" b="0" dirty="0">
              <a:effectLst/>
            </a:endParaRPr>
          </a:p>
          <a:p>
            <a:br>
              <a:rPr lang="en-US" dirty="0"/>
            </a:br>
            <a:endParaRPr lang="en-US" dirty="0"/>
          </a:p>
        </p:txBody>
      </p:sp>
    </p:spTree>
    <p:extLst>
      <p:ext uri="{BB962C8B-B14F-4D97-AF65-F5344CB8AC3E}">
        <p14:creationId xmlns:p14="http://schemas.microsoft.com/office/powerpoint/2010/main" val="120127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CE1E-F7DA-47DE-4460-BAABFB527A2D}"/>
              </a:ext>
            </a:extLst>
          </p:cNvPr>
          <p:cNvSpPr>
            <a:spLocks noGrp="1"/>
          </p:cNvSpPr>
          <p:nvPr>
            <p:ph type="title"/>
          </p:nvPr>
        </p:nvSpPr>
        <p:spPr/>
        <p:txBody>
          <a:bodyPr>
            <a:normAutofit fontScale="90000"/>
          </a:bodyPr>
          <a:lstStyle/>
          <a:p>
            <a:r>
              <a:rPr lang="en-US" dirty="0"/>
              <a:t>TMS in Adolescents: First Episode Drug Naïve Depression</a:t>
            </a:r>
          </a:p>
        </p:txBody>
      </p:sp>
      <p:sp>
        <p:nvSpPr>
          <p:cNvPr id="3" name="Text Placeholder 2">
            <a:extLst>
              <a:ext uri="{FF2B5EF4-FFF2-40B4-BE49-F238E27FC236}">
                <a16:creationId xmlns:a16="http://schemas.microsoft.com/office/drawing/2014/main" id="{91BEBC2D-3525-E170-62B1-DC5D6399B581}"/>
              </a:ext>
            </a:extLst>
          </p:cNvPr>
          <p:cNvSpPr>
            <a:spLocks noGrp="1"/>
          </p:cNvSpPr>
          <p:nvPr>
            <p:ph type="body" sz="quarter" idx="14"/>
          </p:nvPr>
        </p:nvSpPr>
        <p:spPr>
          <a:xfrm>
            <a:off x="503238" y="1905000"/>
            <a:ext cx="7954962" cy="3886200"/>
          </a:xfrm>
        </p:spPr>
        <p:txBody>
          <a:bodyPr/>
          <a:lstStyle/>
          <a:p>
            <a:pPr rtl="0">
              <a:spcBef>
                <a:spcPts val="0"/>
              </a:spcBef>
              <a:spcAft>
                <a:spcPts val="1200"/>
              </a:spcAft>
            </a:pPr>
            <a:r>
              <a:rPr lang="en-US" sz="1800" b="0" i="0" u="none" strike="noStrike" dirty="0">
                <a:solidFill>
                  <a:srgbClr val="212121"/>
                </a:solidFill>
                <a:effectLst/>
                <a:highlight>
                  <a:srgbClr val="FFFFFF"/>
                </a:highlight>
                <a:latin typeface="Roboto" panose="02000000000000000000" pitchFamily="2" charset="0"/>
              </a:rPr>
              <a:t>Among the two RCTs (66.7%, 2/3) examining the effects of LF-</a:t>
            </a:r>
            <a:r>
              <a:rPr lang="en-US" sz="1800" b="0" i="0" u="none" strike="noStrike" dirty="0" err="1">
                <a:solidFill>
                  <a:srgbClr val="212121"/>
                </a:solidFill>
                <a:effectLst/>
                <a:highlight>
                  <a:srgbClr val="FFFFFF"/>
                </a:highlight>
                <a:latin typeface="Roboto" panose="02000000000000000000" pitchFamily="2" charset="0"/>
              </a:rPr>
              <a:t>rTMS</a:t>
            </a:r>
            <a:r>
              <a:rPr lang="en-US" sz="1800" b="0" i="0" u="none" strike="noStrike" dirty="0">
                <a:solidFill>
                  <a:srgbClr val="212121"/>
                </a:solidFill>
                <a:effectLst/>
                <a:highlight>
                  <a:srgbClr val="FFFFFF"/>
                </a:highlight>
                <a:latin typeface="Roboto" panose="02000000000000000000" pitchFamily="2" charset="0"/>
              </a:rPr>
              <a:t> on study-defined response and remission and cognitive function, active LF-</a:t>
            </a:r>
            <a:r>
              <a:rPr lang="en-US" sz="1800" b="0" i="0" u="none" strike="noStrike" dirty="0" err="1">
                <a:solidFill>
                  <a:srgbClr val="212121"/>
                </a:solidFill>
                <a:effectLst/>
                <a:highlight>
                  <a:srgbClr val="FFFFFF"/>
                </a:highlight>
                <a:latin typeface="Roboto" panose="02000000000000000000" pitchFamily="2" charset="0"/>
              </a:rPr>
              <a:t>rTMS</a:t>
            </a:r>
            <a:r>
              <a:rPr lang="en-US" sz="1800" b="0" i="0" u="none" strike="noStrike" dirty="0">
                <a:solidFill>
                  <a:srgbClr val="212121"/>
                </a:solidFill>
                <a:effectLst/>
                <a:highlight>
                  <a:srgbClr val="FFFFFF"/>
                </a:highlight>
                <a:latin typeface="Roboto" panose="02000000000000000000" pitchFamily="2" charset="0"/>
              </a:rPr>
              <a:t> was more efficacious than sham LF-</a:t>
            </a:r>
            <a:r>
              <a:rPr lang="en-US" sz="1800" b="0" i="0" u="none" strike="noStrike" dirty="0" err="1">
                <a:solidFill>
                  <a:srgbClr val="212121"/>
                </a:solidFill>
                <a:effectLst/>
                <a:highlight>
                  <a:srgbClr val="FFFFFF"/>
                </a:highlight>
                <a:latin typeface="Roboto" panose="02000000000000000000" pitchFamily="2" charset="0"/>
              </a:rPr>
              <a:t>rTMS</a:t>
            </a:r>
            <a:r>
              <a:rPr lang="en-US" sz="1800" b="0" i="0" u="none" strike="noStrike" dirty="0">
                <a:solidFill>
                  <a:srgbClr val="212121"/>
                </a:solidFill>
                <a:effectLst/>
                <a:highlight>
                  <a:srgbClr val="FFFFFF"/>
                </a:highlight>
                <a:latin typeface="Roboto" panose="02000000000000000000" pitchFamily="2" charset="0"/>
              </a:rPr>
              <a:t> in terms of study-defined response rate and cognitive function (all </a:t>
            </a:r>
            <a:r>
              <a:rPr lang="en-US" sz="1800" b="0" i="1" u="none" strike="noStrike" dirty="0">
                <a:solidFill>
                  <a:srgbClr val="212121"/>
                </a:solidFill>
                <a:effectLst/>
                <a:highlight>
                  <a:srgbClr val="FFFFFF"/>
                </a:highlight>
                <a:latin typeface="Roboto" panose="02000000000000000000" pitchFamily="2" charset="0"/>
              </a:rPr>
              <a:t>p</a:t>
            </a:r>
            <a:r>
              <a:rPr lang="en-US" sz="1800" b="0" i="0" u="none" strike="noStrike" dirty="0">
                <a:solidFill>
                  <a:srgbClr val="212121"/>
                </a:solidFill>
                <a:effectLst/>
                <a:highlight>
                  <a:srgbClr val="FFFFFF"/>
                </a:highlight>
                <a:latin typeface="Roboto" panose="02000000000000000000" pitchFamily="2" charset="0"/>
              </a:rPr>
              <a:t> &lt; 0.05) but not regarding study-defined remission rate (all </a:t>
            </a:r>
            <a:r>
              <a:rPr lang="en-US" sz="1800" b="0" i="1" u="none" strike="noStrike" dirty="0">
                <a:solidFill>
                  <a:srgbClr val="212121"/>
                </a:solidFill>
                <a:effectLst/>
                <a:highlight>
                  <a:srgbClr val="FFFFFF"/>
                </a:highlight>
                <a:latin typeface="Roboto" panose="02000000000000000000" pitchFamily="2" charset="0"/>
              </a:rPr>
              <a:t>p</a:t>
            </a:r>
            <a:r>
              <a:rPr lang="en-US" sz="1800" b="0" i="0" u="none" strike="noStrike" dirty="0">
                <a:solidFill>
                  <a:srgbClr val="212121"/>
                </a:solidFill>
                <a:effectLst/>
                <a:highlight>
                  <a:srgbClr val="FFFFFF"/>
                </a:highlight>
                <a:latin typeface="Roboto" panose="02000000000000000000" pitchFamily="2" charset="0"/>
              </a:rPr>
              <a:t> &gt; 0.05). </a:t>
            </a:r>
            <a:endParaRPr lang="en-US" b="0" dirty="0">
              <a:effectLst/>
            </a:endParaRPr>
          </a:p>
          <a:p>
            <a:pPr rtl="0">
              <a:spcBef>
                <a:spcPts val="0"/>
              </a:spcBef>
              <a:spcAft>
                <a:spcPts val="1200"/>
              </a:spcAft>
            </a:pPr>
            <a:br>
              <a:rPr lang="en-US" b="0" dirty="0">
                <a:effectLst/>
              </a:rPr>
            </a:br>
            <a:r>
              <a:rPr lang="en-US" sz="1800" b="0" i="0" u="none" strike="noStrike" dirty="0">
                <a:solidFill>
                  <a:srgbClr val="212121"/>
                </a:solidFill>
                <a:effectLst/>
                <a:highlight>
                  <a:srgbClr val="FFFFFF"/>
                </a:highlight>
                <a:latin typeface="Roboto" panose="02000000000000000000" pitchFamily="2" charset="0"/>
              </a:rPr>
              <a:t>These findings preliminarily found that LF-</a:t>
            </a:r>
            <a:r>
              <a:rPr lang="en-US" sz="1800" b="0" i="0" u="none" strike="noStrike" dirty="0" err="1">
                <a:solidFill>
                  <a:srgbClr val="212121"/>
                </a:solidFill>
                <a:effectLst/>
                <a:highlight>
                  <a:srgbClr val="FFFFFF"/>
                </a:highlight>
                <a:latin typeface="Roboto" panose="02000000000000000000" pitchFamily="2" charset="0"/>
              </a:rPr>
              <a:t>rTMS</a:t>
            </a:r>
            <a:r>
              <a:rPr lang="en-US" sz="1800" b="0" i="0" u="none" strike="noStrike" dirty="0">
                <a:solidFill>
                  <a:srgbClr val="212121"/>
                </a:solidFill>
                <a:effectLst/>
                <a:highlight>
                  <a:srgbClr val="FFFFFF"/>
                </a:highlight>
                <a:latin typeface="Roboto" panose="02000000000000000000" pitchFamily="2" charset="0"/>
              </a:rPr>
              <a:t> could benefit children and adolescents with FEDN MDD in a relatively safe manner, although further studies are warranted.</a:t>
            </a:r>
            <a:endParaRPr lang="en-US" b="0" dirty="0">
              <a:effectLst/>
            </a:endParaRPr>
          </a:p>
          <a:p>
            <a:br>
              <a:rPr lang="en-US" dirty="0"/>
            </a:br>
            <a:endParaRPr lang="en-US" dirty="0"/>
          </a:p>
        </p:txBody>
      </p:sp>
    </p:spTree>
    <p:extLst>
      <p:ext uri="{BB962C8B-B14F-4D97-AF65-F5344CB8AC3E}">
        <p14:creationId xmlns:p14="http://schemas.microsoft.com/office/powerpoint/2010/main" val="286692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3FAE-67E1-2B96-D2AB-B05F994D1B9C}"/>
              </a:ext>
            </a:extLst>
          </p:cNvPr>
          <p:cNvSpPr>
            <a:spLocks noGrp="1"/>
          </p:cNvSpPr>
          <p:nvPr>
            <p:ph type="title"/>
          </p:nvPr>
        </p:nvSpPr>
        <p:spPr/>
        <p:txBody>
          <a:bodyPr/>
          <a:lstStyle/>
          <a:p>
            <a:r>
              <a:rPr lang="en-US" dirty="0"/>
              <a:t>TMS in Adolescents : Safety</a:t>
            </a:r>
          </a:p>
        </p:txBody>
      </p:sp>
      <p:sp>
        <p:nvSpPr>
          <p:cNvPr id="4" name="Text Placeholder 3">
            <a:extLst>
              <a:ext uri="{FF2B5EF4-FFF2-40B4-BE49-F238E27FC236}">
                <a16:creationId xmlns:a16="http://schemas.microsoft.com/office/drawing/2014/main" id="{A2A9CA5F-B37B-E474-C228-963D5E0FA047}"/>
              </a:ext>
            </a:extLst>
          </p:cNvPr>
          <p:cNvSpPr>
            <a:spLocks noGrp="1"/>
          </p:cNvSpPr>
          <p:nvPr>
            <p:ph type="body" sz="quarter" idx="15"/>
          </p:nvPr>
        </p:nvSpPr>
        <p:spPr>
          <a:xfrm>
            <a:off x="503238" y="2133600"/>
            <a:ext cx="8107362" cy="3733800"/>
          </a:xfrm>
        </p:spPr>
        <p:txBody>
          <a:bodyPr>
            <a:normAutofit fontScale="70000" lnSpcReduction="20000"/>
          </a:bodyPr>
          <a:lstStyle/>
          <a:p>
            <a:r>
              <a:rPr lang="en-US" dirty="0"/>
              <a:t>AACAP (April 2024):  </a:t>
            </a:r>
            <a:r>
              <a:rPr lang="en-US" b="0" i="0" dirty="0">
                <a:solidFill>
                  <a:srgbClr val="6A6A6A"/>
                </a:solidFill>
                <a:effectLst/>
                <a:highlight>
                  <a:srgbClr val="FFFFFF"/>
                </a:highlight>
                <a:latin typeface="Lato" panose="020F0502020204030203" pitchFamily="34" charset="0"/>
              </a:rPr>
              <a:t>Some studies suggest that TMS is safe and effective in younger adolescents with depression, especially when medication and therapy do not sufficiently help, but further research is needed to confirm its safety and efficacy in this age group.</a:t>
            </a:r>
            <a:r>
              <a:rPr lang="en-US" dirty="0"/>
              <a:t> </a:t>
            </a:r>
          </a:p>
          <a:p>
            <a:r>
              <a:rPr lang="en-US" dirty="0"/>
              <a:t>AAP: no current position statement </a:t>
            </a:r>
          </a:p>
          <a:p>
            <a:endParaRPr lang="en-US" dirty="0"/>
          </a:p>
          <a:p>
            <a:r>
              <a:rPr lang="en-US" dirty="0"/>
              <a:t>APA/NNDC 2018: </a:t>
            </a:r>
            <a:r>
              <a:rPr lang="en-US" b="0" i="0" dirty="0">
                <a:solidFill>
                  <a:srgbClr val="212121"/>
                </a:solidFill>
                <a:effectLst/>
                <a:highlight>
                  <a:srgbClr val="FFFFFF"/>
                </a:highlight>
                <a:latin typeface="Cambria" panose="02040503050406030204" pitchFamily="18" charset="0"/>
              </a:rPr>
              <a:t>However, there is evidence of safe therapeutic use and clinical benefit of </a:t>
            </a:r>
            <a:r>
              <a:rPr lang="en-US" b="0" i="0" dirty="0" err="1">
                <a:solidFill>
                  <a:srgbClr val="212121"/>
                </a:solidFill>
                <a:effectLst/>
                <a:highlight>
                  <a:srgbClr val="FFFFFF"/>
                </a:highlight>
                <a:latin typeface="Cambria" panose="02040503050406030204" pitchFamily="18" charset="0"/>
              </a:rPr>
              <a:t>rTMS</a:t>
            </a:r>
            <a:r>
              <a:rPr lang="en-US" b="0" i="0" dirty="0">
                <a:solidFill>
                  <a:srgbClr val="212121"/>
                </a:solidFill>
                <a:effectLst/>
                <a:highlight>
                  <a:srgbClr val="FFFFFF"/>
                </a:highlight>
                <a:latin typeface="Cambria" panose="02040503050406030204" pitchFamily="18" charset="0"/>
              </a:rPr>
              <a:t> in adolescents with mood disorders,</a:t>
            </a:r>
            <a:r>
              <a:rPr lang="en-US" b="0" i="0" u="sng" baseline="30000" dirty="0">
                <a:solidFill>
                  <a:srgbClr val="376FAA"/>
                </a:solidFill>
                <a:effectLst/>
                <a:highlight>
                  <a:srgbClr val="FFFFFF"/>
                </a:highlight>
                <a:latin typeface="Cambria" panose="02040503050406030204" pitchFamily="18" charset="0"/>
                <a:hlinkClick r:id="rId2"/>
              </a:rPr>
              <a:t>45</a:t>
            </a:r>
            <a:r>
              <a:rPr lang="en-US" b="0" i="0" baseline="30000" dirty="0">
                <a:solidFill>
                  <a:srgbClr val="212121"/>
                </a:solidFill>
                <a:effectLst/>
                <a:highlight>
                  <a:srgbClr val="FFFFFF"/>
                </a:highlight>
                <a:latin typeface="Cambria" panose="02040503050406030204" pitchFamily="18" charset="0"/>
              </a:rPr>
              <a:t>,</a:t>
            </a:r>
            <a:r>
              <a:rPr lang="en-US" b="0" i="0" u="sng" baseline="30000" dirty="0">
                <a:solidFill>
                  <a:srgbClr val="376FAA"/>
                </a:solidFill>
                <a:effectLst/>
                <a:highlight>
                  <a:srgbClr val="FFFFFF"/>
                </a:highlight>
                <a:latin typeface="Cambria" panose="02040503050406030204" pitchFamily="18" charset="0"/>
                <a:hlinkClick r:id="rId3"/>
              </a:rPr>
              <a:t>46</a:t>
            </a:r>
            <a:r>
              <a:rPr lang="en-US" b="0" i="0" dirty="0">
                <a:solidFill>
                  <a:srgbClr val="212121"/>
                </a:solidFill>
                <a:effectLst/>
                <a:highlight>
                  <a:srgbClr val="FFFFFF"/>
                </a:highlight>
                <a:latin typeface="Cambria" panose="02040503050406030204" pitchFamily="18" charset="0"/>
              </a:rPr>
              <a:t> women with perinatal depression,</a:t>
            </a:r>
            <a:r>
              <a:rPr lang="en-US" b="0" i="0" u="sng" baseline="30000" dirty="0">
                <a:solidFill>
                  <a:srgbClr val="376FAA"/>
                </a:solidFill>
                <a:effectLst/>
                <a:highlight>
                  <a:srgbClr val="FFFFFF"/>
                </a:highlight>
                <a:latin typeface="Cambria" panose="02040503050406030204" pitchFamily="18" charset="0"/>
                <a:hlinkClick r:id="rId4"/>
              </a:rPr>
              <a:t>47</a:t>
            </a:r>
            <a:r>
              <a:rPr lang="en-US" b="0" i="0" dirty="0">
                <a:solidFill>
                  <a:srgbClr val="212121"/>
                </a:solidFill>
                <a:effectLst/>
                <a:highlight>
                  <a:srgbClr val="FFFFFF"/>
                </a:highlight>
                <a:latin typeface="Cambria" panose="02040503050406030204" pitchFamily="18" charset="0"/>
              </a:rPr>
              <a:t>  . . .  but at present, there is insufficient evidence to support routine clinical </a:t>
            </a:r>
            <a:r>
              <a:rPr lang="en-US" b="0" i="0" dirty="0" err="1">
                <a:solidFill>
                  <a:srgbClr val="212121"/>
                </a:solidFill>
                <a:effectLst/>
                <a:highlight>
                  <a:srgbClr val="FFFFFF"/>
                </a:highlight>
                <a:latin typeface="Cambria" panose="02040503050406030204" pitchFamily="18" charset="0"/>
              </a:rPr>
              <a:t>rTMS</a:t>
            </a:r>
            <a:r>
              <a:rPr lang="en-US" b="0" i="0" dirty="0">
                <a:solidFill>
                  <a:srgbClr val="212121"/>
                </a:solidFill>
                <a:effectLst/>
                <a:highlight>
                  <a:srgbClr val="FFFFFF"/>
                </a:highlight>
                <a:latin typeface="Cambria" panose="02040503050406030204" pitchFamily="18" charset="0"/>
              </a:rPr>
              <a:t> use in these populations.</a:t>
            </a:r>
            <a:endParaRPr lang="en-US" dirty="0"/>
          </a:p>
          <a:p>
            <a:endParaRPr lang="en-US" dirty="0"/>
          </a:p>
          <a:p>
            <a:pPr algn="l"/>
            <a:r>
              <a:rPr lang="en-US" b="1" i="0" dirty="0">
                <a:solidFill>
                  <a:srgbClr val="424242"/>
                </a:solidFill>
                <a:effectLst/>
                <a:highlight>
                  <a:srgbClr val="FFFFFF"/>
                </a:highlight>
                <a:latin typeface="Lora" pitchFamily="2" charset="0"/>
              </a:rPr>
              <a:t>Safety</a:t>
            </a:r>
            <a:r>
              <a:rPr lang="en-US" b="0" i="0" dirty="0">
                <a:solidFill>
                  <a:srgbClr val="424242"/>
                </a:solidFill>
                <a:effectLst/>
                <a:highlight>
                  <a:srgbClr val="FFFFFF"/>
                </a:highlight>
                <a:latin typeface="Lora" pitchFamily="2" charset="0"/>
              </a:rPr>
              <a:t>: </a:t>
            </a:r>
            <a:r>
              <a:rPr lang="en-US" b="0" i="0" dirty="0" err="1">
                <a:solidFill>
                  <a:srgbClr val="424242"/>
                </a:solidFill>
                <a:effectLst/>
                <a:highlight>
                  <a:srgbClr val="FFFFFF"/>
                </a:highlight>
                <a:latin typeface="Lora" pitchFamily="2" charset="0"/>
              </a:rPr>
              <a:t>rTMS</a:t>
            </a:r>
            <a:r>
              <a:rPr lang="en-US" b="0" i="0" dirty="0">
                <a:solidFill>
                  <a:srgbClr val="424242"/>
                </a:solidFill>
                <a:effectLst/>
                <a:highlight>
                  <a:srgbClr val="FFFFFF"/>
                </a:highlight>
                <a:latin typeface="Lora" pitchFamily="2" charset="0"/>
              </a:rPr>
              <a:t> is generally considered safe for children and adolescents. A systematic review by Allen et al. found that the risk of adverse events (AEs) in pediatric populations is similar to that in adults, with an overall low incidence of serious AEs such as seizures. Another study by Zewdie et al. reported no serious adverse events in a large cohort of children undergoing various forms of non-invasive brain stimulation, including </a:t>
            </a:r>
            <a:r>
              <a:rPr lang="en-US" b="0" i="0" dirty="0" err="1">
                <a:solidFill>
                  <a:srgbClr val="424242"/>
                </a:solidFill>
                <a:effectLst/>
                <a:highlight>
                  <a:srgbClr val="FFFFFF"/>
                </a:highlight>
                <a:latin typeface="Lora" pitchFamily="2" charset="0"/>
              </a:rPr>
              <a:t>rTMS</a:t>
            </a:r>
            <a:r>
              <a:rPr lang="en-US" b="0" i="0" dirty="0">
                <a:solidFill>
                  <a:srgbClr val="424242"/>
                </a:solidFill>
                <a:effectLst/>
                <a:highlight>
                  <a:srgbClr val="FFFFFF"/>
                </a:highlight>
                <a:latin typeface="Lora" pitchFamily="2" charset="0"/>
              </a:rPr>
              <a:t>. Additionally, a systematic review by Majumder et al. indicated that </a:t>
            </a:r>
            <a:r>
              <a:rPr lang="en-US" b="0" i="0" dirty="0" err="1">
                <a:solidFill>
                  <a:srgbClr val="424242"/>
                </a:solidFill>
                <a:effectLst/>
                <a:highlight>
                  <a:srgbClr val="FFFFFF"/>
                </a:highlight>
                <a:latin typeface="Lora" pitchFamily="2" charset="0"/>
              </a:rPr>
              <a:t>rTMS</a:t>
            </a:r>
            <a:r>
              <a:rPr lang="en-US" b="0" i="0" dirty="0">
                <a:solidFill>
                  <a:srgbClr val="424242"/>
                </a:solidFill>
                <a:effectLst/>
                <a:highlight>
                  <a:srgbClr val="FFFFFF"/>
                </a:highlight>
                <a:latin typeface="Lora" pitchFamily="2" charset="0"/>
              </a:rPr>
              <a:t> is well-tolerated with minor and mostly self-limited side effects.</a:t>
            </a:r>
            <a:r>
              <a:rPr lang="en-US" b="1" i="0" baseline="30000" dirty="0">
                <a:solidFill>
                  <a:srgbClr val="E4643D"/>
                </a:solidFill>
                <a:effectLst/>
                <a:highlight>
                  <a:srgbClr val="FFFFFF"/>
                </a:highlight>
                <a:latin typeface="var(--oe-sans)"/>
              </a:rPr>
              <a:t>[1-3]</a:t>
            </a:r>
            <a:endParaRPr lang="en-US" b="0" i="0" dirty="0">
              <a:effectLst/>
              <a:highlight>
                <a:srgbClr val="FFFFFF"/>
              </a:highlight>
              <a:latin typeface="Lora" pitchFamily="2" charset="0"/>
            </a:endParaRPr>
          </a:p>
          <a:p>
            <a:pPr algn="l"/>
            <a:r>
              <a:rPr lang="en-US" b="1" i="0" dirty="0">
                <a:solidFill>
                  <a:srgbClr val="424242"/>
                </a:solidFill>
                <a:effectLst/>
                <a:highlight>
                  <a:srgbClr val="FFFFFF"/>
                </a:highlight>
                <a:latin typeface="Lora" pitchFamily="2" charset="0"/>
              </a:rPr>
              <a:t>Side Effects</a:t>
            </a:r>
            <a:r>
              <a:rPr lang="en-US" b="0" i="0" dirty="0">
                <a:solidFill>
                  <a:srgbClr val="424242"/>
                </a:solidFill>
                <a:effectLst/>
                <a:highlight>
                  <a:srgbClr val="FFFFFF"/>
                </a:highlight>
                <a:latin typeface="Lora" pitchFamily="2" charset="0"/>
              </a:rPr>
              <a:t>: Common side effects of </a:t>
            </a:r>
            <a:r>
              <a:rPr lang="en-US" b="0" i="0" dirty="0" err="1">
                <a:solidFill>
                  <a:srgbClr val="424242"/>
                </a:solidFill>
                <a:effectLst/>
                <a:highlight>
                  <a:srgbClr val="FFFFFF"/>
                </a:highlight>
                <a:latin typeface="Lora" pitchFamily="2" charset="0"/>
              </a:rPr>
              <a:t>rTMS</a:t>
            </a:r>
            <a:r>
              <a:rPr lang="en-US" b="0" i="0" dirty="0">
                <a:solidFill>
                  <a:srgbClr val="424242"/>
                </a:solidFill>
                <a:effectLst/>
                <a:highlight>
                  <a:srgbClr val="FFFFFF"/>
                </a:highlight>
                <a:latin typeface="Lora" pitchFamily="2" charset="0"/>
              </a:rPr>
              <a:t> in children and adolescents include transient headaches, dizziness, and discomfort at the stimulation site. </a:t>
            </a:r>
            <a:r>
              <a:rPr lang="en-US" b="0" i="0" dirty="0" err="1">
                <a:solidFill>
                  <a:srgbClr val="424242"/>
                </a:solidFill>
                <a:effectLst/>
                <a:highlight>
                  <a:srgbClr val="FFFFFF"/>
                </a:highlight>
                <a:latin typeface="Lora" pitchFamily="2" charset="0"/>
              </a:rPr>
              <a:t>Wallman</a:t>
            </a:r>
            <a:r>
              <a:rPr lang="en-US" b="0" i="0" dirty="0">
                <a:solidFill>
                  <a:srgbClr val="424242"/>
                </a:solidFill>
                <a:effectLst/>
                <a:highlight>
                  <a:srgbClr val="FFFFFF"/>
                </a:highlight>
                <a:latin typeface="Lora" pitchFamily="2" charset="0"/>
              </a:rPr>
              <a:t> et al. reported that drowsiness and lethargy were common, particularly in the initial weeks of treatment, but these symptoms generally decreased over time. Zewdie et al. also noted that headaches were more common in children with perinatal stroke but were mild and self-limiting. A meta-analysis by </a:t>
            </a:r>
            <a:r>
              <a:rPr lang="en-US" b="0" i="0" dirty="0" err="1">
                <a:solidFill>
                  <a:srgbClr val="424242"/>
                </a:solidFill>
                <a:effectLst/>
                <a:highlight>
                  <a:srgbClr val="FFFFFF"/>
                </a:highlight>
                <a:latin typeface="Lora" pitchFamily="2" charset="0"/>
              </a:rPr>
              <a:t>Huashuang</a:t>
            </a:r>
            <a:r>
              <a:rPr lang="en-US" b="0" i="0" dirty="0">
                <a:solidFill>
                  <a:srgbClr val="424242"/>
                </a:solidFill>
                <a:effectLst/>
                <a:highlight>
                  <a:srgbClr val="FFFFFF"/>
                </a:highlight>
                <a:latin typeface="Lora" pitchFamily="2" charset="0"/>
              </a:rPr>
              <a:t> et al. found that the most common side effects in children with autism spectrum disorder undergoing TMS were headaches, facial discomfort, and irritability, all of which were mild and transient.</a:t>
            </a:r>
            <a:r>
              <a:rPr lang="en-US" b="1" i="0" baseline="30000" dirty="0">
                <a:solidFill>
                  <a:srgbClr val="E4643D"/>
                </a:solidFill>
                <a:effectLst/>
                <a:highlight>
                  <a:srgbClr val="FFFFFF"/>
                </a:highlight>
                <a:latin typeface="var(--oe-sans)"/>
              </a:rPr>
              <a:t>[2][4-5]</a:t>
            </a:r>
            <a:endParaRPr lang="en-US" b="0" i="0" dirty="0">
              <a:effectLst/>
              <a:highlight>
                <a:srgbClr val="FFFFFF"/>
              </a:highlight>
              <a:latin typeface="Lora" pitchFamily="2" charset="0"/>
            </a:endParaRPr>
          </a:p>
          <a:p>
            <a:endParaRPr lang="en-US" dirty="0"/>
          </a:p>
          <a:p>
            <a:r>
              <a:rPr lang="en-US" b="1" dirty="0"/>
              <a:t>BUT: Only approved in 2023, long term data on large number of adolescents not yet available.</a:t>
            </a:r>
          </a:p>
        </p:txBody>
      </p:sp>
    </p:spTree>
    <p:extLst>
      <p:ext uri="{BB962C8B-B14F-4D97-AF65-F5344CB8AC3E}">
        <p14:creationId xmlns:p14="http://schemas.microsoft.com/office/powerpoint/2010/main" val="44065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A98-E4C9-6E08-F918-F0E98FD8548A}"/>
              </a:ext>
            </a:extLst>
          </p:cNvPr>
          <p:cNvSpPr>
            <a:spLocks noGrp="1"/>
          </p:cNvSpPr>
          <p:nvPr>
            <p:ph type="ctrTitle"/>
          </p:nvPr>
        </p:nvSpPr>
        <p:spPr/>
        <p:txBody>
          <a:bodyPr/>
          <a:lstStyle/>
          <a:p>
            <a:r>
              <a:rPr lang="en-US" dirty="0"/>
              <a:t>TMS: Patient Selection</a:t>
            </a:r>
          </a:p>
        </p:txBody>
      </p:sp>
    </p:spTree>
    <p:extLst>
      <p:ext uri="{BB962C8B-B14F-4D97-AF65-F5344CB8AC3E}">
        <p14:creationId xmlns:p14="http://schemas.microsoft.com/office/powerpoint/2010/main" val="190995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DA4C-367A-1EDA-564F-6931E2DB892C}"/>
              </a:ext>
            </a:extLst>
          </p:cNvPr>
          <p:cNvSpPr>
            <a:spLocks noGrp="1"/>
          </p:cNvSpPr>
          <p:nvPr>
            <p:ph type="title"/>
          </p:nvPr>
        </p:nvSpPr>
        <p:spPr/>
        <p:txBody>
          <a:bodyPr/>
          <a:lstStyle/>
          <a:p>
            <a:r>
              <a:rPr lang="en-US" dirty="0"/>
              <a:t>TMS: Candidates</a:t>
            </a:r>
          </a:p>
        </p:txBody>
      </p:sp>
      <p:sp>
        <p:nvSpPr>
          <p:cNvPr id="3" name="Text Placeholder 2">
            <a:extLst>
              <a:ext uri="{FF2B5EF4-FFF2-40B4-BE49-F238E27FC236}">
                <a16:creationId xmlns:a16="http://schemas.microsoft.com/office/drawing/2014/main" id="{2994438F-4C78-A2B7-CB86-A08066F89589}"/>
              </a:ext>
            </a:extLst>
          </p:cNvPr>
          <p:cNvSpPr>
            <a:spLocks noGrp="1"/>
          </p:cNvSpPr>
          <p:nvPr>
            <p:ph type="body" sz="quarter" idx="14"/>
          </p:nvPr>
        </p:nvSpPr>
        <p:spPr>
          <a:xfrm>
            <a:off x="503238" y="1905000"/>
            <a:ext cx="7573962" cy="4114800"/>
          </a:xfrm>
        </p:spPr>
        <p:txBody>
          <a:bodyPr/>
          <a:lstStyle/>
          <a:p>
            <a:r>
              <a:rPr lang="en-US" dirty="0"/>
              <a:t>Major Depressive Disorder, Recurrent, Moderate to Severe</a:t>
            </a:r>
          </a:p>
          <a:p>
            <a:endParaRPr lang="en-US" dirty="0"/>
          </a:p>
          <a:p>
            <a:r>
              <a:rPr lang="en-US" dirty="0"/>
              <a:t>NOT approved for Bipolar Depression</a:t>
            </a:r>
          </a:p>
          <a:p>
            <a:endParaRPr lang="en-US" dirty="0"/>
          </a:p>
          <a:p>
            <a:r>
              <a:rPr lang="en-US" dirty="0"/>
              <a:t>Not approved for Depression with Psychotic Features</a:t>
            </a:r>
          </a:p>
          <a:p>
            <a:endParaRPr lang="en-US" dirty="0"/>
          </a:p>
          <a:p>
            <a:r>
              <a:rPr lang="en-US" dirty="0"/>
              <a:t>Symptomatic after medication trials or intolerant of medications</a:t>
            </a:r>
          </a:p>
        </p:txBody>
      </p:sp>
    </p:spTree>
    <p:extLst>
      <p:ext uri="{BB962C8B-B14F-4D97-AF65-F5344CB8AC3E}">
        <p14:creationId xmlns:p14="http://schemas.microsoft.com/office/powerpoint/2010/main" val="4233688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5688-0FE7-D64F-06F2-759C16C4195E}"/>
              </a:ext>
            </a:extLst>
          </p:cNvPr>
          <p:cNvSpPr>
            <a:spLocks noGrp="1"/>
          </p:cNvSpPr>
          <p:nvPr>
            <p:ph type="title"/>
          </p:nvPr>
        </p:nvSpPr>
        <p:spPr/>
        <p:txBody>
          <a:bodyPr>
            <a:normAutofit fontScale="90000"/>
          </a:bodyPr>
          <a:lstStyle/>
          <a:p>
            <a:r>
              <a:rPr lang="en-US" dirty="0"/>
              <a:t>TMS: Candidates:  Psychiatric Contraindications</a:t>
            </a:r>
          </a:p>
        </p:txBody>
      </p:sp>
      <p:sp>
        <p:nvSpPr>
          <p:cNvPr id="3" name="Text Placeholder 2">
            <a:extLst>
              <a:ext uri="{FF2B5EF4-FFF2-40B4-BE49-F238E27FC236}">
                <a16:creationId xmlns:a16="http://schemas.microsoft.com/office/drawing/2014/main" id="{3CE5DD33-A870-189F-ACE5-69B7D3A0BDD8}"/>
              </a:ext>
            </a:extLst>
          </p:cNvPr>
          <p:cNvSpPr>
            <a:spLocks noGrp="1"/>
          </p:cNvSpPr>
          <p:nvPr>
            <p:ph type="body" sz="quarter" idx="14"/>
          </p:nvPr>
        </p:nvSpPr>
        <p:spPr>
          <a:xfrm>
            <a:off x="503238" y="1905000"/>
            <a:ext cx="7573962" cy="3886200"/>
          </a:xfrm>
        </p:spPr>
        <p:txBody>
          <a:bodyPr/>
          <a:lstStyle/>
          <a:p>
            <a:endParaRPr lang="en-US" dirty="0"/>
          </a:p>
          <a:p>
            <a:r>
              <a:rPr lang="en-US" dirty="0"/>
              <a:t>Bipolar Disorder</a:t>
            </a:r>
          </a:p>
          <a:p>
            <a:endParaRPr lang="en-US" dirty="0"/>
          </a:p>
          <a:p>
            <a:r>
              <a:rPr lang="en-US" dirty="0"/>
              <a:t>Psychosis (consider ECT)</a:t>
            </a:r>
          </a:p>
          <a:p>
            <a:endParaRPr lang="en-US" dirty="0"/>
          </a:p>
          <a:p>
            <a:r>
              <a:rPr lang="en-US" dirty="0"/>
              <a:t>Catatonia (consider ECT)</a:t>
            </a:r>
          </a:p>
          <a:p>
            <a:endParaRPr lang="en-US" dirty="0"/>
          </a:p>
          <a:p>
            <a:r>
              <a:rPr lang="en-US" dirty="0"/>
              <a:t>Acutely Suicidal (consider ECT)</a:t>
            </a:r>
          </a:p>
          <a:p>
            <a:endParaRPr lang="en-US" dirty="0"/>
          </a:p>
          <a:p>
            <a:r>
              <a:rPr lang="en-US" dirty="0"/>
              <a:t>Active Substance Use Disorder</a:t>
            </a:r>
          </a:p>
        </p:txBody>
      </p:sp>
    </p:spTree>
    <p:extLst>
      <p:ext uri="{BB962C8B-B14F-4D97-AF65-F5344CB8AC3E}">
        <p14:creationId xmlns:p14="http://schemas.microsoft.com/office/powerpoint/2010/main" val="1217990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E7E3-DD5A-E7FD-C0F1-68BFE7DDD4CC}"/>
              </a:ext>
            </a:extLst>
          </p:cNvPr>
          <p:cNvSpPr>
            <a:spLocks noGrp="1"/>
          </p:cNvSpPr>
          <p:nvPr>
            <p:ph type="title"/>
          </p:nvPr>
        </p:nvSpPr>
        <p:spPr/>
        <p:txBody>
          <a:bodyPr>
            <a:normAutofit fontScale="90000"/>
          </a:bodyPr>
          <a:lstStyle/>
          <a:p>
            <a:r>
              <a:rPr lang="en-US" dirty="0"/>
              <a:t>TMS: Candidates: Medical Contraindications</a:t>
            </a:r>
          </a:p>
        </p:txBody>
      </p:sp>
      <p:sp>
        <p:nvSpPr>
          <p:cNvPr id="3" name="Text Placeholder 2">
            <a:extLst>
              <a:ext uri="{FF2B5EF4-FFF2-40B4-BE49-F238E27FC236}">
                <a16:creationId xmlns:a16="http://schemas.microsoft.com/office/drawing/2014/main" id="{7AA8C3D0-0402-26F4-1B04-FE8398BDE1F9}"/>
              </a:ext>
            </a:extLst>
          </p:cNvPr>
          <p:cNvSpPr>
            <a:spLocks noGrp="1"/>
          </p:cNvSpPr>
          <p:nvPr>
            <p:ph type="body" sz="quarter" idx="14"/>
          </p:nvPr>
        </p:nvSpPr>
        <p:spPr>
          <a:xfrm>
            <a:off x="503238" y="1905000"/>
            <a:ext cx="7573962" cy="4267200"/>
          </a:xfrm>
        </p:spPr>
        <p:txBody>
          <a:bodyPr>
            <a:normAutofit fontScale="92500" lnSpcReduction="10000"/>
          </a:bodyPr>
          <a:lstStyle/>
          <a:p>
            <a:r>
              <a:rPr lang="en-US" dirty="0"/>
              <a:t>ABSOLUTE CONTRAINDICATION: metal implants/devices in head or neck within 30 cm (1 foot) of coil</a:t>
            </a:r>
          </a:p>
          <a:p>
            <a:endParaRPr lang="en-US" dirty="0"/>
          </a:p>
          <a:p>
            <a:r>
              <a:rPr lang="en-US" dirty="0"/>
              <a:t>Relative Contraindications:</a:t>
            </a:r>
          </a:p>
          <a:p>
            <a:pPr rtl="0">
              <a:spcBef>
                <a:spcPts val="0"/>
              </a:spcBef>
              <a:spcAft>
                <a:spcPts val="1200"/>
              </a:spcAft>
            </a:pPr>
            <a:r>
              <a:rPr lang="en-US" sz="1800" b="0" i="0" u="none" strike="noStrike" dirty="0">
                <a:solidFill>
                  <a:srgbClr val="595959"/>
                </a:solidFill>
                <a:effectLst/>
                <a:latin typeface="Arial" panose="020B0604020202020204" pitchFamily="34" charset="0"/>
              </a:rPr>
              <a:t>▪ Deep Brain Stimulator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Aneurysm clips or coils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Cochlear implants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Intracranial Stents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Vagus</a:t>
            </a:r>
            <a:r>
              <a:rPr lang="en-US" sz="1800" b="0" i="0" u="none" strike="noStrike" dirty="0">
                <a:solidFill>
                  <a:srgbClr val="595959"/>
                </a:solidFill>
                <a:effectLst/>
                <a:latin typeface="Arial" panose="020B0604020202020204" pitchFamily="34" charset="0"/>
              </a:rPr>
              <a:t> Nerve Stimulators </a:t>
            </a:r>
            <a:endParaRPr lang="en-US" b="0" dirty="0">
              <a:effectLst/>
            </a:endParaRPr>
          </a:p>
          <a:p>
            <a:pPr rtl="0">
              <a:spcBef>
                <a:spcPts val="0"/>
              </a:spcBef>
              <a:spcAft>
                <a:spcPts val="1200"/>
              </a:spcAft>
            </a:pPr>
            <a:r>
              <a:rPr lang="en-US" sz="1800" b="0" i="1" u="none" strike="noStrike" dirty="0">
                <a:solidFill>
                  <a:srgbClr val="595959"/>
                </a:solidFill>
                <a:effectLst/>
                <a:latin typeface="Arial" panose="020B0604020202020204" pitchFamily="34" charset="0"/>
              </a:rPr>
              <a:t>Dental fillings/bridges/jewelry usually fine</a:t>
            </a:r>
            <a:endParaRPr lang="en-US" b="0" i="1" dirty="0">
              <a:effectLst/>
            </a:endParaRPr>
          </a:p>
          <a:p>
            <a:br>
              <a:rPr lang="en-US" dirty="0"/>
            </a:b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203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9236-4095-3F5D-BB08-3DF8D6F2D44A}"/>
              </a:ext>
            </a:extLst>
          </p:cNvPr>
          <p:cNvSpPr>
            <a:spLocks noGrp="1"/>
          </p:cNvSpPr>
          <p:nvPr>
            <p:ph type="title"/>
          </p:nvPr>
        </p:nvSpPr>
        <p:spPr/>
        <p:txBody>
          <a:bodyPr>
            <a:normAutofit fontScale="90000"/>
          </a:bodyPr>
          <a:lstStyle/>
          <a:p>
            <a:r>
              <a:rPr lang="en-US" dirty="0"/>
              <a:t>TMS Candidates: Medical Contraindications</a:t>
            </a:r>
          </a:p>
        </p:txBody>
      </p:sp>
      <p:sp>
        <p:nvSpPr>
          <p:cNvPr id="6" name="Text Placeholder 3">
            <a:extLst>
              <a:ext uri="{FF2B5EF4-FFF2-40B4-BE49-F238E27FC236}">
                <a16:creationId xmlns:a16="http://schemas.microsoft.com/office/drawing/2014/main" id="{20415927-9DB9-9A53-696D-E09B8AD7BAD8}"/>
              </a:ext>
            </a:extLst>
          </p:cNvPr>
          <p:cNvSpPr>
            <a:spLocks noGrp="1"/>
          </p:cNvSpPr>
          <p:nvPr>
            <p:ph type="body" sz="quarter" idx="14"/>
          </p:nvPr>
        </p:nvSpPr>
        <p:spPr>
          <a:xfrm>
            <a:off x="503238" y="1905000"/>
            <a:ext cx="7650162" cy="4038600"/>
          </a:xfrm>
        </p:spPr>
        <p:txBody>
          <a:bodyPr>
            <a:normAutofit fontScale="92500" lnSpcReduction="10000"/>
          </a:bodyPr>
          <a:lstStyle/>
          <a:p>
            <a:pPr rtl="0">
              <a:spcBef>
                <a:spcPts val="0"/>
              </a:spcBef>
              <a:spcAft>
                <a:spcPts val="1200"/>
              </a:spcAft>
            </a:pPr>
            <a:r>
              <a:rPr lang="en-US" sz="1800" b="1" i="0" u="none" strike="noStrike" dirty="0">
                <a:solidFill>
                  <a:srgbClr val="595959"/>
                </a:solidFill>
                <a:effectLst/>
                <a:latin typeface="Arial" panose="020B0604020202020204" pitchFamily="34" charset="0"/>
              </a:rPr>
              <a:t>SEIZURE DISORDER (at this time we do not accept patients with a history of seizures even if they are on anticonvulsants).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Brain tumor, major stroke, meningitis</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Severe head trauma</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Heavy alcohol use, stimulant use</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Use of medications that significantly lower seizure threshold</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Infection</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Lack of sleep</a:t>
            </a:r>
            <a:endParaRPr lang="en-US" b="0" dirty="0">
              <a:effectLst/>
            </a:endParaRPr>
          </a:p>
          <a:p>
            <a:br>
              <a:rPr lang="en-US" dirty="0"/>
            </a:br>
            <a:endParaRPr lang="en-US" dirty="0"/>
          </a:p>
        </p:txBody>
      </p:sp>
    </p:spTree>
    <p:extLst>
      <p:ext uri="{BB962C8B-B14F-4D97-AF65-F5344CB8AC3E}">
        <p14:creationId xmlns:p14="http://schemas.microsoft.com/office/powerpoint/2010/main" val="18347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a:t>TMS: Mechanism of Action</a:t>
            </a:r>
          </a:p>
        </p:txBody>
      </p:sp>
      <p:sp>
        <p:nvSpPr>
          <p:cNvPr id="3" name="Rectangle 2"/>
          <p:cNvSpPr>
            <a:spLocks noGrp="1"/>
          </p:cNvSpPr>
          <p:nvPr>
            <p:ph type="subTitle" idx="1"/>
          </p:nvPr>
        </p:nvSpPr>
        <p:spPr/>
        <p:txBody>
          <a:bodyPr>
            <a:normAutofit fontScale="85000" lnSpcReduction="10000"/>
          </a:bodyPr>
          <a:lstStyle/>
          <a:p>
            <a:r>
              <a:rPr lang="en-US" b="0" i="0" dirty="0">
                <a:solidFill>
                  <a:srgbClr val="1F1F1F"/>
                </a:solidFill>
                <a:effectLst/>
                <a:highlight>
                  <a:srgbClr val="FFFFFF"/>
                </a:highlight>
                <a:latin typeface="Google Sans"/>
              </a:rPr>
              <a:t>TMS operates based on Faraday's law of electromagnetic induction which describes the process by which </a:t>
            </a:r>
            <a:r>
              <a:rPr lang="en-US" b="0" i="0" dirty="0">
                <a:solidFill>
                  <a:srgbClr val="040C28"/>
                </a:solidFill>
                <a:effectLst/>
                <a:latin typeface="Google Sans"/>
              </a:rPr>
              <a:t>a changing magnetic field induces the flow of electric current in a nearby conductor preferentially standing at 90 degrees to the magnetic field</a:t>
            </a:r>
            <a:r>
              <a:rPr lang="en-US" b="0" i="0" dirty="0">
                <a:solidFill>
                  <a:srgbClr val="1F1F1F"/>
                </a:solidFill>
                <a:effectLst/>
                <a:highlight>
                  <a:srgbClr val="FFFFFF"/>
                </a:highlight>
                <a:latin typeface="Google Sans"/>
              </a:rPr>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F49F-21E8-3353-6B39-A052E853611A}"/>
              </a:ext>
            </a:extLst>
          </p:cNvPr>
          <p:cNvSpPr>
            <a:spLocks noGrp="1"/>
          </p:cNvSpPr>
          <p:nvPr>
            <p:ph type="title"/>
          </p:nvPr>
        </p:nvSpPr>
        <p:spPr/>
        <p:txBody>
          <a:bodyPr/>
          <a:lstStyle/>
          <a:p>
            <a:r>
              <a:rPr lang="en-US" dirty="0"/>
              <a:t>TMS Candidates: Insurance</a:t>
            </a:r>
          </a:p>
        </p:txBody>
      </p:sp>
      <p:sp>
        <p:nvSpPr>
          <p:cNvPr id="3" name="Text Placeholder 2">
            <a:extLst>
              <a:ext uri="{FF2B5EF4-FFF2-40B4-BE49-F238E27FC236}">
                <a16:creationId xmlns:a16="http://schemas.microsoft.com/office/drawing/2014/main" id="{84B9D9D4-65A3-28D6-427C-F2826D1F35DE}"/>
              </a:ext>
            </a:extLst>
          </p:cNvPr>
          <p:cNvSpPr>
            <a:spLocks noGrp="1"/>
          </p:cNvSpPr>
          <p:nvPr>
            <p:ph type="body" sz="quarter" idx="14"/>
          </p:nvPr>
        </p:nvSpPr>
        <p:spPr>
          <a:xfrm>
            <a:off x="503238" y="1905000"/>
            <a:ext cx="8412162" cy="3810000"/>
          </a:xfrm>
        </p:spPr>
        <p:txBody>
          <a:bodyPr>
            <a:normAutofit lnSpcReduction="10000"/>
          </a:bodyPr>
          <a:lstStyle/>
          <a:p>
            <a:r>
              <a:rPr lang="en-US" dirty="0"/>
              <a:t>Covered by</a:t>
            </a:r>
          </a:p>
          <a:p>
            <a:endParaRPr lang="en-US" dirty="0"/>
          </a:p>
          <a:p>
            <a:r>
              <a:rPr lang="en-US" dirty="0"/>
              <a:t>Medicaid/Husky</a:t>
            </a:r>
          </a:p>
          <a:p>
            <a:endParaRPr lang="en-US" dirty="0"/>
          </a:p>
          <a:p>
            <a:r>
              <a:rPr lang="en-US" dirty="0"/>
              <a:t>Medicare</a:t>
            </a:r>
          </a:p>
          <a:p>
            <a:endParaRPr lang="en-US" dirty="0"/>
          </a:p>
          <a:p>
            <a:r>
              <a:rPr lang="en-US" dirty="0"/>
              <a:t>Private Insurance</a:t>
            </a:r>
          </a:p>
          <a:p>
            <a:endParaRPr lang="en-US" dirty="0"/>
          </a:p>
          <a:p>
            <a:r>
              <a:rPr lang="en-US" dirty="0"/>
              <a:t>Each has different inclusion criteria: in general 2-4 documented adequate med trials with either no response/intolerance AND a trial of evidence based psychotherapy</a:t>
            </a:r>
          </a:p>
        </p:txBody>
      </p:sp>
    </p:spTree>
    <p:extLst>
      <p:ext uri="{BB962C8B-B14F-4D97-AF65-F5344CB8AC3E}">
        <p14:creationId xmlns:p14="http://schemas.microsoft.com/office/powerpoint/2010/main" val="142710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6B1A-CF1E-99E0-7D5A-A0709BDCBA3E}"/>
              </a:ext>
            </a:extLst>
          </p:cNvPr>
          <p:cNvSpPr>
            <a:spLocks noGrp="1"/>
          </p:cNvSpPr>
          <p:nvPr>
            <p:ph type="ctrTitle"/>
          </p:nvPr>
        </p:nvSpPr>
        <p:spPr/>
        <p:txBody>
          <a:bodyPr/>
          <a:lstStyle/>
          <a:p>
            <a:r>
              <a:rPr lang="en-US" dirty="0"/>
              <a:t>TMS: Advantages and Disadvantages</a:t>
            </a:r>
          </a:p>
        </p:txBody>
      </p:sp>
    </p:spTree>
    <p:extLst>
      <p:ext uri="{BB962C8B-B14F-4D97-AF65-F5344CB8AC3E}">
        <p14:creationId xmlns:p14="http://schemas.microsoft.com/office/powerpoint/2010/main" val="667978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8B7E-C874-60E8-7653-6CF4E73D094E}"/>
              </a:ext>
            </a:extLst>
          </p:cNvPr>
          <p:cNvSpPr>
            <a:spLocks noGrp="1"/>
          </p:cNvSpPr>
          <p:nvPr>
            <p:ph type="title"/>
          </p:nvPr>
        </p:nvSpPr>
        <p:spPr/>
        <p:txBody>
          <a:bodyPr/>
          <a:lstStyle/>
          <a:p>
            <a:r>
              <a:rPr lang="en-US" dirty="0"/>
              <a:t>TMS: Advantages</a:t>
            </a:r>
          </a:p>
        </p:txBody>
      </p:sp>
      <p:sp>
        <p:nvSpPr>
          <p:cNvPr id="3" name="Text Placeholder 2">
            <a:extLst>
              <a:ext uri="{FF2B5EF4-FFF2-40B4-BE49-F238E27FC236}">
                <a16:creationId xmlns:a16="http://schemas.microsoft.com/office/drawing/2014/main" id="{183FA000-E682-BFB7-5666-B520A2A82919}"/>
              </a:ext>
            </a:extLst>
          </p:cNvPr>
          <p:cNvSpPr>
            <a:spLocks noGrp="1"/>
          </p:cNvSpPr>
          <p:nvPr>
            <p:ph type="body" sz="quarter" idx="14"/>
          </p:nvPr>
        </p:nvSpPr>
        <p:spPr>
          <a:xfrm>
            <a:off x="503238" y="1905000"/>
            <a:ext cx="7573962" cy="3962400"/>
          </a:xfrm>
        </p:spPr>
        <p:txBody>
          <a:bodyPr>
            <a:normAutofit lnSpcReduction="10000"/>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Unlike medications, TMS does not cause systemic side effects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Unlike medications, which are prone to errors and non-adherence, TMS is an observed procedure during which proper administration is supervised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Unlike ECT, TMS is an office-based procedure that requires no sedation, anesthesia, hospitalization or recovery time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Unlike ECT, there are no known cognitive side effects with TMS ▪ Unlike VNS, TMS is non-invasive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TMS has proven to be effective in treatment resistant depression (TRD) for patients who have not responded to several medication trials</a:t>
            </a:r>
            <a:endParaRPr lang="en-US" b="0" dirty="0">
              <a:effectLst/>
            </a:endParaRPr>
          </a:p>
          <a:p>
            <a:br>
              <a:rPr lang="en-US" dirty="0"/>
            </a:br>
            <a:endParaRPr lang="en-US" dirty="0"/>
          </a:p>
        </p:txBody>
      </p:sp>
    </p:spTree>
    <p:extLst>
      <p:ext uri="{BB962C8B-B14F-4D97-AF65-F5344CB8AC3E}">
        <p14:creationId xmlns:p14="http://schemas.microsoft.com/office/powerpoint/2010/main" val="167038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3277-37B0-D092-74FB-D44CB84A89A7}"/>
              </a:ext>
            </a:extLst>
          </p:cNvPr>
          <p:cNvSpPr>
            <a:spLocks noGrp="1"/>
          </p:cNvSpPr>
          <p:nvPr>
            <p:ph type="title"/>
          </p:nvPr>
        </p:nvSpPr>
        <p:spPr/>
        <p:txBody>
          <a:bodyPr/>
          <a:lstStyle/>
          <a:p>
            <a:r>
              <a:rPr lang="en-US" dirty="0"/>
              <a:t>TMS: Disadvantages</a:t>
            </a:r>
          </a:p>
        </p:txBody>
      </p:sp>
      <p:sp>
        <p:nvSpPr>
          <p:cNvPr id="3" name="Text Placeholder 2">
            <a:extLst>
              <a:ext uri="{FF2B5EF4-FFF2-40B4-BE49-F238E27FC236}">
                <a16:creationId xmlns:a16="http://schemas.microsoft.com/office/drawing/2014/main" id="{07875F9C-7539-A2CB-C6FE-CD18BD381348}"/>
              </a:ext>
            </a:extLst>
          </p:cNvPr>
          <p:cNvSpPr>
            <a:spLocks noGrp="1"/>
          </p:cNvSpPr>
          <p:nvPr>
            <p:ph type="body" sz="quarter" idx="14"/>
          </p:nvPr>
        </p:nvSpPr>
        <p:spPr>
          <a:xfrm>
            <a:off x="503238" y="1905000"/>
            <a:ext cx="8031162" cy="3581400"/>
          </a:xfrm>
        </p:spPr>
        <p:txBody>
          <a:bodyPr/>
          <a:lstStyle/>
          <a:p>
            <a:endParaRPr lang="en-US" dirty="0"/>
          </a:p>
        </p:txBody>
      </p:sp>
      <p:pic>
        <p:nvPicPr>
          <p:cNvPr id="6146" name="Picture 2">
            <a:extLst>
              <a:ext uri="{FF2B5EF4-FFF2-40B4-BE49-F238E27FC236}">
                <a16:creationId xmlns:a16="http://schemas.microsoft.com/office/drawing/2014/main" id="{B4AE54F1-FC3D-EEB4-2700-8C2FC0D1A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89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CC0E-83B9-4A98-E7BE-440513F30D33}"/>
              </a:ext>
            </a:extLst>
          </p:cNvPr>
          <p:cNvSpPr>
            <a:spLocks noGrp="1"/>
          </p:cNvSpPr>
          <p:nvPr>
            <p:ph type="ctrTitle"/>
          </p:nvPr>
        </p:nvSpPr>
        <p:spPr/>
        <p:txBody>
          <a:bodyPr/>
          <a:lstStyle/>
          <a:p>
            <a:r>
              <a:rPr lang="en-US" dirty="0"/>
              <a:t>TMS: Side Effects &amp; Risks</a:t>
            </a:r>
          </a:p>
        </p:txBody>
      </p:sp>
    </p:spTree>
    <p:extLst>
      <p:ext uri="{BB962C8B-B14F-4D97-AF65-F5344CB8AC3E}">
        <p14:creationId xmlns:p14="http://schemas.microsoft.com/office/powerpoint/2010/main" val="2904560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62D-120B-8F65-4581-26219DF16A86}"/>
              </a:ext>
            </a:extLst>
          </p:cNvPr>
          <p:cNvSpPr>
            <a:spLocks noGrp="1"/>
          </p:cNvSpPr>
          <p:nvPr>
            <p:ph type="title"/>
          </p:nvPr>
        </p:nvSpPr>
        <p:spPr/>
        <p:txBody>
          <a:bodyPr/>
          <a:lstStyle/>
          <a:p>
            <a:r>
              <a:rPr lang="en-US" dirty="0"/>
              <a:t>TMS Risks: Seizures</a:t>
            </a:r>
          </a:p>
        </p:txBody>
      </p:sp>
      <p:sp>
        <p:nvSpPr>
          <p:cNvPr id="6" name="Text Placeholder 3">
            <a:extLst>
              <a:ext uri="{FF2B5EF4-FFF2-40B4-BE49-F238E27FC236}">
                <a16:creationId xmlns:a16="http://schemas.microsoft.com/office/drawing/2014/main" id="{2F2B19C6-928C-B23B-7005-456A29C29C7A}"/>
              </a:ext>
            </a:extLst>
          </p:cNvPr>
          <p:cNvSpPr>
            <a:spLocks noGrp="1"/>
          </p:cNvSpPr>
          <p:nvPr>
            <p:ph type="body" sz="quarter" idx="14"/>
          </p:nvPr>
        </p:nvSpPr>
        <p:spPr>
          <a:xfrm>
            <a:off x="503238" y="1905000"/>
            <a:ext cx="7954962" cy="3657600"/>
          </a:xfrm>
        </p:spPr>
        <p:txBody>
          <a:bodyPr>
            <a:normAutofit fontScale="85000" lnSpcReduction="10000"/>
          </a:bodyPr>
          <a:lstStyle/>
          <a:p>
            <a:pPr rtl="0" fontAlgn="base">
              <a:spcBef>
                <a:spcPts val="0"/>
              </a:spcBef>
              <a:spcAft>
                <a:spcPts val="1200"/>
              </a:spcAft>
            </a:pPr>
            <a:endParaRPr lang="en-US" sz="1800" b="0" i="0" u="none" strike="noStrike" dirty="0">
              <a:solidFill>
                <a:srgbClr val="595959"/>
              </a:solidFill>
              <a:effectLst/>
              <a:latin typeface="Arial" panose="020B0604020202020204" pitchFamily="34" charset="0"/>
            </a:endParaRP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Risk is &lt; .1% or about 1:30,000 treatments (more recent data 1:60,000 treatments)</a:t>
            </a:r>
            <a:endParaRPr lang="en-US" b="0" dirty="0">
              <a:effectLst/>
            </a:endParaRP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Risk is comparable to risk of seizure from antidepressant medications</a:t>
            </a:r>
            <a:endParaRPr lang="en-US" b="0" dirty="0">
              <a:effectLst/>
            </a:endParaRP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All reported TMS related seizures have:</a:t>
            </a: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a)  occurred during the session, </a:t>
            </a:r>
            <a:endParaRPr lang="en-US" b="0" dirty="0">
              <a:effectLst/>
            </a:endParaRP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b) are self limited</a:t>
            </a: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c) have no sequelae </a:t>
            </a:r>
          </a:p>
          <a:p>
            <a:pPr marL="457200" rtl="0">
              <a:spcBef>
                <a:spcPts val="0"/>
              </a:spcBef>
              <a:spcAft>
                <a:spcPts val="1200"/>
              </a:spcAft>
            </a:pPr>
            <a:r>
              <a:rPr lang="en-US" sz="1800" b="0" i="0" u="none" strike="noStrike" dirty="0">
                <a:solidFill>
                  <a:srgbClr val="595959"/>
                </a:solidFill>
                <a:effectLst/>
                <a:latin typeface="Arial" panose="020B0604020202020204" pitchFamily="34" charset="0"/>
              </a:rPr>
              <a:t>d) no progression to seizure disorder.</a:t>
            </a:r>
            <a:endParaRPr lang="en-US" b="0" dirty="0">
              <a:effectLst/>
            </a:endParaRPr>
          </a:p>
          <a:p>
            <a:br>
              <a:rPr lang="en-US" dirty="0"/>
            </a:br>
            <a:endParaRPr lang="en-US" dirty="0"/>
          </a:p>
        </p:txBody>
      </p:sp>
    </p:spTree>
    <p:extLst>
      <p:ext uri="{BB962C8B-B14F-4D97-AF65-F5344CB8AC3E}">
        <p14:creationId xmlns:p14="http://schemas.microsoft.com/office/powerpoint/2010/main" val="1436322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9C86-C667-897A-C91F-02AE4E271052}"/>
              </a:ext>
            </a:extLst>
          </p:cNvPr>
          <p:cNvSpPr>
            <a:spLocks noGrp="1"/>
          </p:cNvSpPr>
          <p:nvPr>
            <p:ph type="title"/>
          </p:nvPr>
        </p:nvSpPr>
        <p:spPr/>
        <p:txBody>
          <a:bodyPr>
            <a:normAutofit fontScale="90000"/>
          </a:bodyPr>
          <a:lstStyle/>
          <a:p>
            <a:r>
              <a:rPr lang="en-US" dirty="0"/>
              <a:t>TMS Risks: Treatment Emergent Suicidal Ideation</a:t>
            </a:r>
          </a:p>
        </p:txBody>
      </p:sp>
      <p:sp>
        <p:nvSpPr>
          <p:cNvPr id="6" name="Text Placeholder 3">
            <a:extLst>
              <a:ext uri="{FF2B5EF4-FFF2-40B4-BE49-F238E27FC236}">
                <a16:creationId xmlns:a16="http://schemas.microsoft.com/office/drawing/2014/main" id="{4D1818F8-EE50-E8CE-9269-8CC7D8525FC2}"/>
              </a:ext>
            </a:extLst>
          </p:cNvPr>
          <p:cNvSpPr>
            <a:spLocks noGrp="1"/>
          </p:cNvSpPr>
          <p:nvPr>
            <p:ph type="body" sz="quarter" idx="14"/>
          </p:nvPr>
        </p:nvSpPr>
        <p:spPr>
          <a:xfrm>
            <a:off x="503238" y="1905000"/>
            <a:ext cx="7954962" cy="3810000"/>
          </a:xfrm>
        </p:spPr>
        <p:txBody>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Treatment Emergent Suicidal Ideation</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Occurs about 0.6% of the time, and less often than with sham  treatment</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This can also occur with antidepressant medications, most often in youth/teens</a:t>
            </a:r>
            <a:endParaRPr lang="en-US" b="0" dirty="0">
              <a:effectLst/>
            </a:endParaRPr>
          </a:p>
          <a:p>
            <a:br>
              <a:rPr lang="en-US" dirty="0"/>
            </a:br>
            <a:endParaRPr lang="en-US" dirty="0"/>
          </a:p>
        </p:txBody>
      </p:sp>
    </p:spTree>
    <p:extLst>
      <p:ext uri="{BB962C8B-B14F-4D97-AF65-F5344CB8AC3E}">
        <p14:creationId xmlns:p14="http://schemas.microsoft.com/office/powerpoint/2010/main" val="27797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DDF7-D42E-933F-FBD8-64F1B7A31E96}"/>
              </a:ext>
            </a:extLst>
          </p:cNvPr>
          <p:cNvSpPr>
            <a:spLocks noGrp="1"/>
          </p:cNvSpPr>
          <p:nvPr>
            <p:ph type="title"/>
          </p:nvPr>
        </p:nvSpPr>
        <p:spPr/>
        <p:txBody>
          <a:bodyPr/>
          <a:lstStyle/>
          <a:p>
            <a:r>
              <a:rPr lang="en-US" dirty="0"/>
              <a:t>TMS Risks: Induction of Mania</a:t>
            </a:r>
          </a:p>
        </p:txBody>
      </p:sp>
      <p:sp>
        <p:nvSpPr>
          <p:cNvPr id="3" name="Text Placeholder 2">
            <a:extLst>
              <a:ext uri="{FF2B5EF4-FFF2-40B4-BE49-F238E27FC236}">
                <a16:creationId xmlns:a16="http://schemas.microsoft.com/office/drawing/2014/main" id="{FBB108BE-C3ED-F544-13F0-3F8FF4D9D504}"/>
              </a:ext>
            </a:extLst>
          </p:cNvPr>
          <p:cNvSpPr>
            <a:spLocks noGrp="1"/>
          </p:cNvSpPr>
          <p:nvPr>
            <p:ph type="body" sz="quarter" idx="14"/>
          </p:nvPr>
        </p:nvSpPr>
        <p:spPr>
          <a:xfrm>
            <a:off x="503238" y="1905000"/>
            <a:ext cx="7878762" cy="3352800"/>
          </a:xfrm>
        </p:spPr>
        <p:txBody>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Overall occurred .81%</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Patients with MDD .34%</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Patients with Bipolar Depression 3.1%</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We  DO NOT currently accept patients with bipolar disorder regardless of whether they are currently in depressed phase. There is active research on TMS for Bipolar Depression</a:t>
            </a:r>
            <a:endParaRPr lang="en-US" b="0" dirty="0">
              <a:effectLst/>
            </a:endParaRPr>
          </a:p>
          <a:p>
            <a:br>
              <a:rPr lang="en-US" b="0" dirty="0">
                <a:effectLst/>
              </a:rPr>
            </a:br>
            <a:endParaRPr lang="en-US" dirty="0"/>
          </a:p>
        </p:txBody>
      </p:sp>
    </p:spTree>
    <p:extLst>
      <p:ext uri="{BB962C8B-B14F-4D97-AF65-F5344CB8AC3E}">
        <p14:creationId xmlns:p14="http://schemas.microsoft.com/office/powerpoint/2010/main" val="2738486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D8C1-AD30-0F5E-2FCE-E4A6BADBE725}"/>
              </a:ext>
            </a:extLst>
          </p:cNvPr>
          <p:cNvSpPr>
            <a:spLocks noGrp="1"/>
          </p:cNvSpPr>
          <p:nvPr>
            <p:ph type="title"/>
          </p:nvPr>
        </p:nvSpPr>
        <p:spPr/>
        <p:txBody>
          <a:bodyPr/>
          <a:lstStyle/>
          <a:p>
            <a:r>
              <a:rPr lang="en-US" dirty="0"/>
              <a:t>TMS Risks: Hearing Loss</a:t>
            </a:r>
          </a:p>
        </p:txBody>
      </p:sp>
      <p:sp>
        <p:nvSpPr>
          <p:cNvPr id="3" name="Text Placeholder 2">
            <a:extLst>
              <a:ext uri="{FF2B5EF4-FFF2-40B4-BE49-F238E27FC236}">
                <a16:creationId xmlns:a16="http://schemas.microsoft.com/office/drawing/2014/main" id="{BB065F7D-6070-B54C-58C3-C45D1CD533E8}"/>
              </a:ext>
            </a:extLst>
          </p:cNvPr>
          <p:cNvSpPr>
            <a:spLocks noGrp="1"/>
          </p:cNvSpPr>
          <p:nvPr>
            <p:ph type="body" sz="quarter" idx="14"/>
          </p:nvPr>
        </p:nvSpPr>
        <p:spPr>
          <a:xfrm>
            <a:off x="503238" y="1905000"/>
            <a:ext cx="8107362" cy="3886200"/>
          </a:xfrm>
        </p:spPr>
        <p:txBody>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Rare but has been reported.</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Not reported in patients with proper protection</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RECOMMENDATION: Patients, visitors, and technicians should be required to wear earplugs that provide a minimum of 30 dB of protection.</a:t>
            </a:r>
            <a:endParaRPr lang="en-US" b="0" dirty="0">
              <a:effectLst/>
            </a:endParaRPr>
          </a:p>
          <a:p>
            <a:br>
              <a:rPr lang="en-US" dirty="0"/>
            </a:br>
            <a:endParaRPr lang="en-US" dirty="0"/>
          </a:p>
        </p:txBody>
      </p:sp>
    </p:spTree>
    <p:extLst>
      <p:ext uri="{BB962C8B-B14F-4D97-AF65-F5344CB8AC3E}">
        <p14:creationId xmlns:p14="http://schemas.microsoft.com/office/powerpoint/2010/main" val="27089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51DB-507C-39B4-F086-7AEAC6F61279}"/>
              </a:ext>
            </a:extLst>
          </p:cNvPr>
          <p:cNvSpPr>
            <a:spLocks noGrp="1"/>
          </p:cNvSpPr>
          <p:nvPr>
            <p:ph type="title"/>
          </p:nvPr>
        </p:nvSpPr>
        <p:spPr/>
        <p:txBody>
          <a:bodyPr/>
          <a:lstStyle/>
          <a:p>
            <a:r>
              <a:rPr lang="en-US" dirty="0"/>
              <a:t>TMS: Side Effects</a:t>
            </a:r>
          </a:p>
        </p:txBody>
      </p:sp>
      <p:sp>
        <p:nvSpPr>
          <p:cNvPr id="3" name="Text Placeholder 2">
            <a:extLst>
              <a:ext uri="{FF2B5EF4-FFF2-40B4-BE49-F238E27FC236}">
                <a16:creationId xmlns:a16="http://schemas.microsoft.com/office/drawing/2014/main" id="{494F35EE-9ABA-6C38-3E8F-367DA5B92771}"/>
              </a:ext>
            </a:extLst>
          </p:cNvPr>
          <p:cNvSpPr>
            <a:spLocks noGrp="1"/>
          </p:cNvSpPr>
          <p:nvPr>
            <p:ph type="body" sz="quarter" idx="14"/>
          </p:nvPr>
        </p:nvSpPr>
        <p:spPr>
          <a:xfrm>
            <a:off x="502920" y="2133600"/>
            <a:ext cx="7299642" cy="3429000"/>
          </a:xfrm>
        </p:spPr>
        <p:txBody>
          <a:bodyPr>
            <a:normAutofit lnSpcReduction="10000"/>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Application site discomfort/pain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Headache (no increase in migraine frequency for pre-existing migraine, there is a single pulse TMS device to treat migraine)</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Referred (eye, tooth, jaw) discomfort/pain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Insomnia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 Anxiety</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Side effects tend to go down over the course of treatment</a:t>
            </a:r>
            <a:endParaRPr lang="en-US" b="0" dirty="0">
              <a:effectLst/>
            </a:endParaRPr>
          </a:p>
          <a:p>
            <a:br>
              <a:rPr lang="en-US" b="0" dirty="0">
                <a:effectLst/>
              </a:rPr>
            </a:br>
            <a:endParaRPr lang="en-US" dirty="0"/>
          </a:p>
        </p:txBody>
      </p:sp>
    </p:spTree>
    <p:extLst>
      <p:ext uri="{BB962C8B-B14F-4D97-AF65-F5344CB8AC3E}">
        <p14:creationId xmlns:p14="http://schemas.microsoft.com/office/powerpoint/2010/main" val="104931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A0E3-22B7-7CC1-496E-474D3F2BD56C}"/>
              </a:ext>
            </a:extLst>
          </p:cNvPr>
          <p:cNvSpPr>
            <a:spLocks noGrp="1"/>
          </p:cNvSpPr>
          <p:nvPr>
            <p:ph type="title"/>
          </p:nvPr>
        </p:nvSpPr>
        <p:spPr/>
        <p:txBody>
          <a:bodyPr/>
          <a:lstStyle/>
          <a:p>
            <a:r>
              <a:rPr lang="en-US" dirty="0"/>
              <a:t>Effects of TMS pulsed magnetic fields</a:t>
            </a:r>
          </a:p>
        </p:txBody>
      </p:sp>
      <p:sp>
        <p:nvSpPr>
          <p:cNvPr id="3" name="Text Placeholder 2">
            <a:extLst>
              <a:ext uri="{FF2B5EF4-FFF2-40B4-BE49-F238E27FC236}">
                <a16:creationId xmlns:a16="http://schemas.microsoft.com/office/drawing/2014/main" id="{E79C804E-D527-D9BE-2A68-A1895FE52157}"/>
              </a:ext>
            </a:extLst>
          </p:cNvPr>
          <p:cNvSpPr>
            <a:spLocks noGrp="1"/>
          </p:cNvSpPr>
          <p:nvPr>
            <p:ph type="body" sz="quarter" idx="14"/>
          </p:nvPr>
        </p:nvSpPr>
        <p:spPr/>
        <p:txBody>
          <a:bodyPr>
            <a:normAutofit fontScale="25000" lnSpcReduction="20000"/>
          </a:bodyPr>
          <a:lstStyle/>
          <a:p>
            <a:pPr rtl="0">
              <a:spcBef>
                <a:spcPts val="0"/>
              </a:spcBef>
              <a:spcAft>
                <a:spcPts val="1200"/>
              </a:spcAft>
            </a:pPr>
            <a:r>
              <a:rPr lang="en-US" sz="7200" b="0" i="0" u="none" strike="noStrike" dirty="0">
                <a:solidFill>
                  <a:srgbClr val="595959"/>
                </a:solidFill>
                <a:effectLst/>
                <a:latin typeface="Arial" panose="020B0604020202020204" pitchFamily="34" charset="0"/>
              </a:rPr>
              <a:t> </a:t>
            </a:r>
            <a:r>
              <a:rPr lang="en-US" sz="9600" b="0" i="0" u="none" strike="noStrike" dirty="0">
                <a:solidFill>
                  <a:srgbClr val="595959"/>
                </a:solidFill>
                <a:effectLst/>
                <a:latin typeface="Arial" panose="020B0604020202020204" pitchFamily="34" charset="0"/>
              </a:rPr>
              <a:t>▪ Pulsed magnetic fields induce a local electrical current in the superficial cortex</a:t>
            </a:r>
            <a:endParaRPr lang="en-US" sz="9600" b="0" dirty="0">
              <a:effectLst/>
            </a:endParaRPr>
          </a:p>
          <a:p>
            <a:pPr rtl="0">
              <a:spcBef>
                <a:spcPts val="0"/>
              </a:spcBef>
              <a:spcAft>
                <a:spcPts val="1200"/>
              </a:spcAft>
            </a:pPr>
            <a:r>
              <a:rPr lang="en-US" sz="9600" b="0" i="0" u="none" strike="noStrike" dirty="0">
                <a:solidFill>
                  <a:srgbClr val="595959"/>
                </a:solidFill>
                <a:effectLst/>
                <a:latin typeface="Arial" panose="020B0604020202020204" pitchFamily="34" charset="0"/>
              </a:rPr>
              <a:t> ▪ Depolarizes neurons (change in charge differential across the membrane) </a:t>
            </a:r>
            <a:endParaRPr lang="en-US" sz="9600" b="0" dirty="0">
              <a:effectLst/>
            </a:endParaRPr>
          </a:p>
          <a:p>
            <a:pPr rtl="0">
              <a:spcBef>
                <a:spcPts val="0"/>
              </a:spcBef>
              <a:spcAft>
                <a:spcPts val="1200"/>
              </a:spcAft>
            </a:pPr>
            <a:r>
              <a:rPr lang="en-US" sz="9600" b="0" i="0" u="none" strike="noStrike" dirty="0">
                <a:solidFill>
                  <a:srgbClr val="595959"/>
                </a:solidFill>
                <a:effectLst/>
                <a:latin typeface="Arial" panose="020B0604020202020204" pitchFamily="34" charset="0"/>
              </a:rPr>
              <a:t>▪ Elicits an action potential (neuron fires) </a:t>
            </a:r>
            <a:endParaRPr lang="en-US" sz="9600" b="0" dirty="0">
              <a:effectLst/>
            </a:endParaRPr>
          </a:p>
          <a:p>
            <a:pPr rtl="0">
              <a:spcBef>
                <a:spcPts val="0"/>
              </a:spcBef>
              <a:spcAft>
                <a:spcPts val="1200"/>
              </a:spcAft>
            </a:pPr>
            <a:r>
              <a:rPr lang="en-US" sz="9600" b="0" i="0" u="none" strike="noStrike" dirty="0">
                <a:solidFill>
                  <a:srgbClr val="595959"/>
                </a:solidFill>
                <a:effectLst/>
                <a:latin typeface="Arial" panose="020B0604020202020204" pitchFamily="34" charset="0"/>
              </a:rPr>
              <a:t>▪ release of chemical neurotransmitters at synapse </a:t>
            </a:r>
            <a:endParaRPr lang="en-US" sz="9600" b="0" dirty="0">
              <a:effectLst/>
            </a:endParaRPr>
          </a:p>
          <a:p>
            <a:pPr rtl="0">
              <a:spcBef>
                <a:spcPts val="0"/>
              </a:spcBef>
              <a:spcAft>
                <a:spcPts val="1200"/>
              </a:spcAft>
            </a:pPr>
            <a:r>
              <a:rPr lang="en-US" sz="9600" b="0" i="0" u="none" strike="noStrike" dirty="0">
                <a:solidFill>
                  <a:srgbClr val="595959"/>
                </a:solidFill>
                <a:effectLst/>
                <a:latin typeface="Arial" panose="020B0604020202020204" pitchFamily="34" charset="0"/>
              </a:rPr>
              <a:t>▪ Propagation of signal to other brain regions and structures</a:t>
            </a:r>
            <a:endParaRPr lang="en-US" sz="9600" b="0" dirty="0">
              <a:effectLst/>
            </a:endParaRPr>
          </a:p>
        </p:txBody>
      </p:sp>
    </p:spTree>
    <p:extLst>
      <p:ext uri="{BB962C8B-B14F-4D97-AF65-F5344CB8AC3E}">
        <p14:creationId xmlns:p14="http://schemas.microsoft.com/office/powerpoint/2010/main" val="2357220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2AB4-9EE7-8914-1886-1315C0C627B3}"/>
              </a:ext>
            </a:extLst>
          </p:cNvPr>
          <p:cNvSpPr>
            <a:spLocks noGrp="1"/>
          </p:cNvSpPr>
          <p:nvPr>
            <p:ph type="ctrTitle"/>
          </p:nvPr>
        </p:nvSpPr>
        <p:spPr/>
        <p:txBody>
          <a:bodyPr/>
          <a:lstStyle/>
          <a:p>
            <a:r>
              <a:rPr lang="en-US" dirty="0"/>
              <a:t>TMS: Administration</a:t>
            </a:r>
          </a:p>
        </p:txBody>
      </p:sp>
    </p:spTree>
    <p:extLst>
      <p:ext uri="{BB962C8B-B14F-4D97-AF65-F5344CB8AC3E}">
        <p14:creationId xmlns:p14="http://schemas.microsoft.com/office/powerpoint/2010/main" val="231640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anscranial Magnetic Stimulation (TMS) Devices">
            <a:extLst>
              <a:ext uri="{FF2B5EF4-FFF2-40B4-BE49-F238E27FC236}">
                <a16:creationId xmlns:a16="http://schemas.microsoft.com/office/drawing/2014/main" id="{2C9A9185-B837-EF5E-2C6E-E715B37AF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0"/>
            <a:ext cx="7967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75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68EFB13-7572-1D99-17BA-108AC517E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81000"/>
            <a:ext cx="51435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09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9E28-FF29-3AE1-86E4-CD7B5072B0D6}"/>
              </a:ext>
            </a:extLst>
          </p:cNvPr>
          <p:cNvSpPr>
            <a:spLocks noGrp="1"/>
          </p:cNvSpPr>
          <p:nvPr>
            <p:ph type="title"/>
          </p:nvPr>
        </p:nvSpPr>
        <p:spPr/>
        <p:txBody>
          <a:bodyPr/>
          <a:lstStyle/>
          <a:p>
            <a:r>
              <a:rPr lang="en-US" dirty="0"/>
              <a:t>TMS: Administration: Mapping</a:t>
            </a:r>
          </a:p>
        </p:txBody>
      </p:sp>
      <p:sp>
        <p:nvSpPr>
          <p:cNvPr id="4" name="Text Placeholder 3">
            <a:extLst>
              <a:ext uri="{FF2B5EF4-FFF2-40B4-BE49-F238E27FC236}">
                <a16:creationId xmlns:a16="http://schemas.microsoft.com/office/drawing/2014/main" id="{5860A4D8-FA13-C522-2F9D-AECC08040B46}"/>
              </a:ext>
            </a:extLst>
          </p:cNvPr>
          <p:cNvSpPr>
            <a:spLocks noGrp="1"/>
          </p:cNvSpPr>
          <p:nvPr>
            <p:ph type="body" sz="quarter" idx="15"/>
          </p:nvPr>
        </p:nvSpPr>
        <p:spPr>
          <a:xfrm>
            <a:off x="503238" y="1981200"/>
            <a:ext cx="7878762" cy="3886200"/>
          </a:xfrm>
        </p:spPr>
        <p:txBody>
          <a:bodyPr>
            <a:normAutofit fontScale="85000" lnSpcReduction="20000"/>
          </a:bodyPr>
          <a:lstStyle/>
          <a:p>
            <a:r>
              <a:rPr lang="en-US" dirty="0"/>
              <a:t>Patient is seated comfortably in chair, settings recorded (can’t move head from settings subsequently)</a:t>
            </a:r>
          </a:p>
          <a:p>
            <a:endParaRPr lang="en-US" dirty="0"/>
          </a:p>
          <a:p>
            <a:r>
              <a:rPr lang="en-US" dirty="0"/>
              <a:t>Coil placed over left Motor Strip, single pulses delivered at increasing intensity until right hand twitch elicited. This is the MT (Motor Threshold).</a:t>
            </a:r>
          </a:p>
          <a:p>
            <a:endParaRPr lang="en-US" dirty="0"/>
          </a:p>
          <a:p>
            <a:r>
              <a:rPr lang="en-US" dirty="0"/>
              <a:t>Coil moved until </a:t>
            </a:r>
            <a:r>
              <a:rPr lang="en-US" dirty="0" err="1"/>
              <a:t>ite</a:t>
            </a:r>
            <a:r>
              <a:rPr lang="en-US" dirty="0"/>
              <a:t> of maximum intensity is found at the set MT</a:t>
            </a:r>
          </a:p>
          <a:p>
            <a:endParaRPr lang="en-US" dirty="0"/>
          </a:p>
          <a:p>
            <a:r>
              <a:rPr lang="en-US" dirty="0"/>
              <a:t>Coil moved until just thumb/forefinger twitch is isolated</a:t>
            </a:r>
          </a:p>
          <a:p>
            <a:endParaRPr lang="en-US" dirty="0"/>
          </a:p>
          <a:p>
            <a:r>
              <a:rPr lang="en-US" dirty="0"/>
              <a:t>Computer delivered single twitches to calculate minimal MT (Fast MT in </a:t>
            </a:r>
            <a:r>
              <a:rPr lang="en-US" dirty="0" err="1"/>
              <a:t>Neurostar</a:t>
            </a:r>
            <a:r>
              <a:rPr lang="en-US" dirty="0"/>
              <a:t>)</a:t>
            </a:r>
          </a:p>
          <a:p>
            <a:endParaRPr lang="en-US" dirty="0"/>
          </a:p>
          <a:p>
            <a:r>
              <a:rPr lang="en-US" dirty="0"/>
              <a:t>Coil moved anteriorly 5.5 cm to approximate location of DLPFC</a:t>
            </a:r>
          </a:p>
          <a:p>
            <a:endParaRPr lang="en-US" dirty="0"/>
          </a:p>
          <a:p>
            <a:r>
              <a:rPr lang="en-US" dirty="0"/>
              <a:t>Treatment parameters stored in computer</a:t>
            </a:r>
          </a:p>
          <a:p>
            <a:endParaRPr lang="en-US" dirty="0"/>
          </a:p>
          <a:p>
            <a:r>
              <a:rPr lang="en-US" dirty="0"/>
              <a:t>Procedure takes about 30 minutes or less</a:t>
            </a:r>
          </a:p>
          <a:p>
            <a:endParaRPr lang="en-US" dirty="0"/>
          </a:p>
          <a:p>
            <a:endParaRPr lang="en-US" dirty="0"/>
          </a:p>
        </p:txBody>
      </p:sp>
    </p:spTree>
    <p:extLst>
      <p:ext uri="{BB962C8B-B14F-4D97-AF65-F5344CB8AC3E}">
        <p14:creationId xmlns:p14="http://schemas.microsoft.com/office/powerpoint/2010/main" val="3874306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7454-94C0-2706-51C0-1DB4D1B5260A}"/>
              </a:ext>
            </a:extLst>
          </p:cNvPr>
          <p:cNvSpPr>
            <a:spLocks noGrp="1"/>
          </p:cNvSpPr>
          <p:nvPr>
            <p:ph type="title"/>
          </p:nvPr>
        </p:nvSpPr>
        <p:spPr/>
        <p:txBody>
          <a:bodyPr/>
          <a:lstStyle/>
          <a:p>
            <a:r>
              <a:rPr lang="en-US" dirty="0"/>
              <a:t>TMS: Administration of Protocol</a:t>
            </a:r>
          </a:p>
        </p:txBody>
      </p:sp>
      <p:sp>
        <p:nvSpPr>
          <p:cNvPr id="3" name="Text Placeholder 2">
            <a:extLst>
              <a:ext uri="{FF2B5EF4-FFF2-40B4-BE49-F238E27FC236}">
                <a16:creationId xmlns:a16="http://schemas.microsoft.com/office/drawing/2014/main" id="{D9E74312-E0CF-425E-D144-4C2F585C7B51}"/>
              </a:ext>
            </a:extLst>
          </p:cNvPr>
          <p:cNvSpPr>
            <a:spLocks noGrp="1"/>
          </p:cNvSpPr>
          <p:nvPr>
            <p:ph type="body" sz="quarter" idx="14"/>
          </p:nvPr>
        </p:nvSpPr>
        <p:spPr>
          <a:xfrm>
            <a:off x="503238" y="1905000"/>
            <a:ext cx="7650162" cy="4267200"/>
          </a:xfrm>
        </p:spPr>
        <p:txBody>
          <a:bodyPr>
            <a:normAutofit fontScale="77500" lnSpcReduction="20000"/>
          </a:bodyPr>
          <a:lstStyle/>
          <a:p>
            <a:r>
              <a:rPr lang="en-US" dirty="0"/>
              <a:t>Parameters are set by computer in </a:t>
            </a:r>
            <a:r>
              <a:rPr lang="en-US" dirty="0" err="1"/>
              <a:t>Neurostar</a:t>
            </a:r>
            <a:r>
              <a:rPr lang="en-US" dirty="0"/>
              <a:t> (or can be altered by operator).</a:t>
            </a:r>
          </a:p>
          <a:p>
            <a:r>
              <a:rPr lang="en-US" b="1" dirty="0"/>
              <a:t>Typical parameters include </a:t>
            </a:r>
          </a:p>
          <a:p>
            <a:pPr marL="342900" indent="-342900">
              <a:buFont typeface="Arial" panose="020B0604020202020204" pitchFamily="34" charset="0"/>
              <a:buChar char="•"/>
            </a:pPr>
            <a:r>
              <a:rPr lang="en-US" dirty="0"/>
              <a:t>3000 pulses at</a:t>
            </a:r>
          </a:p>
          <a:p>
            <a:pPr marL="342900" indent="-342900">
              <a:buFont typeface="Arial" panose="020B0604020202020204" pitchFamily="34" charset="0"/>
              <a:buChar char="•"/>
            </a:pPr>
            <a:r>
              <a:rPr lang="en-US" dirty="0"/>
              <a:t>10 Hz frequency (excitatory)</a:t>
            </a:r>
          </a:p>
          <a:p>
            <a:pPr marL="342900" indent="-342900">
              <a:buFont typeface="Arial" panose="020B0604020202020204" pitchFamily="34" charset="0"/>
              <a:buChar char="•"/>
            </a:pPr>
            <a:r>
              <a:rPr lang="en-US" dirty="0"/>
              <a:t>4 second duration</a:t>
            </a:r>
          </a:p>
          <a:p>
            <a:pPr marL="342900" indent="-342900">
              <a:buFont typeface="Arial" panose="020B0604020202020204" pitchFamily="34" charset="0"/>
              <a:buChar char="•"/>
            </a:pPr>
            <a:r>
              <a:rPr lang="en-US" dirty="0"/>
              <a:t>11-25 second </a:t>
            </a:r>
            <a:r>
              <a:rPr lang="en-US" dirty="0" err="1"/>
              <a:t>InterTrain</a:t>
            </a:r>
            <a:r>
              <a:rPr lang="en-US" dirty="0"/>
              <a:t> Interval (rest periods to reduce seizure risk)</a:t>
            </a:r>
          </a:p>
          <a:p>
            <a:pPr marL="342900" indent="-342900">
              <a:buFont typeface="Arial" panose="020B0604020202020204" pitchFamily="34" charset="0"/>
              <a:buChar char="•"/>
            </a:pPr>
            <a:r>
              <a:rPr lang="en-US" dirty="0"/>
              <a:t>MT 70-80% to start target with a goal of 120% by session 5.  (reduced efficacy with &lt; 100% MT)</a:t>
            </a:r>
          </a:p>
          <a:p>
            <a:pPr marL="342900" indent="-342900">
              <a:buFont typeface="Arial" panose="020B0604020202020204" pitchFamily="34" charset="0"/>
              <a:buChar char="•"/>
            </a:pPr>
            <a:r>
              <a:rPr lang="en-US" dirty="0"/>
              <a:t>Session duration of 18-35 minutes</a:t>
            </a:r>
          </a:p>
          <a:p>
            <a:pPr marL="342900" indent="-342900">
              <a:buFont typeface="Arial" panose="020B0604020202020204" pitchFamily="34" charset="0"/>
              <a:buChar char="•"/>
            </a:pPr>
            <a:r>
              <a:rPr lang="en-US" dirty="0"/>
              <a:t>36 sessions total</a:t>
            </a:r>
          </a:p>
          <a:p>
            <a:pPr marL="342900" indent="-342900">
              <a:buFont typeface="Arial" panose="020B0604020202020204" pitchFamily="34" charset="0"/>
              <a:buChar char="•"/>
            </a:pPr>
            <a:r>
              <a:rPr lang="en-US" dirty="0"/>
              <a:t>PHQ9 Pre-treatment, weekly, and at end of last session</a:t>
            </a:r>
          </a:p>
          <a:p>
            <a:endParaRPr lang="en-US" dirty="0"/>
          </a:p>
          <a:p>
            <a:r>
              <a:rPr lang="en-US" dirty="0"/>
              <a:t>Patient will hear a loud clicking during pulse intervals and feel “like a woodpecker” hitting their head but this is nerve stimulus, no moving parts in magnet.  Discomfort is attenuated over time. Coil angles can be adjusted for discomfort or for twitching (do NOT want motor twitches)</a:t>
            </a:r>
          </a:p>
        </p:txBody>
      </p:sp>
    </p:spTree>
    <p:extLst>
      <p:ext uri="{BB962C8B-B14F-4D97-AF65-F5344CB8AC3E}">
        <p14:creationId xmlns:p14="http://schemas.microsoft.com/office/powerpoint/2010/main" val="2344384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F4A5-C367-7825-EB04-734E233FC9D6}"/>
              </a:ext>
            </a:extLst>
          </p:cNvPr>
          <p:cNvSpPr>
            <a:spLocks noGrp="1"/>
          </p:cNvSpPr>
          <p:nvPr>
            <p:ph type="title"/>
          </p:nvPr>
        </p:nvSpPr>
        <p:spPr/>
        <p:txBody>
          <a:bodyPr/>
          <a:lstStyle/>
          <a:p>
            <a:r>
              <a:rPr lang="en-US" dirty="0"/>
              <a:t>TMS: After Treatment</a:t>
            </a:r>
          </a:p>
        </p:txBody>
      </p:sp>
      <p:sp>
        <p:nvSpPr>
          <p:cNvPr id="3" name="Text Placeholder 2">
            <a:extLst>
              <a:ext uri="{FF2B5EF4-FFF2-40B4-BE49-F238E27FC236}">
                <a16:creationId xmlns:a16="http://schemas.microsoft.com/office/drawing/2014/main" id="{AD0D8853-D115-F31C-C66E-4A2CDF002C32}"/>
              </a:ext>
            </a:extLst>
          </p:cNvPr>
          <p:cNvSpPr>
            <a:spLocks noGrp="1"/>
          </p:cNvSpPr>
          <p:nvPr>
            <p:ph type="body" sz="quarter" idx="14"/>
          </p:nvPr>
        </p:nvSpPr>
        <p:spPr>
          <a:xfrm>
            <a:off x="503238" y="1905000"/>
            <a:ext cx="7497762" cy="3657600"/>
          </a:xfrm>
        </p:spPr>
        <p:txBody>
          <a:bodyPr>
            <a:normAutofit fontScale="85000" lnSpcReduction="20000"/>
          </a:bodyPr>
          <a:lstStyle/>
          <a:p>
            <a:pPr>
              <a:spcBef>
                <a:spcPts val="0"/>
              </a:spcBef>
              <a:spcAft>
                <a:spcPts val="1200"/>
              </a:spcAft>
            </a:pPr>
            <a:r>
              <a:rPr lang="en-US" sz="1800" dirty="0">
                <a:solidFill>
                  <a:srgbClr val="424242"/>
                </a:solidFill>
                <a:highlight>
                  <a:srgbClr val="FFFFFF"/>
                </a:highlight>
                <a:latin typeface="+mj-lt"/>
              </a:rPr>
              <a:t>In summary, the relapse rate over one year after effective TMS treatment in depressed patients ranges from approximately </a:t>
            </a:r>
            <a:r>
              <a:rPr lang="en-US" sz="1800" b="1" dirty="0">
                <a:solidFill>
                  <a:srgbClr val="424242"/>
                </a:solidFill>
                <a:highlight>
                  <a:srgbClr val="FFFFFF"/>
                </a:highlight>
                <a:latin typeface="+mj-lt"/>
              </a:rPr>
              <a:t>24.2% to 53.7%</a:t>
            </a:r>
            <a:r>
              <a:rPr lang="en-US" sz="1800" dirty="0">
                <a:solidFill>
                  <a:srgbClr val="424242"/>
                </a:solidFill>
                <a:highlight>
                  <a:srgbClr val="FFFFFF"/>
                </a:highlight>
                <a:latin typeface="+mj-lt"/>
              </a:rPr>
              <a:t>, depending on the maintenance strategy and patient characteristics. Maintenance TMS can significantly reduce the risk of relapse and sustain antidepressant effects.</a:t>
            </a:r>
            <a:endParaRPr lang="en-US" sz="1800" dirty="0">
              <a:highlight>
                <a:srgbClr val="FFFFFF"/>
              </a:highlight>
              <a:latin typeface="+mj-lt"/>
            </a:endParaRPr>
          </a:p>
          <a:p>
            <a:pPr rtl="0">
              <a:spcBef>
                <a:spcPts val="0"/>
              </a:spcBef>
              <a:spcAft>
                <a:spcPts val="1200"/>
              </a:spcAft>
            </a:pPr>
            <a:r>
              <a:rPr lang="en-US" sz="1800" b="0" i="0" u="none" strike="noStrike" dirty="0">
                <a:solidFill>
                  <a:srgbClr val="595959"/>
                </a:solidFill>
                <a:effectLst/>
                <a:latin typeface="+mj-lt"/>
              </a:rPr>
              <a:t>No current approved maintenance protocol</a:t>
            </a:r>
          </a:p>
          <a:p>
            <a:pPr rtl="0">
              <a:spcBef>
                <a:spcPts val="0"/>
              </a:spcBef>
              <a:spcAft>
                <a:spcPts val="1200"/>
              </a:spcAft>
            </a:pPr>
            <a:r>
              <a:rPr lang="en-US" sz="1800" b="0" i="0" u="none" strike="noStrike" dirty="0">
                <a:solidFill>
                  <a:srgbClr val="595959"/>
                </a:solidFill>
                <a:effectLst/>
                <a:latin typeface="+mj-lt"/>
              </a:rPr>
              <a:t>Continue medications that seem efficacious.</a:t>
            </a:r>
            <a:endParaRPr lang="en-US" b="0" dirty="0">
              <a:effectLst/>
              <a:latin typeface="+mj-lt"/>
            </a:endParaRPr>
          </a:p>
          <a:p>
            <a:pPr rtl="0">
              <a:spcBef>
                <a:spcPts val="0"/>
              </a:spcBef>
              <a:spcAft>
                <a:spcPts val="1200"/>
              </a:spcAft>
            </a:pPr>
            <a:r>
              <a:rPr lang="en-US" sz="1800" b="0" i="0" u="none" strike="noStrike" dirty="0">
                <a:solidFill>
                  <a:srgbClr val="595959"/>
                </a:solidFill>
                <a:effectLst/>
                <a:latin typeface="+mj-lt"/>
              </a:rPr>
              <a:t>There is a chance of relapse in the first twelve months after TMS</a:t>
            </a:r>
            <a:endParaRPr lang="en-US" b="0" dirty="0">
              <a:effectLst/>
              <a:latin typeface="+mj-lt"/>
            </a:endParaRPr>
          </a:p>
          <a:p>
            <a:pPr rtl="0">
              <a:spcBef>
                <a:spcPts val="0"/>
              </a:spcBef>
              <a:spcAft>
                <a:spcPts val="1200"/>
              </a:spcAft>
            </a:pPr>
            <a:r>
              <a:rPr lang="en-US" sz="1800" b="0" i="0" u="none" strike="noStrike" dirty="0">
                <a:solidFill>
                  <a:srgbClr val="595959"/>
                </a:solidFill>
                <a:effectLst/>
                <a:latin typeface="+mj-lt"/>
              </a:rPr>
              <a:t>If the patient had a robust first response to TMS then retreatment or monthly maintenance treatment has a good chance of being effective (compared to no data for retreatment with previously effective medications)</a:t>
            </a:r>
            <a:endParaRPr lang="en-US" b="0" dirty="0">
              <a:effectLst/>
              <a:latin typeface="+mj-lt"/>
            </a:endParaRPr>
          </a:p>
          <a:p>
            <a:pPr rtl="0">
              <a:spcBef>
                <a:spcPts val="0"/>
              </a:spcBef>
              <a:spcAft>
                <a:spcPts val="1200"/>
              </a:spcAft>
            </a:pPr>
            <a:endParaRPr lang="en-US" b="0" dirty="0">
              <a:effectLst/>
            </a:endParaRPr>
          </a:p>
          <a:p>
            <a:br>
              <a:rPr lang="en-US" dirty="0"/>
            </a:br>
            <a:endParaRPr lang="en-US" dirty="0"/>
          </a:p>
        </p:txBody>
      </p:sp>
    </p:spTree>
    <p:extLst>
      <p:ext uri="{BB962C8B-B14F-4D97-AF65-F5344CB8AC3E}">
        <p14:creationId xmlns:p14="http://schemas.microsoft.com/office/powerpoint/2010/main" val="712850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57CF-B243-4B99-F809-14B067C850E6}"/>
              </a:ext>
            </a:extLst>
          </p:cNvPr>
          <p:cNvSpPr>
            <a:spLocks noGrp="1"/>
          </p:cNvSpPr>
          <p:nvPr>
            <p:ph type="title"/>
          </p:nvPr>
        </p:nvSpPr>
        <p:spPr/>
        <p:txBody>
          <a:bodyPr/>
          <a:lstStyle/>
          <a:p>
            <a:r>
              <a:rPr lang="en-US" dirty="0"/>
              <a:t>TMS: Maintenance</a:t>
            </a:r>
          </a:p>
        </p:txBody>
      </p:sp>
      <p:sp>
        <p:nvSpPr>
          <p:cNvPr id="6" name="Text Placeholder 3">
            <a:extLst>
              <a:ext uri="{FF2B5EF4-FFF2-40B4-BE49-F238E27FC236}">
                <a16:creationId xmlns:a16="http://schemas.microsoft.com/office/drawing/2014/main" id="{5CD6DCAD-9DF9-CE7E-CC24-7F78DD52C8FD}"/>
              </a:ext>
            </a:extLst>
          </p:cNvPr>
          <p:cNvSpPr>
            <a:spLocks noGrp="1"/>
          </p:cNvSpPr>
          <p:nvPr>
            <p:ph type="body" sz="quarter" idx="14"/>
          </p:nvPr>
        </p:nvSpPr>
        <p:spPr>
          <a:xfrm>
            <a:off x="503238" y="1905000"/>
            <a:ext cx="7726362" cy="3962400"/>
          </a:xfrm>
        </p:spPr>
        <p:txBody>
          <a:bodyPr>
            <a:normAutofit lnSpcReduction="10000"/>
          </a:bodyPr>
          <a:lstStyle/>
          <a:p>
            <a:pPr algn="l"/>
            <a:r>
              <a:rPr lang="en-US" b="0" i="0" dirty="0">
                <a:solidFill>
                  <a:srgbClr val="424242"/>
                </a:solidFill>
                <a:effectLst/>
                <a:highlight>
                  <a:srgbClr val="FFFFFF"/>
                </a:highlight>
                <a:latin typeface="Lora" pitchFamily="2" charset="0"/>
              </a:rPr>
              <a:t>Monthly maintenance session may offer some benefit in prolonging antidepressant effect.</a:t>
            </a:r>
          </a:p>
          <a:p>
            <a:pPr algn="l"/>
            <a:endParaRPr lang="en-US" dirty="0">
              <a:solidFill>
                <a:srgbClr val="424242"/>
              </a:solidFill>
              <a:highlight>
                <a:srgbClr val="FFFFFF"/>
              </a:highlight>
              <a:latin typeface="Lora" pitchFamily="2" charset="0"/>
            </a:endParaRPr>
          </a:p>
          <a:p>
            <a:pPr algn="l"/>
            <a:r>
              <a:rPr lang="en-US" dirty="0">
                <a:solidFill>
                  <a:srgbClr val="424242"/>
                </a:solidFill>
                <a:highlight>
                  <a:srgbClr val="FFFFFF"/>
                </a:highlight>
                <a:latin typeface="Lora" pitchFamily="2" charset="0"/>
              </a:rPr>
              <a:t>Evidence for weekly  or  twice  weekly maintenance over 1 year.</a:t>
            </a:r>
          </a:p>
          <a:p>
            <a:pPr algn="l"/>
            <a:endParaRPr lang="en-US" dirty="0">
              <a:solidFill>
                <a:srgbClr val="424242"/>
              </a:solidFill>
              <a:highlight>
                <a:srgbClr val="FFFFFF"/>
              </a:highlight>
              <a:latin typeface="Lora" pitchFamily="2" charset="0"/>
            </a:endParaRPr>
          </a:p>
          <a:p>
            <a:pPr algn="l"/>
            <a:r>
              <a:rPr lang="en-US" b="0" i="0" dirty="0">
                <a:solidFill>
                  <a:srgbClr val="424242"/>
                </a:solidFill>
                <a:effectLst/>
                <a:highlight>
                  <a:srgbClr val="FFFFFF"/>
                </a:highlight>
                <a:latin typeface="Lora" pitchFamily="2" charset="0"/>
              </a:rPr>
              <a:t>Taperin</a:t>
            </a:r>
            <a:r>
              <a:rPr lang="en-US" dirty="0">
                <a:solidFill>
                  <a:srgbClr val="424242"/>
                </a:solidFill>
                <a:highlight>
                  <a:srgbClr val="FFFFFF"/>
                </a:highlight>
                <a:latin typeface="Lora" pitchFamily="2" charset="0"/>
              </a:rPr>
              <a:t>g schedule of maintenance (twice weekly for 1 month, once weekly for 1 month, then once every 2 weeks for 9 months effective comparable to pharmacotherapy</a:t>
            </a:r>
          </a:p>
          <a:p>
            <a:pPr algn="l"/>
            <a:endParaRPr lang="en-US" b="0" i="0" dirty="0">
              <a:solidFill>
                <a:srgbClr val="424242"/>
              </a:solidFill>
              <a:effectLst/>
              <a:highlight>
                <a:srgbClr val="FFFFFF"/>
              </a:highlight>
              <a:latin typeface="Lora" pitchFamily="2" charset="0"/>
            </a:endParaRPr>
          </a:p>
          <a:p>
            <a:pPr algn="l"/>
            <a:r>
              <a:rPr lang="en-US" dirty="0">
                <a:solidFill>
                  <a:srgbClr val="424242"/>
                </a:solidFill>
                <a:highlight>
                  <a:srgbClr val="FFFFFF"/>
                </a:highlight>
                <a:latin typeface="Lora" pitchFamily="2" charset="0"/>
              </a:rPr>
              <a:t>As needed reinstitution effective in patients who initially responded</a:t>
            </a:r>
            <a:endParaRPr lang="en-US" b="0" i="0" dirty="0">
              <a:solidFill>
                <a:srgbClr val="424242"/>
              </a:solidFill>
              <a:effectLst/>
              <a:highlight>
                <a:srgbClr val="FFFFFF"/>
              </a:highlight>
              <a:latin typeface="Lora" pitchFamily="2" charset="0"/>
            </a:endParaRPr>
          </a:p>
          <a:p>
            <a:pPr algn="l"/>
            <a:endParaRPr lang="en-US" dirty="0">
              <a:solidFill>
                <a:srgbClr val="424242"/>
              </a:solidFill>
              <a:highlight>
                <a:srgbClr val="FFFFFF"/>
              </a:highlight>
              <a:latin typeface="Lora" pitchFamily="2" charset="0"/>
            </a:endParaRPr>
          </a:p>
          <a:p>
            <a:endParaRPr lang="en-US" dirty="0"/>
          </a:p>
        </p:txBody>
      </p:sp>
    </p:spTree>
    <p:extLst>
      <p:ext uri="{BB962C8B-B14F-4D97-AF65-F5344CB8AC3E}">
        <p14:creationId xmlns:p14="http://schemas.microsoft.com/office/powerpoint/2010/main" val="1069308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7ED9-70DD-5806-0B1F-473B041AC5C5}"/>
              </a:ext>
            </a:extLst>
          </p:cNvPr>
          <p:cNvSpPr>
            <a:spLocks noGrp="1"/>
          </p:cNvSpPr>
          <p:nvPr>
            <p:ph type="title"/>
          </p:nvPr>
        </p:nvSpPr>
        <p:spPr/>
        <p:txBody>
          <a:bodyPr/>
          <a:lstStyle/>
          <a:p>
            <a:r>
              <a:rPr lang="en-US" dirty="0"/>
              <a:t>TMS: Post Treatment Options</a:t>
            </a:r>
          </a:p>
        </p:txBody>
      </p:sp>
      <p:sp>
        <p:nvSpPr>
          <p:cNvPr id="6" name="Text Placeholder 3">
            <a:extLst>
              <a:ext uri="{FF2B5EF4-FFF2-40B4-BE49-F238E27FC236}">
                <a16:creationId xmlns:a16="http://schemas.microsoft.com/office/drawing/2014/main" id="{2EC4A4D9-878E-DA84-3DBA-17C7FC80312E}"/>
              </a:ext>
            </a:extLst>
          </p:cNvPr>
          <p:cNvSpPr>
            <a:spLocks noGrp="1"/>
          </p:cNvSpPr>
          <p:nvPr>
            <p:ph type="body" sz="quarter" idx="14"/>
          </p:nvPr>
        </p:nvSpPr>
        <p:spPr>
          <a:xfrm>
            <a:off x="152400" y="1981200"/>
            <a:ext cx="8183563" cy="3962400"/>
          </a:xfrm>
        </p:spPr>
        <p:txBody>
          <a:bodyPr>
            <a:normAutofit fontScale="70000" lnSpcReduction="20000"/>
          </a:bodyPr>
          <a:lstStyle/>
          <a:p>
            <a:pPr algn="l"/>
            <a:r>
              <a:rPr lang="en-US" b="1" i="0" dirty="0">
                <a:solidFill>
                  <a:srgbClr val="424242"/>
                </a:solidFill>
                <a:effectLst/>
                <a:highlight>
                  <a:srgbClr val="FFFFFF"/>
                </a:highlight>
                <a:latin typeface="Lora" pitchFamily="2" charset="0"/>
              </a:rPr>
              <a:t>Maintenance TMS</a:t>
            </a:r>
            <a:r>
              <a:rPr lang="en-US" b="0" i="0" dirty="0">
                <a:solidFill>
                  <a:srgbClr val="424242"/>
                </a:solidFill>
                <a:effectLst/>
                <a:highlight>
                  <a:srgbClr val="FFFFFF"/>
                </a:highlight>
                <a:latin typeface="Lora" pitchFamily="2" charset="0"/>
              </a:rPr>
              <a:t>: Maintenance TMS has been shown to significantly reduce relapse rates. </a:t>
            </a:r>
            <a:r>
              <a:rPr lang="en-US" b="0" i="0" dirty="0" err="1">
                <a:solidFill>
                  <a:srgbClr val="424242"/>
                </a:solidFill>
                <a:effectLst/>
                <a:highlight>
                  <a:srgbClr val="FFFFFF"/>
                </a:highlight>
                <a:latin typeface="Lora" pitchFamily="2" charset="0"/>
              </a:rPr>
              <a:t>Haesebaert</a:t>
            </a:r>
            <a:r>
              <a:rPr lang="en-US" b="0" i="0" dirty="0">
                <a:solidFill>
                  <a:srgbClr val="424242"/>
                </a:solidFill>
                <a:effectLst/>
                <a:highlight>
                  <a:srgbClr val="FFFFFF"/>
                </a:highlight>
                <a:latin typeface="Lora" pitchFamily="2" charset="0"/>
              </a:rPr>
              <a:t> et al. found that maintenance TMS administered twice per week for 1 month, once per week for 2 months, and once every 2 weeks for 9 months resulted in a 40% non-relapse rate over 12 months. </a:t>
            </a:r>
            <a:r>
              <a:rPr lang="en-US" b="0" i="0" dirty="0" err="1">
                <a:solidFill>
                  <a:srgbClr val="424242"/>
                </a:solidFill>
                <a:effectLst/>
                <a:highlight>
                  <a:srgbClr val="FFFFFF"/>
                </a:highlight>
                <a:latin typeface="Lora" pitchFamily="2" charset="0"/>
              </a:rPr>
              <a:t>Richieri</a:t>
            </a:r>
            <a:r>
              <a:rPr lang="en-US" b="0" i="0" dirty="0">
                <a:solidFill>
                  <a:srgbClr val="424242"/>
                </a:solidFill>
                <a:effectLst/>
                <a:highlight>
                  <a:srgbClr val="FFFFFF"/>
                </a:highlight>
                <a:latin typeface="Lora" pitchFamily="2" charset="0"/>
              </a:rPr>
              <a:t> et al. demonstrated that maintenance TMS was associated with a significantly lower relapse rate (37.8%) compared to no additional TMS treatment (81.8%) over a 20-week period. </a:t>
            </a:r>
            <a:r>
              <a:rPr lang="en-US" b="1" i="0" baseline="30000" dirty="0">
                <a:solidFill>
                  <a:srgbClr val="E4643D"/>
                </a:solidFill>
                <a:effectLst/>
                <a:highlight>
                  <a:srgbClr val="FFFFFF"/>
                </a:highlight>
                <a:latin typeface="var(--oe-sans)"/>
              </a:rPr>
              <a:t>[1-2]</a:t>
            </a:r>
            <a:endParaRPr lang="en-US" b="0" i="0" dirty="0">
              <a:effectLst/>
              <a:highlight>
                <a:srgbClr val="FFFFFF"/>
              </a:highlight>
              <a:latin typeface="Lora" pitchFamily="2" charset="0"/>
            </a:endParaRPr>
          </a:p>
          <a:p>
            <a:pPr algn="l"/>
            <a:r>
              <a:rPr lang="en-US" b="1" i="0" dirty="0">
                <a:solidFill>
                  <a:srgbClr val="424242"/>
                </a:solidFill>
                <a:effectLst/>
                <a:highlight>
                  <a:srgbClr val="FFFFFF"/>
                </a:highlight>
                <a:latin typeface="Lora" pitchFamily="2" charset="0"/>
              </a:rPr>
              <a:t>Continued Medication</a:t>
            </a:r>
            <a:r>
              <a:rPr lang="en-US" b="0" i="0" dirty="0">
                <a:solidFill>
                  <a:srgbClr val="424242"/>
                </a:solidFill>
                <a:effectLst/>
                <a:highlight>
                  <a:srgbClr val="FFFFFF"/>
                </a:highlight>
                <a:latin typeface="Lora" pitchFamily="2" charset="0"/>
              </a:rPr>
              <a:t>: Continued pharmacotherapy, such as venlafaxine, has also been effective in maintaining remission. </a:t>
            </a:r>
            <a:r>
              <a:rPr lang="en-US" b="0" i="0" dirty="0" err="1">
                <a:solidFill>
                  <a:srgbClr val="424242"/>
                </a:solidFill>
                <a:effectLst/>
                <a:highlight>
                  <a:srgbClr val="FFFFFF"/>
                </a:highlight>
                <a:latin typeface="Lora" pitchFamily="2" charset="0"/>
              </a:rPr>
              <a:t>Haesebaert</a:t>
            </a:r>
            <a:r>
              <a:rPr lang="en-US" b="0" i="0" dirty="0">
                <a:solidFill>
                  <a:srgbClr val="424242"/>
                </a:solidFill>
                <a:effectLst/>
                <a:highlight>
                  <a:srgbClr val="FFFFFF"/>
                </a:highlight>
                <a:latin typeface="Lora" pitchFamily="2" charset="0"/>
              </a:rPr>
              <a:t> et al. reported a 45.1% non-relapse rate in patients maintained on venlafaxine at doses of 150 or 225 mg/day over 12 months, which was comparable to the maintenance TMS group.</a:t>
            </a:r>
            <a:r>
              <a:rPr lang="en-US" b="1" i="0" baseline="30000" dirty="0">
                <a:solidFill>
                  <a:srgbClr val="E4643D"/>
                </a:solidFill>
                <a:effectLst/>
                <a:highlight>
                  <a:srgbClr val="FFFFFF"/>
                </a:highlight>
                <a:latin typeface="var(--oe-sans)"/>
              </a:rPr>
              <a:t>[1]</a:t>
            </a:r>
            <a:endParaRPr lang="en-US" b="0" i="0" dirty="0">
              <a:effectLst/>
              <a:highlight>
                <a:srgbClr val="FFFFFF"/>
              </a:highlight>
              <a:latin typeface="Lora" pitchFamily="2" charset="0"/>
            </a:endParaRPr>
          </a:p>
          <a:p>
            <a:pPr algn="l"/>
            <a:r>
              <a:rPr lang="en-US" b="1" i="0" dirty="0">
                <a:solidFill>
                  <a:srgbClr val="424242"/>
                </a:solidFill>
                <a:effectLst/>
                <a:highlight>
                  <a:srgbClr val="FFFFFF"/>
                </a:highlight>
                <a:latin typeface="Lora" pitchFamily="2" charset="0"/>
              </a:rPr>
              <a:t>No Further Treatment</a:t>
            </a:r>
            <a:r>
              <a:rPr lang="en-US" b="0" i="0" dirty="0">
                <a:solidFill>
                  <a:srgbClr val="424242"/>
                </a:solidFill>
                <a:effectLst/>
                <a:highlight>
                  <a:srgbClr val="FFFFFF"/>
                </a:highlight>
                <a:latin typeface="Lora" pitchFamily="2" charset="0"/>
              </a:rPr>
              <a:t>: Patients who do not receive any further treatment after initial TMS therapy have higher relapse rates. Philip et al. found that patients under observation only (no scheduled maintenance TMS) had a </a:t>
            </a:r>
            <a:r>
              <a:rPr lang="en-US" b="0" i="0" dirty="0" err="1">
                <a:solidFill>
                  <a:srgbClr val="424242"/>
                </a:solidFill>
                <a:effectLst/>
                <a:highlight>
                  <a:srgbClr val="FFFFFF"/>
                </a:highlight>
                <a:latin typeface="Lora" pitchFamily="2" charset="0"/>
              </a:rPr>
              <a:t>nonsignificantly</a:t>
            </a:r>
            <a:r>
              <a:rPr lang="en-US" b="0" i="0" dirty="0">
                <a:solidFill>
                  <a:srgbClr val="424242"/>
                </a:solidFill>
                <a:effectLst/>
                <a:highlight>
                  <a:srgbClr val="FFFFFF"/>
                </a:highlight>
                <a:latin typeface="Lora" pitchFamily="2" charset="0"/>
              </a:rPr>
              <a:t> shorter time to relapse compared to those receiving scheduled monthly TMS sessions. </a:t>
            </a:r>
            <a:r>
              <a:rPr lang="en-US" b="0" i="0" dirty="0" err="1">
                <a:solidFill>
                  <a:srgbClr val="424242"/>
                </a:solidFill>
                <a:effectLst/>
                <a:highlight>
                  <a:srgbClr val="FFFFFF"/>
                </a:highlight>
                <a:latin typeface="Lora" pitchFamily="2" charset="0"/>
              </a:rPr>
              <a:t>Richieri</a:t>
            </a:r>
            <a:r>
              <a:rPr lang="en-US" b="0" i="0" dirty="0">
                <a:solidFill>
                  <a:srgbClr val="424242"/>
                </a:solidFill>
                <a:effectLst/>
                <a:highlight>
                  <a:srgbClr val="FFFFFF"/>
                </a:highlight>
                <a:latin typeface="Lora" pitchFamily="2" charset="0"/>
              </a:rPr>
              <a:t> et al. also reported a higher relapse rate (81.8%) in patients without maintenance TMS.</a:t>
            </a:r>
            <a:r>
              <a:rPr lang="en-US" b="1" i="0" baseline="30000" dirty="0">
                <a:solidFill>
                  <a:srgbClr val="E4643D"/>
                </a:solidFill>
                <a:effectLst/>
                <a:highlight>
                  <a:srgbClr val="FFFFFF"/>
                </a:highlight>
                <a:latin typeface="var(--oe-sans)"/>
              </a:rPr>
              <a:t>[2-3]</a:t>
            </a:r>
            <a:endParaRPr lang="en-US" b="0" i="0" dirty="0">
              <a:effectLst/>
              <a:highlight>
                <a:srgbClr val="FFFFFF"/>
              </a:highlight>
              <a:latin typeface="Lora" pitchFamily="2" charset="0"/>
            </a:endParaRPr>
          </a:p>
          <a:p>
            <a:pPr algn="l"/>
            <a:r>
              <a:rPr lang="en-US" b="0" i="0" dirty="0">
                <a:solidFill>
                  <a:srgbClr val="424242"/>
                </a:solidFill>
                <a:effectLst/>
                <a:highlight>
                  <a:srgbClr val="FFFFFF"/>
                </a:highlight>
                <a:latin typeface="Lora" pitchFamily="2" charset="0"/>
              </a:rPr>
              <a:t>In summary, </a:t>
            </a:r>
            <a:r>
              <a:rPr lang="en-US" b="1" i="0" dirty="0">
                <a:solidFill>
                  <a:srgbClr val="424242"/>
                </a:solidFill>
                <a:effectLst/>
                <a:highlight>
                  <a:srgbClr val="FFFFFF"/>
                </a:highlight>
                <a:latin typeface="Lora" pitchFamily="2" charset="0"/>
              </a:rPr>
              <a:t>maintenance TMS and continued medication</a:t>
            </a:r>
            <a:r>
              <a:rPr lang="en-US" b="0" i="0" dirty="0">
                <a:solidFill>
                  <a:srgbClr val="424242"/>
                </a:solidFill>
                <a:effectLst/>
                <a:highlight>
                  <a:srgbClr val="FFFFFF"/>
                </a:highlight>
                <a:latin typeface="Lora" pitchFamily="2" charset="0"/>
              </a:rPr>
              <a:t> both show similar efficacy in preventing relapse, with non-relapse rates around 40-45% over 12 months. </a:t>
            </a:r>
            <a:r>
              <a:rPr lang="en-US" b="1" i="0" dirty="0">
                <a:solidFill>
                  <a:srgbClr val="424242"/>
                </a:solidFill>
                <a:effectLst/>
                <a:highlight>
                  <a:srgbClr val="FFFFFF"/>
                </a:highlight>
                <a:latin typeface="Lora" pitchFamily="2" charset="0"/>
              </a:rPr>
              <a:t>No further treatment</a:t>
            </a:r>
            <a:r>
              <a:rPr lang="en-US" b="0" i="0" dirty="0">
                <a:solidFill>
                  <a:srgbClr val="424242"/>
                </a:solidFill>
                <a:effectLst/>
                <a:highlight>
                  <a:srgbClr val="FFFFFF"/>
                </a:highlight>
                <a:latin typeface="Lora" pitchFamily="2" charset="0"/>
              </a:rPr>
              <a:t> is associated with significantly higher relapse rates.</a:t>
            </a:r>
            <a:endParaRPr lang="en-US" b="0" i="0" dirty="0">
              <a:effectLst/>
              <a:highlight>
                <a:srgbClr val="FFFFFF"/>
              </a:highlight>
              <a:latin typeface="Lora" pitchFamily="2" charset="0"/>
            </a:endParaRPr>
          </a:p>
          <a:p>
            <a:endParaRPr lang="en-US" dirty="0"/>
          </a:p>
        </p:txBody>
      </p:sp>
    </p:spTree>
    <p:extLst>
      <p:ext uri="{BB962C8B-B14F-4D97-AF65-F5344CB8AC3E}">
        <p14:creationId xmlns:p14="http://schemas.microsoft.com/office/powerpoint/2010/main" val="1094461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Summary</a:t>
            </a:r>
          </a:p>
        </p:txBody>
      </p:sp>
      <p:sp>
        <p:nvSpPr>
          <p:cNvPr id="3" name="Rectangle 2"/>
          <p:cNvSpPr>
            <a:spLocks noGrp="1"/>
          </p:cNvSpPr>
          <p:nvPr>
            <p:ph type="body" sz="quarter" idx="14"/>
          </p:nvPr>
        </p:nvSpPr>
        <p:spPr>
          <a:xfrm>
            <a:off x="381000" y="1905000"/>
            <a:ext cx="8259762" cy="4191000"/>
          </a:xfrm>
        </p:spPr>
        <p:txBody>
          <a:bodyPr>
            <a:normAutofit fontScale="77500" lnSpcReduction="20000"/>
          </a:bodyPr>
          <a:lstStyle/>
          <a:p>
            <a:r>
              <a:rPr lang="en-US" dirty="0"/>
              <a:t>TMS for adolescents 15-21 is now FDA approved on the </a:t>
            </a:r>
            <a:r>
              <a:rPr lang="en-US" dirty="0" err="1"/>
              <a:t>Neurostar</a:t>
            </a:r>
            <a:r>
              <a:rPr lang="en-US" dirty="0"/>
              <a:t> machine</a:t>
            </a:r>
          </a:p>
          <a:p>
            <a:endParaRPr lang="en-US" dirty="0"/>
          </a:p>
          <a:p>
            <a:r>
              <a:rPr lang="en-US" dirty="0"/>
              <a:t>There is promising data supporting it’s efficacy but the data is mixed and study populations are not consistent (first episode, drug naïve, multiple drug resistant)</a:t>
            </a:r>
          </a:p>
          <a:p>
            <a:endParaRPr lang="en-US" dirty="0"/>
          </a:p>
          <a:p>
            <a:r>
              <a:rPr lang="en-US" dirty="0"/>
              <a:t>Short term (during treatment) safety/tolerability data is good.</a:t>
            </a:r>
          </a:p>
          <a:p>
            <a:endParaRPr lang="en-US" dirty="0"/>
          </a:p>
          <a:p>
            <a:r>
              <a:rPr lang="en-US" dirty="0"/>
              <a:t>Long term safety / effect data is not yet available</a:t>
            </a:r>
          </a:p>
          <a:p>
            <a:endParaRPr lang="en-US" dirty="0"/>
          </a:p>
          <a:p>
            <a:r>
              <a:rPr lang="en-US" dirty="0"/>
              <a:t>APA is cautious and AAP not yet weighed in </a:t>
            </a:r>
          </a:p>
          <a:p>
            <a:endParaRPr lang="en-US" dirty="0"/>
          </a:p>
          <a:p>
            <a:r>
              <a:rPr lang="en-US" dirty="0"/>
              <a:t>Need to weigh decision to use TMS in adolescents against</a:t>
            </a:r>
            <a:br>
              <a:rPr lang="en-US" dirty="0"/>
            </a:br>
            <a:r>
              <a:rPr lang="en-US" dirty="0"/>
              <a:t>     --risks/side effects of medications</a:t>
            </a:r>
          </a:p>
          <a:p>
            <a:r>
              <a:rPr lang="en-US" dirty="0"/>
              <a:t>     --risks/consequences of untreated depression</a:t>
            </a:r>
          </a:p>
          <a:p>
            <a:endParaRPr lang="en-US" dirty="0"/>
          </a:p>
          <a:p>
            <a:r>
              <a:rPr lang="en-US" dirty="0"/>
              <a:t>Need to have shared decision making with patients and families</a:t>
            </a:r>
          </a:p>
        </p:txBody>
      </p:sp>
      <p:sp>
        <p:nvSpPr>
          <p:cNvPr id="7" name="Text Placeholder 6">
            <a:extLst>
              <a:ext uri="{FF2B5EF4-FFF2-40B4-BE49-F238E27FC236}">
                <a16:creationId xmlns:a16="http://schemas.microsoft.com/office/drawing/2014/main" id="{11E66CD6-5908-4AEC-8CDE-F5E9BE79AE57}"/>
              </a:ext>
            </a:extLst>
          </p:cNvPr>
          <p:cNvSpPr>
            <a:spLocks noGrp="1"/>
          </p:cNvSpPr>
          <p:nvPr>
            <p:ph type="body" sz="quarter" idx="15"/>
          </p:nvPr>
        </p:nvSpPr>
        <p:spPr>
          <a:xfrm>
            <a:off x="503238" y="2589731"/>
            <a:ext cx="4754562" cy="2134669"/>
          </a:xfrm>
        </p:spPr>
        <p:txBody>
          <a:bodyPr/>
          <a:lstStyle/>
          <a:p>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More information</a:t>
            </a:r>
          </a:p>
        </p:txBody>
      </p:sp>
      <p:sp>
        <p:nvSpPr>
          <p:cNvPr id="3" name="Rectangle 2"/>
          <p:cNvSpPr>
            <a:spLocks noGrp="1"/>
          </p:cNvSpPr>
          <p:nvPr>
            <p:ph type="body" sz="quarter" idx="14"/>
          </p:nvPr>
        </p:nvSpPr>
        <p:spPr/>
        <p:txBody>
          <a:bodyPr>
            <a:normAutofit/>
          </a:bodyPr>
          <a:lstStyle/>
          <a:p>
            <a:r>
              <a:rPr lang="en-US" dirty="0"/>
              <a:t>List other training sessions</a:t>
            </a:r>
          </a:p>
        </p:txBody>
      </p:sp>
      <p:sp>
        <p:nvSpPr>
          <p:cNvPr id="7" name="Text Placeholder 6">
            <a:extLst>
              <a:ext uri="{FF2B5EF4-FFF2-40B4-BE49-F238E27FC236}">
                <a16:creationId xmlns:a16="http://schemas.microsoft.com/office/drawing/2014/main" id="{1447EDD5-A066-41F4-BBA3-CAC1576624BB}"/>
              </a:ext>
            </a:extLst>
          </p:cNvPr>
          <p:cNvSpPr>
            <a:spLocks noGrp="1"/>
          </p:cNvSpPr>
          <p:nvPr>
            <p:ph type="body" sz="quarter" idx="15"/>
          </p:nvPr>
        </p:nvSpPr>
        <p:spPr>
          <a:xfrm>
            <a:off x="503238" y="2590800"/>
            <a:ext cx="4754562" cy="2133600"/>
          </a:xfrm>
        </p:spPr>
        <p:txBody>
          <a:bodyPr/>
          <a:lstStyle/>
          <a:p>
            <a:pPr marL="285750" indent="-285750">
              <a:buFont typeface="Arial" panose="020B0604020202020204" pitchFamily="34" charset="0"/>
              <a:buChar char="•"/>
            </a:pPr>
            <a:r>
              <a:rPr lang="en-US" dirty="0"/>
              <a:t>List books, articles, and online sources</a:t>
            </a:r>
          </a:p>
          <a:p>
            <a:endParaRPr lang="en-US" dirty="0"/>
          </a:p>
        </p:txBody>
      </p:sp>
      <p:sp>
        <p:nvSpPr>
          <p:cNvPr id="8" name="Text Placeholder 7">
            <a:extLst>
              <a:ext uri="{FF2B5EF4-FFF2-40B4-BE49-F238E27FC236}">
                <a16:creationId xmlns:a16="http://schemas.microsoft.com/office/drawing/2014/main" id="{713A851B-32FF-4EF4-B233-1878B71DEF07}"/>
              </a:ext>
            </a:extLst>
          </p:cNvPr>
          <p:cNvSpPr>
            <a:spLocks noGrp="1"/>
          </p:cNvSpPr>
          <p:nvPr>
            <p:ph type="body" sz="quarter" idx="16"/>
          </p:nvPr>
        </p:nvSpPr>
        <p:spPr/>
        <p:txBody>
          <a:bodyPr/>
          <a:lstStyle/>
          <a:p>
            <a:r>
              <a:rPr lang="en-US" dirty="0"/>
              <a:t>List consulting services and other sources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scranial magnetic stimulation therapeutic applications on sleep and  insomnia: a review | Sleep Science and Practice | Full Text">
            <a:extLst>
              <a:ext uri="{FF2B5EF4-FFF2-40B4-BE49-F238E27FC236}">
                <a16:creationId xmlns:a16="http://schemas.microsoft.com/office/drawing/2014/main" id="{FECF052E-71F5-ABF6-ECA6-2ED7EA6B9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390525"/>
            <a:ext cx="8515350" cy="607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42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ur Psychopharmacologist Is A Genius by Edward Koren">
            <a:extLst>
              <a:ext uri="{FF2B5EF4-FFF2-40B4-BE49-F238E27FC236}">
                <a16:creationId xmlns:a16="http://schemas.microsoft.com/office/drawing/2014/main" id="{47919F03-9AF2-3A4B-4EE4-E9DDF149E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61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JMS | Free Full-Text | Magnetic Stimulation as a Therapeutic Approach for  Brain Modulation and Repair: Underlying Molecular and Cellular Mechanisms">
            <a:extLst>
              <a:ext uri="{FF2B5EF4-FFF2-40B4-BE49-F238E27FC236}">
                <a16:creationId xmlns:a16="http://schemas.microsoft.com/office/drawing/2014/main" id="{D473E29D-FE8A-2DDB-75AF-8CE94742C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31963"/>
            <a:ext cx="8610600" cy="33924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D0D18F-CE00-A54E-84B3-D95CCBCBD5E2}"/>
              </a:ext>
            </a:extLst>
          </p:cNvPr>
          <p:cNvSpPr txBox="1"/>
          <p:nvPr/>
        </p:nvSpPr>
        <p:spPr>
          <a:xfrm>
            <a:off x="1524000" y="5410200"/>
            <a:ext cx="5867400" cy="923330"/>
          </a:xfrm>
          <a:prstGeom prst="rect">
            <a:avLst/>
          </a:prstGeom>
          <a:noFill/>
        </p:spPr>
        <p:txBody>
          <a:bodyPr wrap="square" rtlCol="0">
            <a:spAutoFit/>
          </a:bodyPr>
          <a:lstStyle/>
          <a:p>
            <a:r>
              <a:rPr lang="en-US" dirty="0"/>
              <a:t>Magnetic field penetrates skull unimpeded (unlike electrical stimulus in ECT which meets resistance)</a:t>
            </a:r>
          </a:p>
        </p:txBody>
      </p:sp>
    </p:spTree>
    <p:extLst>
      <p:ext uri="{BB962C8B-B14F-4D97-AF65-F5344CB8AC3E}">
        <p14:creationId xmlns:p14="http://schemas.microsoft.com/office/powerpoint/2010/main" val="418221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AE6DE80-A41D-C862-3340-350152F8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3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unctional and effective connectivity between dorsolateral prefrontal and  subgenual anterior cingulate cortex depends on the timing of transcranial  magnetic stimulation relative to the phase of prefrontal alpha EEG | bioRxiv">
            <a:extLst>
              <a:ext uri="{FF2B5EF4-FFF2-40B4-BE49-F238E27FC236}">
                <a16:creationId xmlns:a16="http://schemas.microsoft.com/office/drawing/2014/main" id="{C8C24894-B26A-6C28-7B30-0EBC6E65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381000"/>
            <a:ext cx="713105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8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2AB8-C741-91F9-9956-0E1C6C9B4E2A}"/>
              </a:ext>
            </a:extLst>
          </p:cNvPr>
          <p:cNvSpPr>
            <a:spLocks noGrp="1"/>
          </p:cNvSpPr>
          <p:nvPr>
            <p:ph type="title"/>
          </p:nvPr>
        </p:nvSpPr>
        <p:spPr/>
        <p:txBody>
          <a:bodyPr/>
          <a:lstStyle/>
          <a:p>
            <a:r>
              <a:rPr lang="en-US" dirty="0"/>
              <a:t>TMS: Downstream Effects</a:t>
            </a:r>
          </a:p>
        </p:txBody>
      </p:sp>
      <p:sp>
        <p:nvSpPr>
          <p:cNvPr id="3" name="Text Placeholder 2">
            <a:extLst>
              <a:ext uri="{FF2B5EF4-FFF2-40B4-BE49-F238E27FC236}">
                <a16:creationId xmlns:a16="http://schemas.microsoft.com/office/drawing/2014/main" id="{57DD80D8-1E3E-93B4-F4E6-CECC46ECDF8F}"/>
              </a:ext>
            </a:extLst>
          </p:cNvPr>
          <p:cNvSpPr>
            <a:spLocks noGrp="1"/>
          </p:cNvSpPr>
          <p:nvPr>
            <p:ph type="body" sz="quarter" idx="14"/>
          </p:nvPr>
        </p:nvSpPr>
        <p:spPr>
          <a:xfrm>
            <a:off x="503238" y="1905000"/>
            <a:ext cx="7726362" cy="3962400"/>
          </a:xfrm>
        </p:spPr>
        <p:txBody>
          <a:bodyPr>
            <a:normAutofit fontScale="85000" lnSpcReduction="10000"/>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Changes in metabolism and blood flow</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Changes in monoamine concentrations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Beta receptor and serotonin receptor modulation</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Local </a:t>
            </a:r>
            <a:r>
              <a:rPr lang="en-US" sz="1800" b="0" i="0" u="none" strike="noStrike" dirty="0" err="1">
                <a:solidFill>
                  <a:srgbClr val="595959"/>
                </a:solidFill>
                <a:effectLst/>
                <a:latin typeface="Arial" panose="020B0604020202020204" pitchFamily="34" charset="0"/>
              </a:rPr>
              <a:t>gaba</a:t>
            </a:r>
            <a:r>
              <a:rPr lang="en-US" sz="1800" b="0" i="0" u="none" strike="noStrike" dirty="0">
                <a:solidFill>
                  <a:srgbClr val="595959"/>
                </a:solidFill>
                <a:effectLst/>
                <a:latin typeface="Arial" panose="020B0604020202020204" pitchFamily="34" charset="0"/>
              </a:rPr>
              <a:t> and glutamate effects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Effects on thyroid hormones and HPA axis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Neurogenesis gene induction, BDNF upregulation</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Plasticity and long-term potentiation effects</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Changes in gray matter and hippocampal volume</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Changes in connectivity/neural circuitry, e.g. DLPFC-</a:t>
            </a:r>
            <a:r>
              <a:rPr lang="en-US" sz="1800" b="0" i="0" u="none" strike="noStrike" dirty="0" err="1">
                <a:solidFill>
                  <a:srgbClr val="595959"/>
                </a:solidFill>
                <a:effectLst/>
                <a:latin typeface="Arial" panose="020B0604020202020204" pitchFamily="34" charset="0"/>
              </a:rPr>
              <a:t>subgenual</a:t>
            </a:r>
            <a:r>
              <a:rPr lang="en-US" sz="1800" b="0" i="0" u="none" strike="noStrike" dirty="0">
                <a:solidFill>
                  <a:srgbClr val="595959"/>
                </a:solidFill>
                <a:effectLst/>
                <a:latin typeface="Arial" panose="020B0604020202020204" pitchFamily="34" charset="0"/>
              </a:rPr>
              <a:t> cingulate cortex</a:t>
            </a:r>
            <a:endParaRPr lang="en-US" b="0" dirty="0">
              <a:effectLst/>
            </a:endParaRPr>
          </a:p>
          <a:p>
            <a:br>
              <a:rPr lang="en-US" dirty="0"/>
            </a:br>
            <a:endParaRPr lang="en-US" dirty="0"/>
          </a:p>
        </p:txBody>
      </p:sp>
    </p:spTree>
    <p:extLst>
      <p:ext uri="{BB962C8B-B14F-4D97-AF65-F5344CB8AC3E}">
        <p14:creationId xmlns:p14="http://schemas.microsoft.com/office/powerpoint/2010/main" val="1987096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6">
      <a:dk1>
        <a:sysClr val="windowText" lastClr="000000"/>
      </a:dk1>
      <a:lt1>
        <a:sysClr val="window" lastClr="FFFFFF"/>
      </a:lt1>
      <a:dk2>
        <a:srgbClr val="505046"/>
      </a:dk2>
      <a:lt2>
        <a:srgbClr val="EEECE1"/>
      </a:lt2>
      <a:accent1>
        <a:srgbClr val="E84C22"/>
      </a:accent1>
      <a:accent2>
        <a:srgbClr val="FFBD47"/>
      </a:accent2>
      <a:accent3>
        <a:srgbClr val="418111"/>
      </a:accent3>
      <a:accent4>
        <a:srgbClr val="FF8427"/>
      </a:accent4>
      <a:accent5>
        <a:srgbClr val="CC9900"/>
      </a:accent5>
      <a:accent6>
        <a:srgbClr val="B22600"/>
      </a:accent6>
      <a:hlink>
        <a:srgbClr val="CC9900"/>
      </a:hlink>
      <a:folHlink>
        <a:srgbClr val="666699"/>
      </a:folHlink>
    </a:clrScheme>
    <a:fontScheme name="Custom 8">
      <a:majorFont>
        <a:latin typeface="Calibri"/>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500" cap="flat" cmpd="sng" algn="ctr">
          <a:solidFill>
            <a:schemeClr val="phClr">
              <a:satMod val="150000"/>
            </a:schemeClr>
          </a:solidFill>
          <a:prstDash val="solid"/>
        </a:ln>
        <a:ln w="50800" cap="flat" cmpd="thickThin"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5000"/>
                <a:satMod val="150000"/>
              </a:schemeClr>
            </a:gs>
            <a:gs pos="35000">
              <a:schemeClr val="phClr">
                <a:shade val="70000"/>
                <a:satMod val="155000"/>
              </a:schemeClr>
            </a:gs>
            <a:gs pos="100000">
              <a:schemeClr val="phClr">
                <a:tint val="90000"/>
                <a:satMod val="175000"/>
              </a:schemeClr>
            </a:gs>
          </a:gsLst>
          <a:lin ang="16200000" scaled="0"/>
        </a:gradFill>
        <a:blipFill>
          <a:blip xmlns:r="http://schemas.openxmlformats.org/officeDocument/2006/relationships" r:embed="rId1">
            <a:duotone>
              <a:schemeClr val="phClr">
                <a:shade val="0"/>
                <a:satMod val="350000"/>
              </a:schemeClr>
              <a:schemeClr val="phClr">
                <a:tint val="80000"/>
              </a:schemeClr>
            </a:duotone>
          </a:blip>
          <a:tile tx="0" ty="0" sx="75000" sy="75000" flip="none" algn="t"/>
        </a:blipFill>
      </a:bgFillStyleLst>
    </a:fmtScheme>
  </a:themeElements>
  <a:objectDefaults/>
  <a:extraClrSchemeLst/>
  <a:extLst>
    <a:ext uri="{05A4C25C-085E-4340-85A3-A5531E510DB2}">
      <thm15:themeFamily xmlns:thm15="http://schemas.microsoft.com/office/thememl/2012/main" name="TF10167128_Staff training_RVA_v3.potx" id="{DA6ACE24-BB74-46D7-9F60-6967E97E83EE}" vid="{146A61A8-795A-4C74-A855-9A9273DA0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F6B4C9-959E-41CD-A5F4-89A04C976D4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0CE07A0-52F4-4A07-AA9C-9382FE84E534}">
  <ds:schemaRefs>
    <ds:schemaRef ds:uri="http://schemas.microsoft.com/sharepoint/v3/contenttype/forms"/>
  </ds:schemaRefs>
</ds:datastoreItem>
</file>

<file path=customXml/itemProps3.xml><?xml version="1.0" encoding="utf-8"?>
<ds:datastoreItem xmlns:ds="http://schemas.openxmlformats.org/officeDocument/2006/customXml" ds:itemID="{6226F0B0-E5A8-4443-BEAB-00A2B3875B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Staff training </Template>
  <TotalTime>192</TotalTime>
  <Words>3100</Words>
  <Application>Microsoft Office PowerPoint</Application>
  <PresentationFormat>On-screen Show (4:3)</PresentationFormat>
  <Paragraphs>300</Paragraphs>
  <Slides>50</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Calibri</vt:lpstr>
      <vt:lpstr>Cambria</vt:lpstr>
      <vt:lpstr>ElsevierGulliver</vt:lpstr>
      <vt:lpstr>Google Sans</vt:lpstr>
      <vt:lpstr>Lato</vt:lpstr>
      <vt:lpstr>Lora</vt:lpstr>
      <vt:lpstr>Merriweather</vt:lpstr>
      <vt:lpstr>Roboto</vt:lpstr>
      <vt:lpstr>var(--oe-sans)</vt:lpstr>
      <vt:lpstr>Verdana</vt:lpstr>
      <vt:lpstr>Wingdings 2</vt:lpstr>
      <vt:lpstr>Aspect</vt:lpstr>
      <vt:lpstr>Transcranial Magnetic Stimulation</vt:lpstr>
      <vt:lpstr>Transcranial Magnetic Stimulation</vt:lpstr>
      <vt:lpstr>TMS: Mechanism of Action</vt:lpstr>
      <vt:lpstr>Effects of TMS pulsed magnetic fields</vt:lpstr>
      <vt:lpstr>PowerPoint Presentation</vt:lpstr>
      <vt:lpstr>PowerPoint Presentation</vt:lpstr>
      <vt:lpstr>PowerPoint Presentation</vt:lpstr>
      <vt:lpstr>PowerPoint Presentation</vt:lpstr>
      <vt:lpstr>TMS: Downstream Effects</vt:lpstr>
      <vt:lpstr>TMS: Why Do We Need It?</vt:lpstr>
      <vt:lpstr>Major Depression: Terminology</vt:lpstr>
      <vt:lpstr>Major Depressive Disorder: Current Treatments</vt:lpstr>
      <vt:lpstr>PowerPoint Presentation</vt:lpstr>
      <vt:lpstr>Antidepressant Medications</vt:lpstr>
      <vt:lpstr>PowerPoint Presentation</vt:lpstr>
      <vt:lpstr>TMS: How Effective Is It?</vt:lpstr>
      <vt:lpstr>TMS: Efficacy Studies</vt:lpstr>
      <vt:lpstr>TMS: Efficacy Studies</vt:lpstr>
      <vt:lpstr>TMS: Efficacy Compared To Medication</vt:lpstr>
      <vt:lpstr>TMS in Adolescents: Neurostar Study</vt:lpstr>
      <vt:lpstr>TMS in Adolescents: Sham Control Study</vt:lpstr>
      <vt:lpstr>TMS in Adolescents: First Episode Depression</vt:lpstr>
      <vt:lpstr>TMS in Adolescents: First Episode Drug Naïve Depression</vt:lpstr>
      <vt:lpstr>TMS in Adolescents : Safety</vt:lpstr>
      <vt:lpstr>TMS: Patient Selection</vt:lpstr>
      <vt:lpstr>TMS: Candidates</vt:lpstr>
      <vt:lpstr>TMS: Candidates:  Psychiatric Contraindications</vt:lpstr>
      <vt:lpstr>TMS: Candidates: Medical Contraindications</vt:lpstr>
      <vt:lpstr>TMS Candidates: Medical Contraindications</vt:lpstr>
      <vt:lpstr>TMS Candidates: Insurance</vt:lpstr>
      <vt:lpstr>TMS: Advantages and Disadvantages</vt:lpstr>
      <vt:lpstr>TMS: Advantages</vt:lpstr>
      <vt:lpstr>TMS: Disadvantages</vt:lpstr>
      <vt:lpstr>TMS: Side Effects &amp; Risks</vt:lpstr>
      <vt:lpstr>TMS Risks: Seizures</vt:lpstr>
      <vt:lpstr>TMS Risks: Treatment Emergent Suicidal Ideation</vt:lpstr>
      <vt:lpstr>TMS Risks: Induction of Mania</vt:lpstr>
      <vt:lpstr>TMS Risks: Hearing Loss</vt:lpstr>
      <vt:lpstr>TMS: Side Effects</vt:lpstr>
      <vt:lpstr>TMS: Administration</vt:lpstr>
      <vt:lpstr>PowerPoint Presentation</vt:lpstr>
      <vt:lpstr>PowerPoint Presentation</vt:lpstr>
      <vt:lpstr>TMS: Administration: Mapping</vt:lpstr>
      <vt:lpstr>TMS: Administration of Protocol</vt:lpstr>
      <vt:lpstr>TMS: After Treatment</vt:lpstr>
      <vt:lpstr>TMS: Maintenance</vt:lpstr>
      <vt:lpstr>TMS: Post Treatment Options</vt:lpstr>
      <vt:lpstr>Summary</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BERMAN</dc:creator>
  <cp:lastModifiedBy>SCOTT BERMAN</cp:lastModifiedBy>
  <cp:revision>1</cp:revision>
  <dcterms:created xsi:type="dcterms:W3CDTF">2024-09-08T17:03:55Z</dcterms:created>
  <dcterms:modified xsi:type="dcterms:W3CDTF">2024-09-08T20:15:58Z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