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4"/>
  </p:sldMasterIdLst>
  <p:notesMasterIdLst>
    <p:notesMasterId r:id="rId21"/>
  </p:notesMasterIdLst>
  <p:handoutMasterIdLst>
    <p:handoutMasterId r:id="rId22"/>
  </p:handoutMasterIdLst>
  <p:sldIdLst>
    <p:sldId id="256" r:id="rId5"/>
    <p:sldId id="263" r:id="rId6"/>
    <p:sldId id="262" r:id="rId7"/>
    <p:sldId id="265" r:id="rId8"/>
    <p:sldId id="266" r:id="rId9"/>
    <p:sldId id="267" r:id="rId10"/>
    <p:sldId id="268" r:id="rId11"/>
    <p:sldId id="269" r:id="rId12"/>
    <p:sldId id="270" r:id="rId13"/>
    <p:sldId id="272" r:id="rId14"/>
    <p:sldId id="264" r:id="rId15"/>
    <p:sldId id="273" r:id="rId16"/>
    <p:sldId id="260" r:id="rId17"/>
    <p:sldId id="274" r:id="rId18"/>
    <p:sldId id="275" r:id="rId19"/>
    <p:sldId id="261" r:id="rId20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61"/>
    <p:restoredTop sz="92181" autoAdjust="0"/>
  </p:normalViewPr>
  <p:slideViewPr>
    <p:cSldViewPr snapToObjects="1">
      <p:cViewPr>
        <p:scale>
          <a:sx n="100" d="100"/>
          <a:sy n="100" d="100"/>
        </p:scale>
        <p:origin x="768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009019-F511-4FE6-B277-51058F9365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eorgi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116EE7-EB1E-4815-BCFC-A78F8EFA085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eorgia" charset="0"/>
              </a:defRPr>
            </a:lvl1pPr>
          </a:lstStyle>
          <a:p>
            <a:pPr>
              <a:defRPr/>
            </a:pPr>
            <a:fld id="{5DCFD626-DD35-2D48-82F5-1B7E1E326E71}" type="datetimeFigureOut">
              <a:rPr lang="en-US"/>
              <a:pPr>
                <a:defRPr/>
              </a:pPr>
              <a:t>11/30/2022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43DAE5-3513-43FB-92D8-44D5F41EE89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eorgi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79B6DD-2B7E-47EC-B17C-CF67AEC5F7B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Georgia" charset="0"/>
              </a:defRPr>
            </a:lvl1pPr>
          </a:lstStyle>
          <a:p>
            <a:pPr>
              <a:defRPr/>
            </a:pPr>
            <a:fld id="{514759ED-6B8F-6142-B806-77D8180E26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135E01E-9881-4141-8EBA-1FED5DF4BB0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19D17B-4CB3-41EC-831C-89E99E05367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DE4763-C9E3-8F41-B75B-C437C4D0CD8A}" type="datetimeFigureOut">
              <a:rPr lang="en-US"/>
              <a:pPr>
                <a:defRPr/>
              </a:pPr>
              <a:t>11/30/2022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1BC207B-F106-4104-9843-0FAEC0A28C1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364E161-BE5F-40F2-AB59-9467E4C1AE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2BF59F-8AD4-4D2B-8D90-0CD9B4213A8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3C8EBE-D819-4206-82D3-FED597BAA6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7BEC249-CC44-CD47-AF6C-7379F37D6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tpublic.org/show/where-we-live/2022-07-20/yale-uconn-expanding-telehealth-services-in-response-to-strong-patient-demand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Practical advice:</a:t>
            </a:r>
          </a:p>
          <a:p>
            <a:r>
              <a:rPr lang="en-US" dirty="0"/>
              <a:t>	reach out as soon as possible. </a:t>
            </a:r>
          </a:p>
          <a:p>
            <a:r>
              <a:rPr lang="en-US" dirty="0"/>
              <a:t>	keep your appointments </a:t>
            </a:r>
          </a:p>
          <a:p>
            <a:r>
              <a:rPr lang="en-US" dirty="0"/>
              <a:t>	ask for help with telehealth technology;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BEC249-CC44-CD47-AF6C-7379F37D698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965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hlinkClick r:id="rId3"/>
              </a:rPr>
              <a:t>https://www.ctpublic.org/show/where-we-live/2022-07-20/yale-uconn-expanding-telehealth-services-in-response-to-strong-patient-demand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7BEC249-CC44-CD47-AF6C-7379F37D698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6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 - blue">
    <p:bg>
      <p:bgPr>
        <a:solidFill>
          <a:srgbClr val="0078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>
            <a:extLst>
              <a:ext uri="{FF2B5EF4-FFF2-40B4-BE49-F238E27FC236}">
                <a16:creationId xmlns:a16="http://schemas.microsoft.com/office/drawing/2014/main" id="{453F3D7A-5C7C-114D-90E5-ECF1F02B20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638" y="4324350"/>
            <a:ext cx="4010025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>
            <a:extLst>
              <a:ext uri="{FF2B5EF4-FFF2-40B4-BE49-F238E27FC236}">
                <a16:creationId xmlns:a16="http://schemas.microsoft.com/office/drawing/2014/main" id="{3EC45991-7FB0-5540-9EB0-E6963C0C8F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93725"/>
            <a:ext cx="3425825" cy="201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181350"/>
            <a:ext cx="7716946" cy="380873"/>
          </a:xfrm>
        </p:spPr>
        <p:txBody>
          <a:bodyPr/>
          <a:lstStyle>
            <a:lvl1pPr>
              <a:lnSpc>
                <a:spcPct val="100000"/>
              </a:lnSpc>
              <a:defRPr sz="28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142998" y="3665964"/>
            <a:ext cx="7716307" cy="28784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400" b="0" baseline="0">
                <a:solidFill>
                  <a:schemeClr val="tx1">
                    <a:lumMod val="85000"/>
                  </a:schemeClr>
                </a:solidFill>
                <a:latin typeface="+mj-lt"/>
                <a:cs typeface="Arial"/>
              </a:defRPr>
            </a:lvl1pPr>
            <a:lvl2pPr marL="257175" indent="0">
              <a:buNone/>
              <a:defRPr b="1">
                <a:latin typeface="Arial"/>
                <a:cs typeface="Arial"/>
              </a:defRPr>
            </a:lvl2pPr>
            <a:lvl3pPr marL="514350" indent="0">
              <a:buNone/>
              <a:defRPr b="1">
                <a:latin typeface="Arial"/>
                <a:cs typeface="Arial"/>
              </a:defRPr>
            </a:lvl3pPr>
            <a:lvl4pPr marL="771525" indent="0">
              <a:buNone/>
              <a:defRPr b="1">
                <a:latin typeface="Arial"/>
                <a:cs typeface="Arial"/>
              </a:defRPr>
            </a:lvl4pPr>
            <a:lvl5pPr marL="1028700" indent="0">
              <a:buNone/>
              <a:defRPr b="1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57708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esentation title slide - blue">
    <p:bg>
      <p:bgPr>
        <a:solidFill>
          <a:srgbClr val="0078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>
            <a:extLst>
              <a:ext uri="{FF2B5EF4-FFF2-40B4-BE49-F238E27FC236}">
                <a16:creationId xmlns:a16="http://schemas.microsoft.com/office/drawing/2014/main" id="{37489381-3EFD-0142-8EA7-9B56A035FF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638" y="4324350"/>
            <a:ext cx="4010025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>
            <a:extLst>
              <a:ext uri="{FF2B5EF4-FFF2-40B4-BE49-F238E27FC236}">
                <a16:creationId xmlns:a16="http://schemas.microsoft.com/office/drawing/2014/main" id="{DA234EFC-38F5-B743-8C63-E34ABBD8F2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95" t="45262" b="16898"/>
          <a:stretch>
            <a:fillRect/>
          </a:stretch>
        </p:blipFill>
        <p:spPr bwMode="auto">
          <a:xfrm>
            <a:off x="990600" y="1504950"/>
            <a:ext cx="28162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181350"/>
            <a:ext cx="7716946" cy="380873"/>
          </a:xfrm>
        </p:spPr>
        <p:txBody>
          <a:bodyPr/>
          <a:lstStyle>
            <a:lvl1pPr>
              <a:lnSpc>
                <a:spcPct val="100000"/>
              </a:lnSpc>
              <a:defRPr sz="28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142998" y="3665964"/>
            <a:ext cx="7716307" cy="28784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400" b="0" baseline="0">
                <a:solidFill>
                  <a:schemeClr val="tx1">
                    <a:lumMod val="85000"/>
                  </a:schemeClr>
                </a:solidFill>
                <a:latin typeface="+mj-lt"/>
                <a:cs typeface="Arial"/>
              </a:defRPr>
            </a:lvl1pPr>
            <a:lvl2pPr marL="257175" indent="0">
              <a:buNone/>
              <a:defRPr b="1">
                <a:latin typeface="Arial"/>
                <a:cs typeface="Arial"/>
              </a:defRPr>
            </a:lvl2pPr>
            <a:lvl3pPr marL="514350" indent="0">
              <a:buNone/>
              <a:defRPr b="1">
                <a:latin typeface="Arial"/>
                <a:cs typeface="Arial"/>
              </a:defRPr>
            </a:lvl3pPr>
            <a:lvl4pPr marL="771525" indent="0">
              <a:buNone/>
              <a:defRPr b="1">
                <a:latin typeface="Arial"/>
                <a:cs typeface="Arial"/>
              </a:defRPr>
            </a:lvl4pPr>
            <a:lvl5pPr marL="1028700" indent="0">
              <a:buNone/>
              <a:defRPr b="1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15019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rgbClr val="0078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>
            <a:extLst>
              <a:ext uri="{FF2B5EF4-FFF2-40B4-BE49-F238E27FC236}">
                <a16:creationId xmlns:a16="http://schemas.microsoft.com/office/drawing/2014/main" id="{C0DCE4FF-2891-764C-AC0E-6AF7FC4E77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858" b="54738"/>
          <a:stretch>
            <a:fillRect/>
          </a:stretch>
        </p:blipFill>
        <p:spPr bwMode="auto">
          <a:xfrm>
            <a:off x="381000" y="593725"/>
            <a:ext cx="1066800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22894" y="2039770"/>
            <a:ext cx="6131052" cy="228457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57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2161" y="349758"/>
            <a:ext cx="6128603" cy="37033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sz="half" idx="2"/>
          </p:nvPr>
        </p:nvSpPr>
        <p:spPr>
          <a:xfrm>
            <a:off x="2362202" y="960259"/>
            <a:ext cx="1396679" cy="311791"/>
          </a:xfrm>
        </p:spPr>
        <p:txBody>
          <a:bodyPr/>
          <a:lstStyle>
            <a:lvl1pPr marL="0" indent="0">
              <a:buNone/>
              <a:defRPr sz="788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3"/>
          </p:nvPr>
        </p:nvSpPr>
        <p:spPr>
          <a:xfrm>
            <a:off x="2362200" y="1386350"/>
            <a:ext cx="1396680" cy="1132832"/>
          </a:xfrm>
        </p:spPr>
        <p:txBody>
          <a:bodyPr/>
          <a:lstStyle>
            <a:lvl1pPr marL="0" indent="0">
              <a:buNone/>
              <a:defRPr sz="675">
                <a:latin typeface="+mn-lt"/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FA15D7-E0E9-C047-8295-5BA94AF568E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65138" y="960438"/>
            <a:ext cx="1744662" cy="2068512"/>
          </a:xfr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4B1A6C2-FC58-624D-BB1F-F58885A08A2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1B9C2-809C-F643-8605-A0C7BB7835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B5F0050-DEBA-CF42-BC5F-02EE16FBE31F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YALE CHILD STUDY CENTER</a:t>
            </a:r>
          </a:p>
        </p:txBody>
      </p:sp>
    </p:spTree>
    <p:extLst>
      <p:ext uri="{BB962C8B-B14F-4D97-AF65-F5344CB8AC3E}">
        <p14:creationId xmlns:p14="http://schemas.microsoft.com/office/powerpoint/2010/main" val="2291146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451185" y="971550"/>
            <a:ext cx="7321215" cy="3543300"/>
          </a:xfrm>
        </p:spPr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451186" y="349759"/>
            <a:ext cx="6129110" cy="3808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2DFE64A-D859-A948-A8BB-C1B83D3A98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11A46-2FE1-FC4F-A0CB-B496EBE710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DB700E-9C4C-4C4B-89C7-EF29F110E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YALE CHILD STUDY CENTER</a:t>
            </a:r>
          </a:p>
        </p:txBody>
      </p:sp>
    </p:spTree>
    <p:extLst>
      <p:ext uri="{BB962C8B-B14F-4D97-AF65-F5344CB8AC3E}">
        <p14:creationId xmlns:p14="http://schemas.microsoft.com/office/powerpoint/2010/main" val="3249672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451185" y="971550"/>
            <a:ext cx="7321215" cy="3543300"/>
          </a:xfrm>
        </p:spPr>
        <p:txBody>
          <a:bodyPr/>
          <a:lstStyle>
            <a:lvl1pPr marL="160735" indent="-160735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451186" y="349759"/>
            <a:ext cx="6129110" cy="3808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98E3768-50F3-4246-B2EB-792A55C709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30333-0212-DE4D-B0B3-5A7FC31971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D07A85-1BD4-4F48-B2F8-CDFA2335C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YALE CHILD STUDY CENTER</a:t>
            </a:r>
          </a:p>
        </p:txBody>
      </p:sp>
    </p:spTree>
    <p:extLst>
      <p:ext uri="{BB962C8B-B14F-4D97-AF65-F5344CB8AC3E}">
        <p14:creationId xmlns:p14="http://schemas.microsoft.com/office/powerpoint/2010/main" val="3683898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>
            <a:extLst>
              <a:ext uri="{FF2B5EF4-FFF2-40B4-BE49-F238E27FC236}">
                <a16:creationId xmlns:a16="http://schemas.microsoft.com/office/drawing/2014/main" id="{A5DC781B-0022-3E4F-B1AD-6015CF5B2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" y="354013"/>
            <a:ext cx="818673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Title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B6BB7DFB-595D-4240-8FC1-69CB8DC4150C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465138" y="819150"/>
            <a:ext cx="8172450" cy="3657600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22E030-F4CE-3949-BAC1-D81D2D04D49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YALE CHILD STUDY CENTER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2C75AA-1E22-EE47-BF76-58282C5C560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10512-81DB-0B49-9D20-0885FB737E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13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80DEAA62-330D-A945-B213-2EABA187E3B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65138" y="350838"/>
            <a:ext cx="81724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Title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07B9789-35FE-B745-8BD7-6CB5FA21B00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65138" y="992188"/>
            <a:ext cx="7383462" cy="326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C8B20CB-C07C-4739-8BE5-481FE0ADE3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80188" y="4805363"/>
            <a:ext cx="2057400" cy="160337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 defTabSz="257175" eaLnBrk="1" fontAlgn="auto" hangingPunct="1">
              <a:spcBef>
                <a:spcPts val="0"/>
              </a:spcBef>
              <a:spcAft>
                <a:spcPts val="0"/>
              </a:spcAft>
              <a:defRPr sz="563" baseline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2F8C09A-EC96-B946-9D24-8735E306D0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5AB6671-C7E3-4F50-A07D-12E61A2B6D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5138" y="4805363"/>
            <a:ext cx="2130425" cy="160337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 defTabSz="257175" eaLnBrk="1" fontAlgn="auto" hangingPunct="1">
              <a:spcBef>
                <a:spcPts val="0"/>
              </a:spcBef>
              <a:spcAft>
                <a:spcPts val="0"/>
              </a:spcAft>
              <a:defRPr sz="563" b="1" spc="30" baseline="0" dirty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YALE CHILD STUDY CENTER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25" r:id="rId4"/>
    <p:sldLayoutId id="2147483826" r:id="rId5"/>
    <p:sldLayoutId id="2147483827" r:id="rId6"/>
    <p:sldLayoutId id="2147483831" r:id="rId7"/>
  </p:sldLayoutIdLst>
  <p:hf hdr="0" dt="0"/>
  <p:txStyles>
    <p:titleStyle>
      <a:lvl1pPr algn="l" defTabSz="514350" rtl="0" eaLnBrk="1" fontAlgn="base" hangingPunct="1">
        <a:spcBef>
          <a:spcPts val="563"/>
        </a:spcBef>
        <a:spcAft>
          <a:spcPct val="0"/>
        </a:spcAft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514350" rtl="0" eaLnBrk="1" fontAlgn="base" hangingPunct="1">
        <a:spcBef>
          <a:spcPts val="5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defTabSz="514350" rtl="0" eaLnBrk="1" fontAlgn="base" hangingPunct="1">
        <a:spcBef>
          <a:spcPts val="5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defTabSz="514350" rtl="0" eaLnBrk="1" fontAlgn="base" hangingPunct="1">
        <a:spcBef>
          <a:spcPts val="5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defTabSz="514350" rtl="0" eaLnBrk="1" fontAlgn="base" hangingPunct="1">
        <a:spcBef>
          <a:spcPts val="5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342900" algn="l" defTabSz="514350" rtl="0" eaLnBrk="1" fontAlgn="base" hangingPunct="1">
        <a:spcBef>
          <a:spcPts val="563"/>
        </a:spcBef>
        <a:spcAft>
          <a:spcPct val="0"/>
        </a:spcAft>
        <a:defRPr sz="1650" b="1">
          <a:solidFill>
            <a:schemeClr val="tx1"/>
          </a:solidFill>
          <a:latin typeface="Arial" charset="0"/>
        </a:defRPr>
      </a:lvl6pPr>
      <a:lvl7pPr marL="685800" algn="l" defTabSz="514350" rtl="0" eaLnBrk="1" fontAlgn="base" hangingPunct="1">
        <a:spcBef>
          <a:spcPts val="563"/>
        </a:spcBef>
        <a:spcAft>
          <a:spcPct val="0"/>
        </a:spcAft>
        <a:defRPr sz="1650" b="1">
          <a:solidFill>
            <a:schemeClr val="tx1"/>
          </a:solidFill>
          <a:latin typeface="Arial" charset="0"/>
        </a:defRPr>
      </a:lvl7pPr>
      <a:lvl8pPr marL="1028700" algn="l" defTabSz="514350" rtl="0" eaLnBrk="1" fontAlgn="base" hangingPunct="1">
        <a:spcBef>
          <a:spcPts val="563"/>
        </a:spcBef>
        <a:spcAft>
          <a:spcPct val="0"/>
        </a:spcAft>
        <a:defRPr sz="1650" b="1">
          <a:solidFill>
            <a:schemeClr val="tx1"/>
          </a:solidFill>
          <a:latin typeface="Arial" charset="0"/>
        </a:defRPr>
      </a:lvl8pPr>
      <a:lvl9pPr marL="1371600" algn="l" defTabSz="514350" rtl="0" eaLnBrk="1" fontAlgn="base" hangingPunct="1">
        <a:spcBef>
          <a:spcPts val="563"/>
        </a:spcBef>
        <a:spcAft>
          <a:spcPct val="0"/>
        </a:spcAft>
        <a:defRPr sz="1650" b="1">
          <a:solidFill>
            <a:schemeClr val="tx1"/>
          </a:solidFill>
          <a:latin typeface="Arial" charset="0"/>
        </a:defRPr>
      </a:lvl9pPr>
    </p:titleStyle>
    <p:bodyStyle>
      <a:lvl1pPr algn="l" defTabSz="514350" rtl="0" eaLnBrk="1" fontAlgn="base" hangingPunct="1">
        <a:lnSpc>
          <a:spcPct val="120000"/>
        </a:lnSpc>
        <a:spcBef>
          <a:spcPts val="563"/>
        </a:spcBef>
        <a:spcAft>
          <a:spcPct val="0"/>
        </a:spcAft>
        <a:buFont typeface="Arial" panose="020B0604020202020204" pitchFamily="34" charset="0"/>
        <a:defRPr sz="1600" kern="1200">
          <a:solidFill>
            <a:schemeClr val="tx1"/>
          </a:solidFill>
          <a:latin typeface="+mj-lt"/>
          <a:ea typeface="+mn-ea"/>
          <a:cs typeface="+mn-cs"/>
        </a:defRPr>
      </a:lvl1pPr>
      <a:lvl2pPr marL="417513" indent="-160338" algn="l" defTabSz="514350" rtl="0" eaLnBrk="1" fontAlgn="base" hangingPunct="1">
        <a:lnSpc>
          <a:spcPct val="120000"/>
        </a:lnSpc>
        <a:spcBef>
          <a:spcPts val="275"/>
        </a:spcBef>
        <a:spcAft>
          <a:spcPct val="0"/>
        </a:spcAft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j-lt"/>
          <a:ea typeface="+mn-ea"/>
          <a:cs typeface="+mn-cs"/>
        </a:defRPr>
      </a:lvl2pPr>
      <a:lvl3pPr marL="674688" indent="-160338" algn="l" defTabSz="514350" rtl="0" eaLnBrk="1" fontAlgn="base" hangingPunct="1">
        <a:lnSpc>
          <a:spcPct val="120000"/>
        </a:lnSpc>
        <a:spcBef>
          <a:spcPts val="275"/>
        </a:spcBef>
        <a:spcAft>
          <a:spcPct val="0"/>
        </a:spcAft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j-lt"/>
          <a:ea typeface="+mn-ea"/>
          <a:cs typeface="+mn-cs"/>
        </a:defRPr>
      </a:lvl3pPr>
      <a:lvl4pPr marL="931863" indent="-160338" algn="l" defTabSz="514350" rtl="0" eaLnBrk="1" fontAlgn="base" hangingPunct="1">
        <a:lnSpc>
          <a:spcPct val="120000"/>
        </a:lnSpc>
        <a:spcBef>
          <a:spcPts val="275"/>
        </a:spcBef>
        <a:spcAft>
          <a:spcPct val="0"/>
        </a:spcAft>
        <a:buSzPct val="100000"/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j-lt"/>
          <a:ea typeface="+mn-ea"/>
          <a:cs typeface="+mn-cs"/>
        </a:defRPr>
      </a:lvl4pPr>
      <a:lvl5pPr marL="1189038" indent="-160338" algn="l" defTabSz="514350" rtl="0" eaLnBrk="1" fontAlgn="base" hangingPunct="1">
        <a:lnSpc>
          <a:spcPct val="120000"/>
        </a:lnSpc>
        <a:spcBef>
          <a:spcPts val="275"/>
        </a:spcBef>
        <a:spcAft>
          <a:spcPct val="0"/>
        </a:spcAft>
        <a:buSzPct val="100000"/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j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candapediatricmedicalhomes.files.wordpress.com/2017/02/bprsc-9_training_manual.pdf" TargetMode="Externa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cid:image002.jpg@01D714F0.3E665780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acap.org/AACAP/AACAP/Families_and_Youth/Facts_for_Families/FFF-Guide/suicide-safety-130.aspx" TargetMode="External"/><Relationship Id="rId2" Type="http://schemas.openxmlformats.org/officeDocument/2006/relationships/hyperlink" Target="http://bgg.11b.myftpupload.com/wp-content/uploads/2021/08/Stanley-Brown-Safety-Plan-8-6-21.pdf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211ct.org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direct.com/journal/child-and-adolescent-psychiatric-clinics-of-north-america/vol/27/issue/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www.nimh.nih.gov/sites/default/files/documents/research/research-conducted-at-nimh/asq-toolkit-materials/asq-tool/screening_tool_asq_nimh_toolkit.pdf" TargetMode="External"/><Relationship Id="rId4" Type="http://schemas.openxmlformats.org/officeDocument/2006/relationships/hyperlink" Target="https://cssrs.columbia.edu/wp-content/uploads/C-SSRS_Pediatric-SLC_11.14.16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dsafe.govt.nz/profs/PUArticles/Dec2012Neuroleptic.htm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imh.nih.gov/sites/default/files/documents/research/research-conducted-at-nimh/asq-toolkit-materials/youth-outpatient/Suicide_Risk_Screening_Pathway_Outpatient_Youth_Nov_10_2021.pdf" TargetMode="External"/><Relationship Id="rId13" Type="http://schemas.openxmlformats.org/officeDocument/2006/relationships/hyperlink" Target="https://www.nimh.nih.gov/research/research-conducted-at-nimh/asq-toolkit-materials/youth-outpatient/script-for-nursing-staff" TargetMode="External"/><Relationship Id="rId18" Type="http://schemas.openxmlformats.org/officeDocument/2006/relationships/hyperlink" Target="https://www.nimh.nih.gov/sites/default/files/documents/research/research-conducted-at-nimh/asq-toolkit-materials/asq-tool/information_sheet_asq_nimh_toolkit.pdf" TargetMode="External"/><Relationship Id="rId3" Type="http://schemas.openxmlformats.org/officeDocument/2006/relationships/hyperlink" Target="https://www.nimh.nih.gov/research/research-conducted-at-nimh/asq-toolkit-materials/youth-outpatient/youth-outpatient-brief-suicide-safety-assessment-guide" TargetMode="External"/><Relationship Id="rId7" Type="http://schemas.openxmlformats.org/officeDocument/2006/relationships/hyperlink" Target="https://www.nimh.nih.gov/research/research-conducted-at-nimh/asq-toolkit-materials/asq-tool/asq-screening-tool" TargetMode="External"/><Relationship Id="rId12" Type="http://schemas.openxmlformats.org/officeDocument/2006/relationships/hyperlink" Target="https://www.nimh.nih.gov/sites/default/files/documents/research/research-conducted-at-nimh/asq-toolkit-materials/youth-outpatient/nurse_script_outpatient_youth_asq_nimh_toolkit.pdf" TargetMode="External"/><Relationship Id="rId17" Type="http://schemas.openxmlformats.org/officeDocument/2006/relationships/hyperlink" Target="https://www.nimh.nih.gov/research/research-conducted-at-nimh/asq-toolkit-materials/asq-tool/educational-videos" TargetMode="External"/><Relationship Id="rId2" Type="http://schemas.openxmlformats.org/officeDocument/2006/relationships/hyperlink" Target="https://www.nimh.nih.gov/sites/default/files/documents/research/research-conducted-at-nimh/asq-toolkit-materials/youth-outpatient/bssa_outpatient_youth_asq_nimh_toolkit.pdf" TargetMode="External"/><Relationship Id="rId16" Type="http://schemas.openxmlformats.org/officeDocument/2006/relationships/hyperlink" Target="https://www.nimh.nih.gov/sites/default/files/documents/research/research-conducted-at-nimh/asq-toolkit-materials/asq-tool/links_to_videos_asq_nimh_toolkit.pdf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nimh.nih.gov/sites/default/files/documents/research/research-conducted-at-nimh/asq-toolkit-materials/asq-tool/screening_tool_asq_nimh_toolkit.pdf" TargetMode="External"/><Relationship Id="rId11" Type="http://schemas.openxmlformats.org/officeDocument/2006/relationships/hyperlink" Target="https://www.nimh.nih.gov/research/research-conducted-at-nimh/asq-toolkit-materials/asq-tool/mental-health-resources" TargetMode="External"/><Relationship Id="rId5" Type="http://schemas.openxmlformats.org/officeDocument/2006/relationships/hyperlink" Target="https://www.nimh.nih.gov/research/research-conducted-at-nimh/asq-toolkit-materials/youth-outpatient/youth-outpatient-brief-suicide-safety-assessment-worksheet" TargetMode="External"/><Relationship Id="rId15" Type="http://schemas.openxmlformats.org/officeDocument/2006/relationships/hyperlink" Target="https://www.nimh.nih.gov/research/research-conducted-at-nimh/asq-toolkit-materials/youth-outpatient/youth-outpatient-parent-guardian-flyer" TargetMode="External"/><Relationship Id="rId10" Type="http://schemas.openxmlformats.org/officeDocument/2006/relationships/hyperlink" Target="https://www.nimh.nih.gov/sites/default/files/documents/research/research-conducted-at-nimh/asq-toolkit-materials/asq-tool/resources_asq_nimh_toolkit.pdf" TargetMode="External"/><Relationship Id="rId19" Type="http://schemas.openxmlformats.org/officeDocument/2006/relationships/hyperlink" Target="https://www.nimh.nih.gov/research/research-conducted-at-nimh/asq-toolkit-materials/asq-tool/asq-information-sheet" TargetMode="External"/><Relationship Id="rId4" Type="http://schemas.openxmlformats.org/officeDocument/2006/relationships/hyperlink" Target="https://www.nimh.nih.gov/sites/default/files/documents/research/research-conducted-at-nimh/asq-toolkit-materials/youth-outpatient/bssa_worksheet_outpatient_youth_asq_nimh_toolkit.pdf" TargetMode="External"/><Relationship Id="rId9" Type="http://schemas.openxmlformats.org/officeDocument/2006/relationships/hyperlink" Target="https://www.nimh.nih.gov/research/research-conducted-at-nimh/asq-toolkit-materials/youth-outpatient/suicide-risk-screening-pathway-outpatient-flowchart-description" TargetMode="External"/><Relationship Id="rId14" Type="http://schemas.openxmlformats.org/officeDocument/2006/relationships/hyperlink" Target="https://www.nimh.nih.gov/sites/default/files/documents/research/research-conducted-at-nimh/asq-toolkit-materials/youth-outpatient/parent_flyer_outpatient_youth_asq_nimh_toolkit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reachinstitute.org/wp-content/uploads/2021/06/MOAS.pdf" TargetMode="Externa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>
            <a:extLst>
              <a:ext uri="{FF2B5EF4-FFF2-40B4-BE49-F238E27FC236}">
                <a16:creationId xmlns:a16="http://schemas.microsoft.com/office/drawing/2014/main" id="{8D595CD0-78EF-3C4C-9F09-C5D424DEC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2800350"/>
            <a:ext cx="7716838" cy="762000"/>
          </a:xfrm>
        </p:spPr>
        <p:txBody>
          <a:bodyPr/>
          <a:lstStyle/>
          <a:p>
            <a:r>
              <a:rPr lang="en-US" altLang="en-US" dirty="0"/>
              <a:t>Fundamentals of Emergency Psychiatry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AD23B1-6D8B-C948-B19A-5589E0AB7E8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143000" y="3665538"/>
            <a:ext cx="7716838" cy="288925"/>
          </a:xfrm>
        </p:spPr>
        <p:txBody>
          <a:bodyPr/>
          <a:lstStyle/>
          <a:p>
            <a:pPr>
              <a:defRPr/>
            </a:pPr>
            <a:r>
              <a:rPr lang="en-US" dirty="0"/>
              <a:t>Pam Hoffman, MD</a:t>
            </a:r>
          </a:p>
          <a:p>
            <a:pPr>
              <a:defRPr/>
            </a:pPr>
            <a:r>
              <a:rPr lang="en-US" dirty="0"/>
              <a:t>12/1/2022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D529F09-6001-55D6-C5E1-F5CADC3A798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51185" y="971549"/>
            <a:ext cx="7778415" cy="3833813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hlinkClick r:id="rId2"/>
              </a:rPr>
              <a:t>Brief Psychiatric Rating Scale for Children</a:t>
            </a:r>
            <a:endParaRPr lang="en-US" sz="1400" dirty="0">
              <a:solidFill>
                <a:srgbClr val="293340"/>
              </a:solidFill>
              <a:latin typeface="Open Sans" panose="020B0606030504020204" pitchFamily="34" charset="0"/>
            </a:endParaRPr>
          </a:p>
          <a:p>
            <a:pPr marL="285750" indent="-285750"/>
            <a:r>
              <a:rPr lang="en-US" sz="1800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Concise scale looking at: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Behavior Problems (Items 1-3)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Depression (Items 4-6)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Thinking Disturbance (Items 7-9) </a:t>
            </a:r>
          </a:p>
          <a:p>
            <a:pPr marL="703263" lvl="1" indent="-285750"/>
            <a:r>
              <a:rPr lang="en-US" sz="1400" dirty="0">
                <a:solidFill>
                  <a:srgbClr val="293340"/>
                </a:solidFill>
                <a:latin typeface="Open Sans" panose="020B0606030504020204" pitchFamily="34" charset="0"/>
              </a:rPr>
              <a:t>Peculiar fantasies</a:t>
            </a:r>
          </a:p>
          <a:p>
            <a:pPr marL="703263" lvl="1" indent="-285750"/>
            <a:r>
              <a:rPr lang="en-US" sz="1400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Delusions</a:t>
            </a:r>
          </a:p>
          <a:p>
            <a:pPr marL="703263" lvl="1" indent="-285750"/>
            <a:r>
              <a:rPr lang="en-US" sz="1400" dirty="0">
                <a:solidFill>
                  <a:srgbClr val="293340"/>
                </a:solidFill>
                <a:latin typeface="Open Sans" panose="020B0606030504020204" pitchFamily="34" charset="0"/>
              </a:rPr>
              <a:t>hallucinations</a:t>
            </a:r>
            <a:endParaRPr lang="en-US" sz="1400" b="0" i="0" dirty="0">
              <a:solidFill>
                <a:srgbClr val="293340"/>
              </a:solidFill>
              <a:effectLst/>
              <a:latin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Psychomotor Excitation (Items 10-12)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Withdrawal (Items 13-15)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Anxiety (Items 16-18)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Organicity (Items 19-21)</a:t>
            </a:r>
          </a:p>
          <a:p>
            <a:pPr marL="285750" indent="-285750"/>
            <a:endParaRPr lang="en-US" sz="1800" b="0" i="0" dirty="0">
              <a:solidFill>
                <a:srgbClr val="293340"/>
              </a:solidFill>
              <a:effectLst/>
              <a:latin typeface="Open Sans" panose="020B0606030504020204" pitchFamily="34" charset="0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4ADC15A-5991-D7F5-2A05-40301178E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ask these questions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E323CF-160D-0BAF-0C7B-9122E8D0CA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C11A46-2FE1-FC4F-A0CB-B496EBE7106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A6885B-A4FC-6673-F5BD-8C7897F5E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YALE CHILD STUDY CENTER</a:t>
            </a:r>
          </a:p>
        </p:txBody>
      </p:sp>
    </p:spTree>
    <p:extLst>
      <p:ext uri="{BB962C8B-B14F-4D97-AF65-F5344CB8AC3E}">
        <p14:creationId xmlns:p14="http://schemas.microsoft.com/office/powerpoint/2010/main" val="2612748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513D519-FD72-5ECB-22E5-7FC00A6D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Ideal Continuum of Crisis Services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A7CCEC-0A4E-3DBC-2837-4AAC3F1E18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C11A46-2FE1-FC4F-A0CB-B496EBE7106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F0FB4-933B-7169-AF0D-F507E4DA8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YALE CHILD STUDY CENTER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AAF817F-35E7-60E0-9837-304C83D2B9B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6421" b="2886"/>
          <a:stretch/>
        </p:blipFill>
        <p:spPr>
          <a:xfrm>
            <a:off x="1066800" y="666750"/>
            <a:ext cx="6934200" cy="447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599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26620F0-AC70-11F7-DEB6-93BF11A4FA3C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Triage in the ED by nursing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Medical evaluation by Pediatric Emergency Medicine Team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Behavioral Health consultation</a:t>
            </a:r>
          </a:p>
          <a:p>
            <a:pPr marL="760413" lvl="1" indent="-342900"/>
            <a:r>
              <a:rPr lang="en-US" sz="1600" dirty="0"/>
              <a:t>Social Work assessment on weekdays </a:t>
            </a:r>
          </a:p>
          <a:p>
            <a:pPr marL="760413" lvl="1" indent="-342900"/>
            <a:r>
              <a:rPr lang="en-US" sz="1600" dirty="0"/>
              <a:t>Psychiatric fellow assessment on weekends </a:t>
            </a:r>
          </a:p>
          <a:p>
            <a:pPr marL="760413" lvl="1" indent="-342900"/>
            <a:r>
              <a:rPr lang="en-US" sz="1600" b="1" dirty="0"/>
              <a:t>Crisis evaluation (not a complete psychiatric assessment)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Disposition planning</a:t>
            </a:r>
          </a:p>
          <a:p>
            <a:pPr marL="874713" lvl="1" indent="-457200"/>
            <a:r>
              <a:rPr lang="en-US" sz="1600" dirty="0"/>
              <a:t>Discharge with referrals</a:t>
            </a:r>
          </a:p>
          <a:p>
            <a:pPr marL="874713" lvl="1" indent="-457200"/>
            <a:r>
              <a:rPr lang="en-US" sz="1600" dirty="0"/>
              <a:t>Admission to inpatient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E5AB543-31C4-5A55-E0A0-CBD33E6D3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Room evaluation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23A756-C642-4094-27C5-F6EE5B877AC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C11A46-2FE1-FC4F-A0CB-B496EBE7106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A41831-A173-A60E-6CF0-D57504B59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YALE CHILD STUDY CENTER</a:t>
            </a:r>
          </a:p>
        </p:txBody>
      </p:sp>
    </p:spTree>
    <p:extLst>
      <p:ext uri="{BB962C8B-B14F-4D97-AF65-F5344CB8AC3E}">
        <p14:creationId xmlns:p14="http://schemas.microsoft.com/office/powerpoint/2010/main" val="2689054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C9CBAD4-C116-47D8-B415-5437A4DDE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Psychiatry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BBA1A8-DF8D-4719-A7BF-C74CA602E6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C11A46-2FE1-FC4F-A0CB-B496EBE7106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DD718-2BC8-4765-9C8A-953B58AE7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YALE CHILD STUDY CENTER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F135855-7FF3-47C8-8814-FDD5EAB90DC2}"/>
              </a:ext>
            </a:extLst>
          </p:cNvPr>
          <p:cNvPicPr/>
          <p:nvPr/>
        </p:nvPicPr>
        <p:blipFill>
          <a:blip r:embed="rId3" r:link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79" y="657225"/>
            <a:ext cx="7410450" cy="4486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9364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26620F0-AC70-11F7-DEB6-93BF11A4FA3C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65138" y="992188"/>
            <a:ext cx="7383462" cy="3973512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Triage in the ED </a:t>
            </a:r>
            <a:r>
              <a:rPr lang="en-US" b="1" dirty="0"/>
              <a:t>(minutes – hours)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Medical evaluation </a:t>
            </a:r>
            <a:r>
              <a:rPr lang="en-US" b="1" dirty="0"/>
              <a:t>(minutes – hours)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Behavioral Health consultation </a:t>
            </a:r>
            <a:r>
              <a:rPr lang="en-US" b="1" dirty="0"/>
              <a:t>(can take up to 1 day)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Disposition planning</a:t>
            </a:r>
          </a:p>
          <a:p>
            <a:pPr marL="874713" lvl="1" indent="-457200"/>
            <a:r>
              <a:rPr lang="en-US" sz="1600" dirty="0"/>
              <a:t>Discharge with referrals </a:t>
            </a:r>
          </a:p>
          <a:p>
            <a:pPr marL="1131888" lvl="2" indent="-457200"/>
            <a:r>
              <a:rPr lang="en-US" sz="1600" dirty="0"/>
              <a:t>IOP referral – </a:t>
            </a:r>
            <a:r>
              <a:rPr lang="en-US" sz="1600" b="1" dirty="0"/>
              <a:t>can take weeks</a:t>
            </a:r>
          </a:p>
          <a:p>
            <a:pPr marL="1131888" lvl="2" indent="-457200"/>
            <a:r>
              <a:rPr lang="en-US" sz="1600" dirty="0"/>
              <a:t>IICAPS – </a:t>
            </a:r>
            <a:r>
              <a:rPr lang="en-US" sz="1600" b="1" dirty="0"/>
              <a:t>can take weeks</a:t>
            </a:r>
          </a:p>
          <a:p>
            <a:pPr marL="1131888" lvl="2" indent="-457200"/>
            <a:r>
              <a:rPr lang="en-US" sz="1600" dirty="0"/>
              <a:t>Outpatient referral for therapy – </a:t>
            </a:r>
            <a:r>
              <a:rPr lang="en-US" sz="1600" b="1" dirty="0"/>
              <a:t>can take months</a:t>
            </a:r>
          </a:p>
          <a:p>
            <a:pPr marL="1131888" lvl="2" indent="-457200"/>
            <a:r>
              <a:rPr lang="en-US" sz="1600" dirty="0"/>
              <a:t>Outpatient referral for med management – </a:t>
            </a:r>
            <a:r>
              <a:rPr lang="en-US" sz="1600" b="1" dirty="0"/>
              <a:t>can take months</a:t>
            </a:r>
          </a:p>
          <a:p>
            <a:pPr marL="1131888" lvl="2" indent="-457200"/>
            <a:r>
              <a:rPr lang="en-US" sz="1600" dirty="0"/>
              <a:t>211 – </a:t>
            </a:r>
            <a:r>
              <a:rPr lang="en-US" sz="1600" b="1" dirty="0"/>
              <a:t>can be same day/next day </a:t>
            </a:r>
          </a:p>
          <a:p>
            <a:pPr marL="874713" lvl="1" indent="-457200"/>
            <a:r>
              <a:rPr lang="en-US" sz="1600" dirty="0"/>
              <a:t>Admission to inpatient </a:t>
            </a:r>
            <a:r>
              <a:rPr lang="en-US" sz="1600" b="1" dirty="0"/>
              <a:t>(can take up to 10 days)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E5AB543-31C4-5A55-E0A0-CBD33E6D3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Room process wait times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23A756-C642-4094-27C5-F6EE5B877AC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C11A46-2FE1-FC4F-A0CB-B496EBE7106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A41831-A173-A60E-6CF0-D57504B59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YALE CHILD STUDY CENTER</a:t>
            </a:r>
          </a:p>
        </p:txBody>
      </p:sp>
    </p:spTree>
    <p:extLst>
      <p:ext uri="{BB962C8B-B14F-4D97-AF65-F5344CB8AC3E}">
        <p14:creationId xmlns:p14="http://schemas.microsoft.com/office/powerpoint/2010/main" val="582815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72EC859-0435-3D2D-CF1F-E1B23172E340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/>
        <p:txBody>
          <a:bodyPr/>
          <a:lstStyle/>
          <a:p>
            <a:r>
              <a:rPr lang="en-US" dirty="0"/>
              <a:t>A LOT!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Continue your relationship with them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Collaborate with providers (therapists, psychiatrists, school counselors)   </a:t>
            </a:r>
            <a:endParaRPr lang="en-US" dirty="0">
              <a:hlinkClick r:id="rId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Safety plan</a:t>
            </a:r>
            <a:r>
              <a:rPr lang="en-US" dirty="0"/>
              <a:t> with the family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Safety-proof home recommendations for family </a:t>
            </a:r>
            <a:r>
              <a:rPr lang="en-US" dirty="0"/>
              <a:t>(AACAP Facts for Families)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211 referrals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FCB4140-70EC-F143-991E-6E19919E0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Pediatricians Do?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6C00F0-E747-A39D-1002-0ECCFA482C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C11A46-2FE1-FC4F-A0CB-B496EBE7106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4D9F0-474E-24EC-7024-933B3EDDF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YALE CHILD STUDY CENTER</a:t>
            </a:r>
          </a:p>
        </p:txBody>
      </p:sp>
    </p:spTree>
    <p:extLst>
      <p:ext uri="{BB962C8B-B14F-4D97-AF65-F5344CB8AC3E}">
        <p14:creationId xmlns:p14="http://schemas.microsoft.com/office/powerpoint/2010/main" val="20118824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1C40902-D05A-4DE6-01BF-8165E658CC35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/>
        <p:txBody>
          <a:bodyPr/>
          <a:lstStyle/>
          <a:p>
            <a:r>
              <a:rPr lang="en-US" dirty="0"/>
              <a:t>Emergency Psychiatry review: </a:t>
            </a:r>
            <a:r>
              <a:rPr lang="en-US" dirty="0">
                <a:hlinkClick r:id="rId3"/>
              </a:rPr>
              <a:t>https://www.sciencedirect.com/journal/child-and-adolescent-psychiatric-clinics-of-north-america/vol/27/issue/3</a:t>
            </a:r>
            <a:endParaRPr lang="en-US" dirty="0"/>
          </a:p>
          <a:p>
            <a:r>
              <a:rPr lang="en-US" dirty="0"/>
              <a:t>CSSRS: </a:t>
            </a:r>
            <a:r>
              <a:rPr lang="en-US" dirty="0">
                <a:hlinkClick r:id="rId4"/>
              </a:rPr>
              <a:t>https://cssrs.columbia.edu/wp-content/uploads/C-SSRS_Pediatric-SLC_11.14.16.pdf</a:t>
            </a:r>
            <a:endParaRPr lang="en-US" dirty="0"/>
          </a:p>
          <a:p>
            <a:r>
              <a:rPr lang="en-US" dirty="0"/>
              <a:t>ASQ: </a:t>
            </a:r>
            <a:r>
              <a:rPr lang="en-US" dirty="0">
                <a:hlinkClick r:id="rId5"/>
              </a:rPr>
              <a:t>https://www.nimh.nih.gov/sites/default/files/documents/research/research-conducted-at-nimh/asq-toolkit-materials/asq-tool/screening_tool_asq_nimh_toolkit.pdf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D678B49-6D16-986E-1483-E1C7C848C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References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C77D32-37CB-5C86-E4EC-00305EAE55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C11A46-2FE1-FC4F-A0CB-B496EBE7106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2BEE6-B458-E33D-762F-8DB729F69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YALE CHILD STUDY CENTER</a:t>
            </a:r>
          </a:p>
        </p:txBody>
      </p:sp>
    </p:spTree>
    <p:extLst>
      <p:ext uri="{BB962C8B-B14F-4D97-AF65-F5344CB8AC3E}">
        <p14:creationId xmlns:p14="http://schemas.microsoft.com/office/powerpoint/2010/main" val="3209977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39E22B3-FC2A-1EC4-B9E6-6BCAF119AC3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65138" y="992188"/>
            <a:ext cx="8172450" cy="371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When do psychiatrists worry: Overview of psychiatric emergencies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When should I worry: Discussion of crisis examples that may warrant emergency behavioral health evaluation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What happens then: Process in the Emergency room when kids present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What do I do: What a Pediatrician’s role can be for patients with behavioral health crises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D58DAD4-7572-B4F0-7DE7-0CB9E615B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C63C87-D5B1-2F2F-624D-D59611987F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C11A46-2FE1-FC4F-A0CB-B496EBE7106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DF818-6AE8-2454-E74D-A6E06C5F0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YALE CHILD STUDY CENTER</a:t>
            </a:r>
          </a:p>
        </p:txBody>
      </p:sp>
    </p:spTree>
    <p:extLst>
      <p:ext uri="{BB962C8B-B14F-4D97-AF65-F5344CB8AC3E}">
        <p14:creationId xmlns:p14="http://schemas.microsoft.com/office/powerpoint/2010/main" val="4047436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B9FC8BF-722A-8E73-FE51-3ECDD3D64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Psychiatric Emergencies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A186D0-E032-D0DE-4701-B0CF35CA9E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C11A46-2FE1-FC4F-A0CB-B496EBE7106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977CF0-1B7C-D978-CC9E-96F2BC34A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YALE CHILD STUDY CENTER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A3DA6ED-0952-D17D-8A44-07E49D4819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020517"/>
              </p:ext>
            </p:extLst>
          </p:nvPr>
        </p:nvGraphicFramePr>
        <p:xfrm>
          <a:off x="190500" y="337636"/>
          <a:ext cx="8763000" cy="4573457"/>
        </p:xfrm>
        <a:graphic>
          <a:graphicData uri="http://schemas.openxmlformats.org/drawingml/2006/table">
            <a:tbl>
              <a:tblPr/>
              <a:tblGrid>
                <a:gridCol w="952500">
                  <a:extLst>
                    <a:ext uri="{9D8B030D-6E8A-4147-A177-3AD203B41FA5}">
                      <a16:colId xmlns:a16="http://schemas.microsoft.com/office/drawing/2014/main" val="15542141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397541997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806706983"/>
                    </a:ext>
                  </a:extLst>
                </a:gridCol>
                <a:gridCol w="3162300">
                  <a:extLst>
                    <a:ext uri="{9D8B030D-6E8A-4147-A177-3AD203B41FA5}">
                      <a16:colId xmlns:a16="http://schemas.microsoft.com/office/drawing/2014/main" val="262211323"/>
                    </a:ext>
                  </a:extLst>
                </a:gridCol>
              </a:tblGrid>
              <a:tr h="359798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  <a:endParaRPr lang="en-US" sz="140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D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D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</a:rPr>
                        <a:t>Neuroleptic malignant syndrome</a:t>
                      </a:r>
                      <a:endParaRPr lang="en-US" sz="1400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D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</a:rPr>
                        <a:t>Serotonin syndrome</a:t>
                      </a:r>
                      <a:endParaRPr lang="en-US" sz="140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D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759779"/>
                  </a:ext>
                </a:extLst>
              </a:tr>
              <a:tr h="281685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Precipitated By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Dopamine Antagonists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Serotonergic Agents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875039"/>
                  </a:ext>
                </a:extLst>
              </a:tr>
              <a:tr h="20357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Onset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Variable, 1-3 days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Variable, &lt; 12 hours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352559"/>
                  </a:ext>
                </a:extLst>
              </a:tr>
              <a:tr h="750368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Identical Features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Vital Signs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Hypertension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Tachycardia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Tachypnoea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Hyperthermia (&gt; 40°C)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Hypertension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Tachycardia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Tachypnoea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Hyperthermia (&gt; 40°C)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919408"/>
                  </a:ext>
                </a:extLst>
              </a:tr>
              <a:tr h="20357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Mucosa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Hypersalivation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Hypersalivation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318895"/>
                  </a:ext>
                </a:extLst>
              </a:tr>
              <a:tr h="281685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Overlapping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Features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Skin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Diaphoresis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Pallor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Diaphoresis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150255"/>
                  </a:ext>
                </a:extLst>
              </a:tr>
              <a:tr h="281685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Mental Status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Variable, stupor, coma, alert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Variable, agitation, coma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569915"/>
                  </a:ext>
                </a:extLst>
              </a:tr>
              <a:tr h="437912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Muscles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'Lead-pipe' rigidity in all muscle groups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Increased tone, especially in lower extremities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67327"/>
                  </a:ext>
                </a:extLst>
              </a:tr>
              <a:tr h="672255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Distinct Features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Reflexes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Hyporeflexia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Hyperreflexia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Clonus (unless masked by increased muscle tone)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378071"/>
                  </a:ext>
                </a:extLst>
              </a:tr>
              <a:tr h="125456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Pupils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Normal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Dilated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630763"/>
                  </a:ext>
                </a:extLst>
              </a:tr>
              <a:tr h="20357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Bowel Sounds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Normal or decreased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Hyperactive</a:t>
                      </a:r>
                    </a:p>
                  </a:txBody>
                  <a:tcPr marL="20323" marR="20323" marT="20323" marB="20323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285156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E31154A9-2B64-3B91-F2DC-A80E88E87D09}"/>
              </a:ext>
            </a:extLst>
          </p:cNvPr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423575" y="4799552"/>
            <a:ext cx="445322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42792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1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From &lt;</a:t>
            </a:r>
            <a:r>
              <a:rPr kumimoji="0" lang="en-US" altLang="en-US" sz="900" b="0" i="1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https://www.medsafe.govt.nz/profs/PUArticles/Dec2012Neuroleptic.htm</a:t>
            </a:r>
            <a:r>
              <a:rPr kumimoji="0" lang="en-US" altLang="en-US" sz="900" b="0" i="1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61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91749BA-8130-9752-2DEF-00DE197900C0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/>
        <p:txBody>
          <a:bodyPr/>
          <a:lstStyle/>
          <a:p>
            <a:r>
              <a:rPr lang="en-US" dirty="0"/>
              <a:t>Passive Suicidality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Thoughts of death or dying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Thoughts that life isn’t worth it</a:t>
            </a:r>
          </a:p>
          <a:p>
            <a:endParaRPr lang="en-US" b="1" dirty="0"/>
          </a:p>
          <a:p>
            <a:r>
              <a:rPr lang="en-US" b="1" dirty="0"/>
              <a:t>Active Suicidality: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Suicidal ideation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Suicidal intent – wish to act on the thought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Suicidal plan – specific (attainable) action to implement intentions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Efforts to further plan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18973B8-3965-1BB9-3994-BB7669047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Emergencies of Suicidality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7A7C59-BF14-B4A4-8AD5-7235FA98AA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C11A46-2FE1-FC4F-A0CB-B496EBE7106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910E55-9F85-6698-E97C-93729908A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YALE CHILD STUDY CENTER</a:t>
            </a:r>
          </a:p>
        </p:txBody>
      </p:sp>
    </p:spTree>
    <p:extLst>
      <p:ext uri="{BB962C8B-B14F-4D97-AF65-F5344CB8AC3E}">
        <p14:creationId xmlns:p14="http://schemas.microsoft.com/office/powerpoint/2010/main" val="2220332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D529F09-6001-55D6-C5E1-F5CADC3A798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/>
        <p:txBody>
          <a:bodyPr/>
          <a:lstStyle/>
          <a:p>
            <a:r>
              <a:rPr lang="en-US" dirty="0"/>
              <a:t>Columbia Suicide Severity Rating Scale: </a:t>
            </a:r>
          </a:p>
          <a:p>
            <a:pPr algn="ctr"/>
            <a:r>
              <a:rPr lang="en-US" dirty="0"/>
              <a:t>or</a:t>
            </a:r>
          </a:p>
          <a:p>
            <a:r>
              <a:rPr lang="en-US" dirty="0"/>
              <a:t>ASQ – </a:t>
            </a:r>
            <a:r>
              <a:rPr lang="en-US" b="1" dirty="0"/>
              <a:t>A</a:t>
            </a:r>
            <a:r>
              <a:rPr lang="en-US" dirty="0"/>
              <a:t>sk </a:t>
            </a:r>
            <a:r>
              <a:rPr lang="en-US" b="1" dirty="0"/>
              <a:t>S</a:t>
            </a:r>
            <a:r>
              <a:rPr lang="en-US" dirty="0"/>
              <a:t>uicide Screening </a:t>
            </a:r>
            <a:r>
              <a:rPr lang="en-US" b="1" dirty="0"/>
              <a:t>Q</a:t>
            </a:r>
            <a:r>
              <a:rPr lang="en-US" dirty="0"/>
              <a:t>uestions – Suicide Risk Screening Tool</a:t>
            </a:r>
          </a:p>
          <a:p>
            <a:r>
              <a:rPr lang="en-US" b="0" i="0" dirty="0">
                <a:solidFill>
                  <a:srgbClr val="505050"/>
                </a:solidFill>
                <a:effectLst/>
                <a:latin typeface="Roboto" panose="02000000000000000000" pitchFamily="2" charset="0"/>
              </a:rPr>
              <a:t>Outpatient Primary Care/Specialty Clinics</a:t>
            </a:r>
          </a:p>
          <a:p>
            <a:pPr lvl="1"/>
            <a:r>
              <a:rPr lang="en-US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Brief Suicide Safety Assessment Guide (</a:t>
            </a:r>
            <a:r>
              <a:rPr lang="en-US" b="0" i="0" u="none" strike="noStrike" dirty="0">
                <a:solidFill>
                  <a:srgbClr val="0678BE"/>
                </a:solidFill>
                <a:effectLst/>
                <a:latin typeface="Open Sans" panose="020B0606030504020204" pitchFamily="34" charset="0"/>
                <a:hlinkClick r:id="rId2" tooltip="Youth Outpatient - Brief Suicide Safety Assessment Guide (PDF)"/>
              </a:rPr>
              <a:t>PDF</a:t>
            </a:r>
            <a:r>
              <a:rPr lang="en-US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 | </a:t>
            </a:r>
            <a:r>
              <a:rPr lang="en-US" b="0" i="0" u="none" strike="noStrike" dirty="0">
                <a:solidFill>
                  <a:srgbClr val="0678BE"/>
                </a:solidFill>
                <a:effectLst/>
                <a:latin typeface="Open Sans" panose="020B0606030504020204" pitchFamily="34" charset="0"/>
                <a:hlinkClick r:id="rId3" tooltip="Youth Outpatient - Brief Suicide Safety Assessment Guide"/>
              </a:rPr>
              <a:t>HTML</a:t>
            </a:r>
            <a:r>
              <a:rPr lang="en-US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)</a:t>
            </a:r>
          </a:p>
          <a:p>
            <a:pPr lvl="1"/>
            <a:r>
              <a:rPr lang="en-US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Brief Suicide Safety Assessment Worksheet (</a:t>
            </a:r>
            <a:r>
              <a:rPr lang="en-US" b="0" i="0" u="none" strike="noStrike" dirty="0">
                <a:solidFill>
                  <a:srgbClr val="0678BE"/>
                </a:solidFill>
                <a:effectLst/>
                <a:latin typeface="Open Sans" panose="020B0606030504020204" pitchFamily="34" charset="0"/>
                <a:hlinkClick r:id="rId4" tooltip="Youth Outpatient - Brief Suicide Safety Assessment Worksheet"/>
              </a:rPr>
              <a:t>PDF</a:t>
            </a:r>
            <a:r>
              <a:rPr lang="en-US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 | </a:t>
            </a:r>
            <a:r>
              <a:rPr lang="en-US" b="0" i="0" u="sng" dirty="0">
                <a:solidFill>
                  <a:srgbClr val="B88C18"/>
                </a:solidFill>
                <a:effectLst/>
                <a:latin typeface="Open Sans" panose="020B0606030504020204" pitchFamily="34" charset="0"/>
                <a:hlinkClick r:id="rId5" tooltip="Youth Outpatient - Brief Suicide Safety Assessment Worksheet"/>
              </a:rPr>
              <a:t>HTML</a:t>
            </a:r>
            <a:r>
              <a:rPr lang="en-US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)</a:t>
            </a:r>
          </a:p>
          <a:p>
            <a:pPr lvl="1"/>
            <a:r>
              <a:rPr lang="en-US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ASQ Suicide Risk Screening Tool (</a:t>
            </a:r>
            <a:r>
              <a:rPr lang="en-US" b="0" i="0" u="none" strike="noStrike" dirty="0">
                <a:solidFill>
                  <a:srgbClr val="0678BE"/>
                </a:solidFill>
                <a:effectLst/>
                <a:latin typeface="Open Sans" panose="020B0606030504020204" pitchFamily="34" charset="0"/>
                <a:hlinkClick r:id="rId6" tooltip="ASQ Screening Tool"/>
              </a:rPr>
              <a:t>PDF</a:t>
            </a:r>
            <a:r>
              <a:rPr lang="en-US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 | </a:t>
            </a:r>
            <a:r>
              <a:rPr lang="en-US" b="0" i="0" u="none" strike="noStrike" dirty="0">
                <a:solidFill>
                  <a:srgbClr val="0678BE"/>
                </a:solidFill>
                <a:effectLst/>
                <a:latin typeface="Open Sans" panose="020B0606030504020204" pitchFamily="34" charset="0"/>
                <a:hlinkClick r:id="rId7" tooltip="ASQ Screening Tool html"/>
              </a:rPr>
              <a:t>HTML</a:t>
            </a:r>
            <a:r>
              <a:rPr lang="en-US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)</a:t>
            </a:r>
          </a:p>
          <a:p>
            <a:pPr lvl="1"/>
            <a:r>
              <a:rPr lang="en-US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Outpatient Suicide Risk Clinical Pathway (</a:t>
            </a:r>
            <a:r>
              <a:rPr lang="en-US" b="0" i="0" u="none" strike="noStrike" dirty="0">
                <a:solidFill>
                  <a:srgbClr val="0678BE"/>
                </a:solidFill>
                <a:effectLst/>
                <a:latin typeface="Open Sans" panose="020B0606030504020204" pitchFamily="34" charset="0"/>
                <a:hlinkClick r:id="rId8" tooltip="Youth Outpatient - Suicide Risk Screening Pathway"/>
              </a:rPr>
              <a:t>PDF</a:t>
            </a:r>
            <a:r>
              <a:rPr lang="en-US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 | </a:t>
            </a:r>
            <a:r>
              <a:rPr lang="en-US" b="0" i="0" u="none" strike="noStrike" dirty="0">
                <a:solidFill>
                  <a:srgbClr val="0678BE"/>
                </a:solidFill>
                <a:effectLst/>
                <a:latin typeface="Open Sans" panose="020B0606030504020204" pitchFamily="34" charset="0"/>
                <a:hlinkClick r:id="rId9" tooltip="Youth Outpatient - Suicide Risk Screening Pathway"/>
              </a:rPr>
              <a:t>HTML</a:t>
            </a:r>
            <a:r>
              <a:rPr lang="en-US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)</a:t>
            </a:r>
          </a:p>
          <a:p>
            <a:pPr lvl="1"/>
            <a:r>
              <a:rPr lang="en-US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Mental Health Resources (</a:t>
            </a:r>
            <a:r>
              <a:rPr lang="en-US" b="0" i="0" u="none" strike="noStrike" dirty="0">
                <a:solidFill>
                  <a:srgbClr val="0678BE"/>
                </a:solidFill>
                <a:effectLst/>
                <a:latin typeface="Open Sans" panose="020B0606030504020204" pitchFamily="34" charset="0"/>
                <a:hlinkClick r:id="rId10" tooltip="Patient Mental Health Resources (PDF)"/>
              </a:rPr>
              <a:t>PDF</a:t>
            </a:r>
            <a:r>
              <a:rPr lang="en-US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 | </a:t>
            </a:r>
            <a:r>
              <a:rPr lang="en-US" b="0" i="0" u="none" strike="noStrike" dirty="0">
                <a:solidFill>
                  <a:srgbClr val="0678BE"/>
                </a:solidFill>
                <a:effectLst/>
                <a:latin typeface="Open Sans" panose="020B0606030504020204" pitchFamily="34" charset="0"/>
                <a:hlinkClick r:id="rId11" tooltip="Patient Mental Health Resources"/>
              </a:rPr>
              <a:t>HTML</a:t>
            </a:r>
            <a:r>
              <a:rPr lang="en-US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)</a:t>
            </a:r>
          </a:p>
          <a:p>
            <a:pPr lvl="1"/>
            <a:r>
              <a:rPr lang="en-US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Script for Nursing Staff (</a:t>
            </a:r>
            <a:r>
              <a:rPr lang="en-US" b="0" i="0" u="none" strike="noStrike" dirty="0">
                <a:solidFill>
                  <a:srgbClr val="0678BE"/>
                </a:solidFill>
                <a:effectLst/>
                <a:latin typeface="Open Sans" panose="020B0606030504020204" pitchFamily="34" charset="0"/>
                <a:hlinkClick r:id="rId12" tooltip="Youth Outpatient - Script for Nursing Staff"/>
              </a:rPr>
              <a:t>PDF</a:t>
            </a:r>
            <a:r>
              <a:rPr lang="en-US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 | </a:t>
            </a:r>
            <a:r>
              <a:rPr lang="en-US" b="0" i="0" u="none" strike="noStrike" dirty="0">
                <a:solidFill>
                  <a:srgbClr val="0678BE"/>
                </a:solidFill>
                <a:effectLst/>
                <a:latin typeface="Open Sans" panose="020B0606030504020204" pitchFamily="34" charset="0"/>
                <a:hlinkClick r:id="rId13" tooltip="Youth Outpatient - Script for Nursing Staff"/>
              </a:rPr>
              <a:t>HTML</a:t>
            </a:r>
            <a:r>
              <a:rPr lang="en-US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)</a:t>
            </a:r>
          </a:p>
          <a:p>
            <a:pPr lvl="1"/>
            <a:r>
              <a:rPr lang="en-US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Parent/Guardian Flyer (</a:t>
            </a:r>
            <a:r>
              <a:rPr lang="en-US" b="0" i="0" u="none" strike="noStrike" dirty="0">
                <a:solidFill>
                  <a:srgbClr val="0678BE"/>
                </a:solidFill>
                <a:effectLst/>
                <a:latin typeface="Open Sans" panose="020B0606030504020204" pitchFamily="34" charset="0"/>
                <a:hlinkClick r:id="rId14" tooltip="Youth Outpatient - Parent/Guardian Flyer (PDF)"/>
              </a:rPr>
              <a:t>PDF</a:t>
            </a:r>
            <a:r>
              <a:rPr lang="en-US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 | </a:t>
            </a:r>
            <a:r>
              <a:rPr lang="en-US" b="0" i="0" u="none" strike="noStrike" dirty="0">
                <a:solidFill>
                  <a:srgbClr val="0678BE"/>
                </a:solidFill>
                <a:effectLst/>
                <a:latin typeface="Open Sans" panose="020B0606030504020204" pitchFamily="34" charset="0"/>
                <a:hlinkClick r:id="rId15" tooltip="Youth Outpatient - Parent/Guardian Flyer"/>
              </a:rPr>
              <a:t>HTML</a:t>
            </a:r>
            <a:r>
              <a:rPr lang="en-US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)</a:t>
            </a:r>
          </a:p>
          <a:p>
            <a:pPr lvl="1"/>
            <a:r>
              <a:rPr lang="en-US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Links to Videos (</a:t>
            </a:r>
            <a:r>
              <a:rPr lang="en-US" b="0" i="0" u="none" strike="noStrike" dirty="0">
                <a:solidFill>
                  <a:srgbClr val="0678BE"/>
                </a:solidFill>
                <a:effectLst/>
                <a:latin typeface="Open Sans" panose="020B0606030504020204" pitchFamily="34" charset="0"/>
                <a:hlinkClick r:id="rId16" tooltip="Links to Videos (PDF)"/>
              </a:rPr>
              <a:t>PDF</a:t>
            </a:r>
            <a:r>
              <a:rPr lang="en-US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 | </a:t>
            </a:r>
            <a:r>
              <a:rPr lang="en-US" b="0" i="0" u="none" strike="noStrike" dirty="0">
                <a:solidFill>
                  <a:srgbClr val="0678BE"/>
                </a:solidFill>
                <a:effectLst/>
                <a:latin typeface="Open Sans" panose="020B0606030504020204" pitchFamily="34" charset="0"/>
                <a:hlinkClick r:id="rId17" tooltip="Links to Videos"/>
              </a:rPr>
              <a:t>HTML</a:t>
            </a:r>
            <a:r>
              <a:rPr lang="en-US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)</a:t>
            </a:r>
          </a:p>
          <a:p>
            <a:pPr lvl="1"/>
            <a:r>
              <a:rPr lang="en-US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Information Sheet (</a:t>
            </a:r>
            <a:r>
              <a:rPr lang="en-US" b="0" i="0" u="none" strike="noStrike" dirty="0">
                <a:solidFill>
                  <a:srgbClr val="0678BE"/>
                </a:solidFill>
                <a:effectLst/>
                <a:latin typeface="Open Sans" panose="020B0606030504020204" pitchFamily="34" charset="0"/>
                <a:hlinkClick r:id="rId18" tooltip="ASQ Info Sheet"/>
              </a:rPr>
              <a:t>PDF</a:t>
            </a:r>
            <a:r>
              <a:rPr lang="en-US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 | </a:t>
            </a:r>
            <a:r>
              <a:rPr lang="en-US" b="0" i="0" u="none" strike="noStrike" dirty="0">
                <a:solidFill>
                  <a:srgbClr val="0678BE"/>
                </a:solidFill>
                <a:effectLst/>
                <a:latin typeface="Open Sans" panose="020B0606030504020204" pitchFamily="34" charset="0"/>
                <a:hlinkClick r:id="rId19" tooltip="ASQ Information Sheet html"/>
              </a:rPr>
              <a:t>HTML</a:t>
            </a:r>
            <a:r>
              <a:rPr lang="en-US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)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4ADC15A-5991-D7F5-2A05-40301178E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ask these questions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E323CF-160D-0BAF-0C7B-9122E8D0CA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C11A46-2FE1-FC4F-A0CB-B496EBE7106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A6885B-A4FC-6673-F5BD-8C7897F5E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YALE CHILD STUDY CENTER</a:t>
            </a:r>
          </a:p>
        </p:txBody>
      </p:sp>
    </p:spTree>
    <p:extLst>
      <p:ext uri="{BB962C8B-B14F-4D97-AF65-F5344CB8AC3E}">
        <p14:creationId xmlns:p14="http://schemas.microsoft.com/office/powerpoint/2010/main" val="3512027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80E1D78-7ECC-5393-A1D6-0C9A129CA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CSSRS: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99BD28-0984-18C1-C5F7-63C1FC48BD5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C11A46-2FE1-FC4F-A0CB-B496EBE7106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07173-5F3D-845E-B3E2-D7CDD7D63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YALE CHILD STUDY CENTER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EA0FA2E-FB61-98EC-7A2D-6D82A84751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4100" y="201970"/>
            <a:ext cx="4495800" cy="459605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4FB0630-2858-9886-9956-0C570CF457CF}"/>
              </a:ext>
            </a:extLst>
          </p:cNvPr>
          <p:cNvSpPr txBox="1"/>
          <p:nvPr/>
        </p:nvSpPr>
        <p:spPr>
          <a:xfrm>
            <a:off x="685800" y="4834895"/>
            <a:ext cx="863815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/>
              <a:t>https://cssrs.columbia.edu/the-columbia-scale-c-ssrs/cssrs-for-communities-and-healthcare/#filter=.healthcare.english</a:t>
            </a:r>
          </a:p>
        </p:txBody>
      </p:sp>
    </p:spTree>
    <p:extLst>
      <p:ext uri="{BB962C8B-B14F-4D97-AF65-F5344CB8AC3E}">
        <p14:creationId xmlns:p14="http://schemas.microsoft.com/office/powerpoint/2010/main" val="360603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0963306-7E7A-C94C-B118-314DC8496585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/>
        <p:txBody>
          <a:bodyPr/>
          <a:lstStyle/>
          <a:p>
            <a:r>
              <a:rPr lang="en-US" dirty="0"/>
              <a:t>Homicidal ideation: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Thoughts of killing person/s; (identified)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Intent/plan: threats or have they furthered their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Is it feasible? (e.g. “I’m going to buy a gun and shoot you” said by a 7yo)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Is it conditional? (e.g. “If they fail me on this test, I’m going to kill my teacher”)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Aggression: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Violence toward property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Violence toward people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2A31B8A-2023-7DA6-3DBA-F214BBA3C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Homicidal ideation, Aggression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DAF988-597A-7E97-21C2-36D8610450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C11A46-2FE1-FC4F-A0CB-B496EBE7106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41031-7B93-4A8F-B34E-5A26F1C1C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YALE CHILD STUDY CENTER</a:t>
            </a:r>
          </a:p>
        </p:txBody>
      </p:sp>
    </p:spTree>
    <p:extLst>
      <p:ext uri="{BB962C8B-B14F-4D97-AF65-F5344CB8AC3E}">
        <p14:creationId xmlns:p14="http://schemas.microsoft.com/office/powerpoint/2010/main" val="3855821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D529F09-6001-55D6-C5E1-F5CADC3A798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51185" y="971550"/>
            <a:ext cx="7321215" cy="3543300"/>
          </a:xfrm>
        </p:spPr>
        <p:txBody>
          <a:bodyPr/>
          <a:lstStyle/>
          <a:p>
            <a:r>
              <a:rPr lang="en-US" dirty="0">
                <a:hlinkClick r:id="rId2"/>
              </a:rPr>
              <a:t>Modified Overt Aggression Scale (MOAS)* </a:t>
            </a:r>
            <a:endParaRPr lang="en-US" dirty="0"/>
          </a:p>
          <a:p>
            <a:r>
              <a:rPr lang="en-US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Over a week look at: (weighted categories)</a:t>
            </a:r>
          </a:p>
          <a:p>
            <a:pPr marL="703263" lvl="1" indent="-285750"/>
            <a:r>
              <a:rPr lang="en-US" sz="1400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Verbal Aggression</a:t>
            </a:r>
          </a:p>
          <a:p>
            <a:pPr marL="703263" lvl="1" indent="-285750"/>
            <a:r>
              <a:rPr lang="en-US" sz="1400" dirty="0">
                <a:solidFill>
                  <a:srgbClr val="293340"/>
                </a:solidFill>
                <a:latin typeface="Open Sans" panose="020B0606030504020204" pitchFamily="34" charset="0"/>
              </a:rPr>
              <a:t>Aggression against property</a:t>
            </a:r>
          </a:p>
          <a:p>
            <a:pPr marL="703263" lvl="1" indent="-285750"/>
            <a:r>
              <a:rPr lang="en-US" sz="1400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Aggression against s</a:t>
            </a:r>
            <a:r>
              <a:rPr lang="en-US" sz="1400" dirty="0">
                <a:solidFill>
                  <a:srgbClr val="293340"/>
                </a:solidFill>
                <a:latin typeface="Open Sans" panose="020B0606030504020204" pitchFamily="34" charset="0"/>
              </a:rPr>
              <a:t>elf</a:t>
            </a:r>
          </a:p>
          <a:p>
            <a:pPr marL="703263" lvl="1" indent="-285750"/>
            <a:r>
              <a:rPr lang="en-US" sz="1400" b="0" i="0" dirty="0">
                <a:solidFill>
                  <a:srgbClr val="293340"/>
                </a:solidFill>
                <a:effectLst/>
                <a:latin typeface="Open Sans" panose="020B0606030504020204" pitchFamily="34" charset="0"/>
              </a:rPr>
              <a:t>Physical aggressi</a:t>
            </a:r>
            <a:r>
              <a:rPr lang="en-US" sz="1400" dirty="0">
                <a:solidFill>
                  <a:srgbClr val="293340"/>
                </a:solidFill>
                <a:latin typeface="Open Sans" panose="020B0606030504020204" pitchFamily="34" charset="0"/>
              </a:rPr>
              <a:t>on</a:t>
            </a:r>
          </a:p>
          <a:p>
            <a:pPr marL="285750" indent="-285750"/>
            <a:endParaRPr lang="en-US" sz="1800" b="0" i="0" dirty="0">
              <a:solidFill>
                <a:srgbClr val="293340"/>
              </a:solidFill>
              <a:effectLst/>
              <a:latin typeface="Open Sans" panose="020B0606030504020204" pitchFamily="34" charset="0"/>
            </a:endParaRPr>
          </a:p>
          <a:p>
            <a:pPr marL="285750" indent="-285750"/>
            <a:endParaRPr lang="en-US" sz="1800" b="0" i="0" dirty="0">
              <a:solidFill>
                <a:srgbClr val="293340"/>
              </a:solidFill>
              <a:effectLst/>
              <a:latin typeface="Open Sans" panose="020B0606030504020204" pitchFamily="34" charset="0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4ADC15A-5991-D7F5-2A05-40301178E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ask these questions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E323CF-160D-0BAF-0C7B-9122E8D0CA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C11A46-2FE1-FC4F-A0CB-B496EBE7106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A6885B-A4FC-6673-F5BD-8C7897F5E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YALE CHILD STUDY CENTER</a:t>
            </a:r>
          </a:p>
        </p:txBody>
      </p:sp>
    </p:spTree>
    <p:extLst>
      <p:ext uri="{BB962C8B-B14F-4D97-AF65-F5344CB8AC3E}">
        <p14:creationId xmlns:p14="http://schemas.microsoft.com/office/powerpoint/2010/main" val="1272660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0963306-7E7A-C94C-B118-314DC8496585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51185" y="971550"/>
            <a:ext cx="7321215" cy="3543300"/>
          </a:xfrm>
        </p:spPr>
        <p:txBody>
          <a:bodyPr/>
          <a:lstStyle/>
          <a:p>
            <a:r>
              <a:rPr lang="en-US" dirty="0"/>
              <a:t>Hallucinations: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Auditory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Visual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Tactile*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Delusions: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Paranoia</a:t>
            </a:r>
          </a:p>
          <a:p>
            <a:endParaRPr lang="en-US" dirty="0"/>
          </a:p>
          <a:p>
            <a:r>
              <a:rPr lang="en-US" dirty="0"/>
              <a:t>Not to be confused by: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Interior monologue/negative thoughts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2A31B8A-2023-7DA6-3DBA-F214BBA3C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Psychosis and Perceptual disturbances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DAF988-597A-7E97-21C2-36D8610450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C11A46-2FE1-FC4F-A0CB-B496EBE7106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41031-7B93-4A8F-B34E-5A26F1C1C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YALE CHILD STUDY CENTER</a:t>
            </a:r>
          </a:p>
        </p:txBody>
      </p:sp>
    </p:spTree>
    <p:extLst>
      <p:ext uri="{BB962C8B-B14F-4D97-AF65-F5344CB8AC3E}">
        <p14:creationId xmlns:p14="http://schemas.microsoft.com/office/powerpoint/2010/main" val="322668230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Yale Medicine Color Theme">
      <a:dk1>
        <a:srgbClr val="000000"/>
      </a:dk1>
      <a:lt1>
        <a:srgbClr val="FFFFFF"/>
      </a:lt1>
      <a:dk2>
        <a:srgbClr val="0078BF"/>
      </a:dk2>
      <a:lt2>
        <a:srgbClr val="E7E6E6"/>
      </a:lt2>
      <a:accent1>
        <a:srgbClr val="57C7C2"/>
      </a:accent1>
      <a:accent2>
        <a:srgbClr val="A7C58E"/>
      </a:accent2>
      <a:accent3>
        <a:srgbClr val="F3CF81"/>
      </a:accent3>
      <a:accent4>
        <a:srgbClr val="6ECD9C"/>
      </a:accent4>
      <a:accent5>
        <a:srgbClr val="FFB07B"/>
      </a:accent5>
      <a:accent6>
        <a:srgbClr val="53CAEC"/>
      </a:accent6>
      <a:hlink>
        <a:srgbClr val="0078BF"/>
      </a:hlink>
      <a:folHlink>
        <a:srgbClr val="53CAEC"/>
      </a:folHlink>
    </a:clrScheme>
    <a:fontScheme name="Yale Medicine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YM-ChilStudy-16-9-template" id="{A471B6ED-DC09-234A-9763-95B55D9130A7}" vid="{7FC569B6-887A-9D47-A68A-FA5E1718889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Yale Medicine Color Theme">
    <a:dk1>
      <a:srgbClr val="000000"/>
    </a:dk1>
    <a:lt1>
      <a:srgbClr val="FFFFFF"/>
    </a:lt1>
    <a:dk2>
      <a:srgbClr val="0078BF"/>
    </a:dk2>
    <a:lt2>
      <a:srgbClr val="E7E6E6"/>
    </a:lt2>
    <a:accent1>
      <a:srgbClr val="57C7C2"/>
    </a:accent1>
    <a:accent2>
      <a:srgbClr val="A7C58E"/>
    </a:accent2>
    <a:accent3>
      <a:srgbClr val="F3CF81"/>
    </a:accent3>
    <a:accent4>
      <a:srgbClr val="6ECD9C"/>
    </a:accent4>
    <a:accent5>
      <a:srgbClr val="FFB07B"/>
    </a:accent5>
    <a:accent6>
      <a:srgbClr val="53CAEC"/>
    </a:accent6>
    <a:hlink>
      <a:srgbClr val="0078BF"/>
    </a:hlink>
    <a:folHlink>
      <a:srgbClr val="53CAEC"/>
    </a:folHlink>
  </a:clrScheme>
</a:themeOverride>
</file>

<file path=ppt/theme/themeOverride2.xml><?xml version="1.0" encoding="utf-8"?>
<a:themeOverride xmlns:a="http://schemas.openxmlformats.org/drawingml/2006/main">
  <a:clrScheme name="Yale Medicine Color Theme">
    <a:dk1>
      <a:srgbClr val="000000"/>
    </a:dk1>
    <a:lt1>
      <a:srgbClr val="FFFFFF"/>
    </a:lt1>
    <a:dk2>
      <a:srgbClr val="0078BF"/>
    </a:dk2>
    <a:lt2>
      <a:srgbClr val="E7E6E6"/>
    </a:lt2>
    <a:accent1>
      <a:srgbClr val="57C7C2"/>
    </a:accent1>
    <a:accent2>
      <a:srgbClr val="A7C58E"/>
    </a:accent2>
    <a:accent3>
      <a:srgbClr val="F3CF81"/>
    </a:accent3>
    <a:accent4>
      <a:srgbClr val="6ECD9C"/>
    </a:accent4>
    <a:accent5>
      <a:srgbClr val="FFB07B"/>
    </a:accent5>
    <a:accent6>
      <a:srgbClr val="53CAEC"/>
    </a:accent6>
    <a:hlink>
      <a:srgbClr val="0078BF"/>
    </a:hlink>
    <a:folHlink>
      <a:srgbClr val="53CAEC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lf_Registration_Enabled xmlns="d68dfb48-52cb-4406-a95c-3c802a605c53" xsi:nil="true"/>
    <Is_Collaboration_Space_Locked xmlns="d68dfb48-52cb-4406-a95c-3c802a605c53" xsi:nil="true"/>
    <Math_Settings xmlns="d68dfb48-52cb-4406-a95c-3c802a605c53" xsi:nil="true"/>
    <Templates xmlns="d68dfb48-52cb-4406-a95c-3c802a605c53" xsi:nil="true"/>
    <Students xmlns="d68dfb48-52cb-4406-a95c-3c802a605c53">
      <UserInfo>
        <DisplayName/>
        <AccountId xsi:nil="true"/>
        <AccountType/>
      </UserInfo>
    </Students>
    <LMS_Mappings xmlns="d68dfb48-52cb-4406-a95c-3c802a605c53" xsi:nil="true"/>
    <Invited_Students xmlns="d68dfb48-52cb-4406-a95c-3c802a605c53" xsi:nil="true"/>
    <DefaultSectionNames xmlns="d68dfb48-52cb-4406-a95c-3c802a605c53" xsi:nil="true"/>
    <FolderType xmlns="d68dfb48-52cb-4406-a95c-3c802a605c53" xsi:nil="true"/>
    <Teachers xmlns="d68dfb48-52cb-4406-a95c-3c802a605c53">
      <UserInfo>
        <DisplayName/>
        <AccountId xsi:nil="true"/>
        <AccountType/>
      </UserInfo>
    </Teachers>
    <Student_Groups xmlns="d68dfb48-52cb-4406-a95c-3c802a605c53">
      <UserInfo>
        <DisplayName/>
        <AccountId xsi:nil="true"/>
        <AccountType/>
      </UserInfo>
    </Student_Groups>
    <Distribution_Groups xmlns="d68dfb48-52cb-4406-a95c-3c802a605c53" xsi:nil="true"/>
    <AppVersion xmlns="d68dfb48-52cb-4406-a95c-3c802a605c53" xsi:nil="true"/>
    <TeamsChannelId xmlns="d68dfb48-52cb-4406-a95c-3c802a605c53" xsi:nil="true"/>
    <IsNotebookLocked xmlns="d68dfb48-52cb-4406-a95c-3c802a605c53" xsi:nil="true"/>
    <CultureName xmlns="d68dfb48-52cb-4406-a95c-3c802a605c53" xsi:nil="true"/>
    <Owner xmlns="d68dfb48-52cb-4406-a95c-3c802a605c53">
      <UserInfo>
        <DisplayName/>
        <AccountId xsi:nil="true"/>
        <AccountType/>
      </UserInfo>
    </Owner>
    <Invited_Teachers xmlns="d68dfb48-52cb-4406-a95c-3c802a605c53" xsi:nil="true"/>
    <Has_Teacher_Only_SectionGroup xmlns="d68dfb48-52cb-4406-a95c-3c802a605c53" xsi:nil="true"/>
    <NotebookType xmlns="d68dfb48-52cb-4406-a95c-3c802a605c5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3233B3DF4B5240A36E1016EFA1DE48" ma:contentTypeVersion="33" ma:contentTypeDescription="Create a new document." ma:contentTypeScope="" ma:versionID="cc07ebd35daa4d97d31762e81a36d46d">
  <xsd:schema xmlns:xsd="http://www.w3.org/2001/XMLSchema" xmlns:xs="http://www.w3.org/2001/XMLSchema" xmlns:p="http://schemas.microsoft.com/office/2006/metadata/properties" xmlns:ns3="d68dfb48-52cb-4406-a95c-3c802a605c53" xmlns:ns4="66316d64-0ae5-479b-a84e-a4b822c08278" targetNamespace="http://schemas.microsoft.com/office/2006/metadata/properties" ma:root="true" ma:fieldsID="f5531dcf0fa7e368997468ee008c84b5" ns3:_="" ns4:_="">
    <xsd:import namespace="d68dfb48-52cb-4406-a95c-3c802a605c53"/>
    <xsd:import namespace="66316d64-0ae5-479b-a84e-a4b822c0827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8dfb48-52cb-4406-a95c-3c802a605c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NotebookType" ma:index="21" nillable="true" ma:displayName="Notebook Type" ma:internalName="NotebookType">
      <xsd:simpleType>
        <xsd:restriction base="dms:Text"/>
      </xsd:simpleType>
    </xsd:element>
    <xsd:element name="FolderType" ma:index="22" nillable="true" ma:displayName="Folder Type" ma:internalName="FolderType">
      <xsd:simpleType>
        <xsd:restriction base="dms:Text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AppVersion" ma:index="24" nillable="true" ma:displayName="App Version" ma:internalName="AppVersion">
      <xsd:simpleType>
        <xsd:restriction base="dms:Text"/>
      </xsd:simpleType>
    </xsd:element>
    <xsd:element name="TeamsChannelId" ma:index="25" nillable="true" ma:displayName="Teams Channel Id" ma:internalName="TeamsChannelId">
      <xsd:simpleType>
        <xsd:restriction base="dms:Text"/>
      </xsd:simpleType>
    </xsd:element>
    <xsd:element name="Owner" ma:index="26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7" nillable="true" ma:displayName="Math Settings" ma:internalName="Math_Settings">
      <xsd:simpleType>
        <xsd:restriction base="dms:Text"/>
      </xsd:simpleType>
    </xsd:element>
    <xsd:element name="DefaultSectionNames" ma:index="28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9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0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1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2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3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4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5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6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7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8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9" nillable="true" ma:displayName="Is Collaboration Space Locked" ma:internalName="Is_Collaboration_Space_Locked">
      <xsd:simpleType>
        <xsd:restriction base="dms:Boolean"/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316d64-0ae5-479b-a84e-a4b822c0827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9BCC653-7905-45E8-AFE6-519F9640A7CA}">
  <ds:schemaRefs>
    <ds:schemaRef ds:uri="http://purl.org/dc/elements/1.1/"/>
    <ds:schemaRef ds:uri="http://schemas.microsoft.com/office/2006/metadata/properties"/>
    <ds:schemaRef ds:uri="66316d64-0ae5-479b-a84e-a4b822c08278"/>
    <ds:schemaRef ds:uri="http://schemas.microsoft.com/office/2006/documentManagement/types"/>
    <ds:schemaRef ds:uri="http://purl.org/dc/terms/"/>
    <ds:schemaRef ds:uri="d68dfb48-52cb-4406-a95c-3c802a605c53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B795E82-869A-44A8-BDD2-2344380114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8dfb48-52cb-4406-a95c-3c802a605c53"/>
    <ds:schemaRef ds:uri="66316d64-0ae5-479b-a84e-a4b822c082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00995FE-B29D-4260-895A-E95131C0B3F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YM-ChilStudy-16-9-template_368381_284_41122_v3</Template>
  <TotalTime>21929</TotalTime>
  <Words>955</Words>
  <Application>Microsoft Office PowerPoint</Application>
  <PresentationFormat>On-screen Show (16:9)</PresentationFormat>
  <Paragraphs>206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Georgia</vt:lpstr>
      <vt:lpstr>Open Sans</vt:lpstr>
      <vt:lpstr>Roboto</vt:lpstr>
      <vt:lpstr>Segoe UI</vt:lpstr>
      <vt:lpstr>1_Custom Design</vt:lpstr>
      <vt:lpstr>Fundamentals of Emergency Psychiatry</vt:lpstr>
      <vt:lpstr>Overview </vt:lpstr>
      <vt:lpstr>Psychiatric Emergencies</vt:lpstr>
      <vt:lpstr>Emergencies of Suicidality</vt:lpstr>
      <vt:lpstr>How to ask these questions</vt:lpstr>
      <vt:lpstr>CSSRS: </vt:lpstr>
      <vt:lpstr>Homicidal ideation, Aggression </vt:lpstr>
      <vt:lpstr>How to ask these questions</vt:lpstr>
      <vt:lpstr>Psychosis and Perceptual disturbances</vt:lpstr>
      <vt:lpstr>How to ask these questions</vt:lpstr>
      <vt:lpstr>Ideal Continuum of Crisis Services</vt:lpstr>
      <vt:lpstr>Emergency Room evaluation</vt:lpstr>
      <vt:lpstr>Emergency Psychiatry</vt:lpstr>
      <vt:lpstr>Emergency Room process wait times</vt:lpstr>
      <vt:lpstr>What Can Pediatricians Do?</vt:lpstr>
      <vt:lpstr>Additional 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Hoffman, Pamela</dc:creator>
  <cp:lastModifiedBy>Hoffman, Pamela</cp:lastModifiedBy>
  <cp:revision>14</cp:revision>
  <dcterms:created xsi:type="dcterms:W3CDTF">2021-04-05T17:06:14Z</dcterms:created>
  <dcterms:modified xsi:type="dcterms:W3CDTF">2022-12-01T18:42:07Z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0x010100FE3233B3DF4B5240A36E1016EFA1DE48</vt:lpwstr>
  </property>
</Properties>
</file>