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6" r:id="rId1"/>
  </p:sldMasterIdLst>
  <p:notesMasterIdLst>
    <p:notesMasterId r:id="rId26"/>
  </p:notesMasterIdLst>
  <p:sldIdLst>
    <p:sldId id="256" r:id="rId2"/>
    <p:sldId id="257" r:id="rId3"/>
    <p:sldId id="259" r:id="rId4"/>
    <p:sldId id="258" r:id="rId5"/>
    <p:sldId id="284" r:id="rId6"/>
    <p:sldId id="280" r:id="rId7"/>
    <p:sldId id="281" r:id="rId8"/>
    <p:sldId id="277" r:id="rId9"/>
    <p:sldId id="278" r:id="rId10"/>
    <p:sldId id="279" r:id="rId11"/>
    <p:sldId id="262" r:id="rId12"/>
    <p:sldId id="263" r:id="rId13"/>
    <p:sldId id="264" r:id="rId14"/>
    <p:sldId id="265" r:id="rId15"/>
    <p:sldId id="266" r:id="rId16"/>
    <p:sldId id="267" r:id="rId17"/>
    <p:sldId id="268" r:id="rId18"/>
    <p:sldId id="269" r:id="rId19"/>
    <p:sldId id="271" r:id="rId20"/>
    <p:sldId id="272" r:id="rId21"/>
    <p:sldId id="273" r:id="rId22"/>
    <p:sldId id="274" r:id="rId23"/>
    <p:sldId id="282"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2CE8F-6768-412A-A584-06890102C49B}" type="datetimeFigureOut">
              <a:rPr lang="en-US" smtClean="0"/>
              <a:t>9/1/2022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64E7F-E239-4AA2-960D-EE9596230F3B}" type="slidenum">
              <a:rPr lang="en-US" smtClean="0"/>
              <a:t>‹#›</a:t>
            </a:fld>
            <a:endParaRPr lang="en-US"/>
          </a:p>
        </p:txBody>
      </p:sp>
    </p:spTree>
    <p:extLst>
      <p:ext uri="{BB962C8B-B14F-4D97-AF65-F5344CB8AC3E}">
        <p14:creationId xmlns:p14="http://schemas.microsoft.com/office/powerpoint/2010/main" val="114698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64E7F-E239-4AA2-960D-EE9596230F3B}" type="slidenum">
              <a:rPr lang="en-US" smtClean="0"/>
              <a:t>2</a:t>
            </a:fld>
            <a:endParaRPr lang="en-US"/>
          </a:p>
        </p:txBody>
      </p:sp>
    </p:spTree>
    <p:extLst>
      <p:ext uri="{BB962C8B-B14F-4D97-AF65-F5344CB8AC3E}">
        <p14:creationId xmlns:p14="http://schemas.microsoft.com/office/powerpoint/2010/main" val="140084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64E7F-E239-4AA2-960D-EE9596230F3B}" type="slidenum">
              <a:rPr lang="en-US" smtClean="0"/>
              <a:t>3</a:t>
            </a:fld>
            <a:endParaRPr lang="en-US"/>
          </a:p>
        </p:txBody>
      </p:sp>
    </p:spTree>
    <p:extLst>
      <p:ext uri="{BB962C8B-B14F-4D97-AF65-F5344CB8AC3E}">
        <p14:creationId xmlns:p14="http://schemas.microsoft.com/office/powerpoint/2010/main" val="83831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8664E7F-E239-4AA2-960D-EE9596230F3B}" type="slidenum">
              <a:rPr lang="en-US" smtClean="0"/>
              <a:t>4</a:t>
            </a:fld>
            <a:endParaRPr lang="en-US"/>
          </a:p>
        </p:txBody>
      </p:sp>
    </p:spTree>
    <p:extLst>
      <p:ext uri="{BB962C8B-B14F-4D97-AF65-F5344CB8AC3E}">
        <p14:creationId xmlns:p14="http://schemas.microsoft.com/office/powerpoint/2010/main" val="228961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64E7F-E239-4AA2-960D-EE9596230F3B}" type="slidenum">
              <a:rPr lang="en-US" smtClean="0"/>
              <a:t>16</a:t>
            </a:fld>
            <a:endParaRPr lang="en-US"/>
          </a:p>
        </p:txBody>
      </p:sp>
    </p:spTree>
    <p:extLst>
      <p:ext uri="{BB962C8B-B14F-4D97-AF65-F5344CB8AC3E}">
        <p14:creationId xmlns:p14="http://schemas.microsoft.com/office/powerpoint/2010/main" val="348946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64E7F-E239-4AA2-960D-EE9596230F3B}" type="slidenum">
              <a:rPr lang="en-US" smtClean="0"/>
              <a:t>19</a:t>
            </a:fld>
            <a:endParaRPr lang="en-US"/>
          </a:p>
        </p:txBody>
      </p:sp>
    </p:spTree>
    <p:extLst>
      <p:ext uri="{BB962C8B-B14F-4D97-AF65-F5344CB8AC3E}">
        <p14:creationId xmlns:p14="http://schemas.microsoft.com/office/powerpoint/2010/main" val="4264169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8E80666-FB37-4B36-9149-507F3B0178E3}" type="datetimeFigureOut">
              <a:rPr lang="en-US" smtClean="0"/>
              <a:pPr/>
              <a:t>9/1/2022</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A212C7D6-8B25-4EA4-9856-C1262A36354A}"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D8086-3706-4197-82B8-5C466B4D9F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A212C7D6-8B25-4EA4-9856-C1262A36354A}"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D8086-3706-4197-82B8-5C466B4D9FD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12C7D6-8B25-4EA4-9856-C1262A36354A}"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D8086-3706-4197-82B8-5C466B4D9FD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12C7D6-8B25-4EA4-9856-C1262A36354A}"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D8086-3706-4197-82B8-5C466B4D9F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12C7D6-8B25-4EA4-9856-C1262A36354A}"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D8086-3706-4197-82B8-5C466B4D9F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A212C7D6-8B25-4EA4-9856-C1262A36354A}" type="datetimeFigureOut">
              <a:rPr lang="en-US" smtClean="0"/>
              <a:t>9/1/2022</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12C7D6-8B25-4EA4-9856-C1262A36354A}"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D8086-3706-4197-82B8-5C466B4D9F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12C7D6-8B25-4EA4-9856-C1262A36354A}"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D8086-3706-4197-82B8-5C466B4D9FDD}"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12C7D6-8B25-4EA4-9856-C1262A36354A}"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1D8086-3706-4197-82B8-5C466B4D9F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212C7D6-8B25-4EA4-9856-C1262A36354A}"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1D8086-3706-4197-82B8-5C466B4D9F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2C7D6-8B25-4EA4-9856-C1262A36354A}" type="datetimeFigureOut">
              <a:rPr lang="en-US" smtClean="0"/>
              <a:t>9/1/2022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A212C7D6-8B25-4EA4-9856-C1262A36354A}" type="datetimeFigureOut">
              <a:rPr lang="en-US" smtClean="0"/>
              <a:t>9/1/2022</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691D8086-3706-4197-82B8-5C466B4D9FDD}"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 id="2147484809"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48000"/>
            <a:ext cx="5446713" cy="1470025"/>
          </a:xfrm>
        </p:spPr>
        <p:txBody>
          <a:bodyPr>
            <a:normAutofit fontScale="90000"/>
          </a:bodyPr>
          <a:lstStyle/>
          <a:p>
            <a:r>
              <a:rPr lang="en-US" dirty="0" smtClean="0"/>
              <a:t>Suicide Risk Assessment in Youth: The Art of Interview</a:t>
            </a:r>
            <a:endParaRPr lang="en-US" dirty="0"/>
          </a:p>
        </p:txBody>
      </p:sp>
      <p:sp>
        <p:nvSpPr>
          <p:cNvPr id="3" name="Subtitle 2"/>
          <p:cNvSpPr>
            <a:spLocks noGrp="1"/>
          </p:cNvSpPr>
          <p:nvPr>
            <p:ph type="subTitle" idx="1"/>
          </p:nvPr>
        </p:nvSpPr>
        <p:spPr>
          <a:xfrm>
            <a:off x="1371600" y="5105400"/>
            <a:ext cx="6400800" cy="1752600"/>
          </a:xfrm>
        </p:spPr>
        <p:txBody>
          <a:bodyPr>
            <a:normAutofit fontScale="77500" lnSpcReduction="20000"/>
          </a:bodyPr>
          <a:lstStyle/>
          <a:p>
            <a:r>
              <a:rPr lang="en-US" sz="3400" dirty="0" smtClean="0"/>
              <a:t>Clinical Conversations with ACCESS Mental Health</a:t>
            </a:r>
          </a:p>
          <a:p>
            <a:endParaRPr lang="en-US" dirty="0" smtClean="0"/>
          </a:p>
          <a:p>
            <a:endParaRPr lang="en-US" dirty="0"/>
          </a:p>
          <a:p>
            <a:pPr algn="l"/>
            <a:r>
              <a:rPr lang="en-US" sz="2300" dirty="0" smtClean="0"/>
              <a:t>   </a:t>
            </a:r>
            <a:r>
              <a:rPr lang="en-US" sz="2300" dirty="0" err="1" smtClean="0"/>
              <a:t>Jensi</a:t>
            </a:r>
            <a:r>
              <a:rPr lang="en-US" sz="2300" dirty="0" smtClean="0"/>
              <a:t> George, MD</a:t>
            </a:r>
          </a:p>
          <a:p>
            <a:pPr algn="l"/>
            <a:r>
              <a:rPr lang="en-US" sz="2300" dirty="0" smtClean="0"/>
              <a:t>   Child &amp; Adolescent Psychiatrist IOL/HH</a:t>
            </a:r>
            <a:endParaRPr lang="en-US" sz="2300" dirty="0"/>
          </a:p>
        </p:txBody>
      </p:sp>
    </p:spTree>
    <p:extLst>
      <p:ext uri="{BB962C8B-B14F-4D97-AF65-F5344CB8AC3E}">
        <p14:creationId xmlns:p14="http://schemas.microsoft.com/office/powerpoint/2010/main" val="287192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Columbia-Suicide Severity Rating Scale (C-</a:t>
            </a:r>
            <a:r>
              <a:rPr lang="en-US" dirty="0" smtClean="0"/>
              <a:t>SSRS</a:t>
            </a:r>
            <a:r>
              <a:rPr lang="en-US" dirty="0"/>
              <a:t>)</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4079" b="2407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96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88784027"/>
              </p:ext>
            </p:extLst>
          </p:nvPr>
        </p:nvGraphicFramePr>
        <p:xfrm>
          <a:off x="457200" y="1600200"/>
          <a:ext cx="8305800" cy="5120640"/>
        </p:xfrm>
        <a:graphic>
          <a:graphicData uri="http://schemas.openxmlformats.org/drawingml/2006/table">
            <a:tbl>
              <a:tblPr firstRow="1" bandRow="1">
                <a:tableStyleId>{3C2FFA5D-87B4-456A-9821-1D502468CF0F}</a:tableStyleId>
              </a:tblPr>
              <a:tblGrid>
                <a:gridCol w="4076700"/>
                <a:gridCol w="4229100"/>
              </a:tblGrid>
              <a:tr h="2484119">
                <a:tc>
                  <a:txBody>
                    <a:bodyPr/>
                    <a:lstStyle/>
                    <a:p>
                      <a:r>
                        <a:rPr lang="en-US" sz="1600" u="sng" dirty="0" smtClean="0"/>
                        <a:t>Individual Risk Factors</a:t>
                      </a:r>
                    </a:p>
                    <a:p>
                      <a:endParaRPr lang="en-US" sz="1600" u="sng" dirty="0" smtClean="0"/>
                    </a:p>
                    <a:p>
                      <a:pPr lvl="1"/>
                      <a:r>
                        <a:rPr lang="en-US" sz="1600" dirty="0" smtClean="0"/>
                        <a:t>Previous suicide attempt</a:t>
                      </a:r>
                    </a:p>
                    <a:p>
                      <a:pPr lvl="1"/>
                      <a:r>
                        <a:rPr lang="en-US" sz="1600" dirty="0" smtClean="0"/>
                        <a:t>History of depression and other mental illnesses</a:t>
                      </a:r>
                    </a:p>
                    <a:p>
                      <a:pPr lvl="1"/>
                      <a:r>
                        <a:rPr lang="en-US" sz="1600" dirty="0" smtClean="0"/>
                        <a:t>Impulsive or aggressive tendencies</a:t>
                      </a:r>
                    </a:p>
                    <a:p>
                      <a:pPr lvl="1"/>
                      <a:r>
                        <a:rPr lang="en-US" sz="1600" dirty="0" smtClean="0"/>
                        <a:t>Substance misuse</a:t>
                      </a:r>
                    </a:p>
                    <a:p>
                      <a:pPr lvl="1"/>
                      <a:r>
                        <a:rPr lang="en-US" sz="1600" dirty="0" smtClean="0"/>
                        <a:t>Trauma</a:t>
                      </a:r>
                    </a:p>
                    <a:p>
                      <a:pPr lvl="1"/>
                      <a:r>
                        <a:rPr lang="en-US" sz="1600" dirty="0" smtClean="0"/>
                        <a:t>Sense of hopelessness</a:t>
                      </a:r>
                    </a:p>
                    <a:p>
                      <a:pPr lvl="1"/>
                      <a:r>
                        <a:rPr lang="en-US" sz="1600" dirty="0" smtClean="0"/>
                        <a:t>Sexual and gender minority </a:t>
                      </a:r>
                    </a:p>
                    <a:p>
                      <a:endParaRPr lang="en-US" dirty="0"/>
                    </a:p>
                  </a:txBody>
                  <a:tcPr/>
                </a:tc>
                <a:tc>
                  <a:txBody>
                    <a:bodyPr/>
                    <a:lstStyle/>
                    <a:p>
                      <a:r>
                        <a:rPr lang="en-US" sz="1600" u="sng" dirty="0" smtClean="0"/>
                        <a:t>Relationship Risk Factors</a:t>
                      </a:r>
                    </a:p>
                    <a:p>
                      <a:pPr lvl="1"/>
                      <a:endParaRPr lang="en-US" sz="1600" dirty="0" smtClean="0"/>
                    </a:p>
                    <a:p>
                      <a:pPr lvl="1"/>
                      <a:r>
                        <a:rPr lang="en-US" sz="1600" dirty="0" smtClean="0"/>
                        <a:t>Bullying</a:t>
                      </a:r>
                    </a:p>
                    <a:p>
                      <a:pPr lvl="1"/>
                      <a:r>
                        <a:rPr lang="en-US" sz="1600" dirty="0" smtClean="0"/>
                        <a:t>Family/loved one’s history of suicide</a:t>
                      </a:r>
                    </a:p>
                    <a:p>
                      <a:pPr lvl="1"/>
                      <a:r>
                        <a:rPr lang="en-US" sz="1600" dirty="0" smtClean="0"/>
                        <a:t>Loss of relationships</a:t>
                      </a:r>
                    </a:p>
                    <a:p>
                      <a:pPr lvl="1"/>
                      <a:r>
                        <a:rPr lang="en-US" sz="1600" dirty="0" smtClean="0"/>
                        <a:t>High conflict or violent relationships</a:t>
                      </a:r>
                    </a:p>
                    <a:p>
                      <a:pPr lvl="1"/>
                      <a:r>
                        <a:rPr lang="en-US" sz="1600" dirty="0" smtClean="0"/>
                        <a:t>Social isolation</a:t>
                      </a:r>
                    </a:p>
                    <a:p>
                      <a:endParaRPr lang="en-US" dirty="0"/>
                    </a:p>
                  </a:txBody>
                  <a:tcPr/>
                </a:tc>
              </a:tr>
              <a:tr h="2152203">
                <a:tc>
                  <a:txBody>
                    <a:bodyPr/>
                    <a:lstStyle/>
                    <a:p>
                      <a:r>
                        <a:rPr lang="en-US" sz="1600" u="sng" dirty="0" smtClean="0"/>
                        <a:t>Community Risk Factors</a:t>
                      </a:r>
                    </a:p>
                    <a:p>
                      <a:pPr lvl="1"/>
                      <a:endParaRPr lang="en-US" sz="1600" dirty="0" smtClean="0"/>
                    </a:p>
                    <a:p>
                      <a:pPr lvl="1"/>
                      <a:r>
                        <a:rPr lang="en-US" sz="1600" dirty="0" smtClean="0"/>
                        <a:t>Lack of access to healthcare</a:t>
                      </a:r>
                    </a:p>
                    <a:p>
                      <a:pPr lvl="1"/>
                      <a:r>
                        <a:rPr lang="en-US" sz="1600" dirty="0" smtClean="0"/>
                        <a:t>Suicide cluster in the community</a:t>
                      </a:r>
                    </a:p>
                    <a:p>
                      <a:pPr lvl="1"/>
                      <a:r>
                        <a:rPr lang="en-US" sz="1600" dirty="0" smtClean="0"/>
                        <a:t>Stress of acculturation</a:t>
                      </a:r>
                    </a:p>
                    <a:p>
                      <a:pPr lvl="1"/>
                      <a:r>
                        <a:rPr lang="en-US" sz="1600" dirty="0" smtClean="0"/>
                        <a:t>Community violence</a:t>
                      </a:r>
                    </a:p>
                    <a:p>
                      <a:pPr lvl="1"/>
                      <a:r>
                        <a:rPr lang="en-US" sz="1600" dirty="0" smtClean="0"/>
                        <a:t>Historical trauma</a:t>
                      </a:r>
                    </a:p>
                    <a:p>
                      <a:pPr lvl="1"/>
                      <a:r>
                        <a:rPr lang="en-US" sz="1600" dirty="0" smtClean="0"/>
                        <a:t>Discrimination</a:t>
                      </a:r>
                    </a:p>
                    <a:p>
                      <a:endParaRPr lang="en-US" dirty="0"/>
                    </a:p>
                  </a:txBody>
                  <a:tcPr/>
                </a:tc>
                <a:tc>
                  <a:txBody>
                    <a:bodyPr/>
                    <a:lstStyle/>
                    <a:p>
                      <a:r>
                        <a:rPr lang="en-US" sz="1600" u="sng" dirty="0" smtClean="0"/>
                        <a:t>Societal Risk Factors</a:t>
                      </a:r>
                    </a:p>
                    <a:p>
                      <a:pPr lvl="1"/>
                      <a:endParaRPr lang="en-US" sz="1600" dirty="0" smtClean="0"/>
                    </a:p>
                    <a:p>
                      <a:pPr lvl="1"/>
                      <a:r>
                        <a:rPr lang="en-US" sz="1600" dirty="0" smtClean="0"/>
                        <a:t>Stigma associated with help-seeking and mental illness</a:t>
                      </a:r>
                    </a:p>
                    <a:p>
                      <a:pPr lvl="1"/>
                      <a:r>
                        <a:rPr lang="en-US" sz="1600" dirty="0" smtClean="0"/>
                        <a:t>Easy access to lethal means of suicide among people at risk</a:t>
                      </a:r>
                    </a:p>
                    <a:p>
                      <a:pPr lvl="1"/>
                      <a:r>
                        <a:rPr lang="en-US" sz="1600" dirty="0" smtClean="0"/>
                        <a:t>Unsafe media portrayals of suicide</a:t>
                      </a:r>
                    </a:p>
                    <a:p>
                      <a:endParaRPr lang="en-US" dirty="0"/>
                    </a:p>
                  </a:txBody>
                  <a:tcPr/>
                </a:tc>
              </a:tr>
            </a:tbl>
          </a:graphicData>
        </a:graphic>
      </p:graphicFrame>
    </p:spTree>
    <p:extLst>
      <p:ext uri="{BB962C8B-B14F-4D97-AF65-F5344CB8AC3E}">
        <p14:creationId xmlns:p14="http://schemas.microsoft.com/office/powerpoint/2010/main" val="270540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Factors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36706548"/>
              </p:ext>
            </p:extLst>
          </p:nvPr>
        </p:nvGraphicFramePr>
        <p:xfrm>
          <a:off x="838200" y="1600200"/>
          <a:ext cx="7620000" cy="5120640"/>
        </p:xfrm>
        <a:graphic>
          <a:graphicData uri="http://schemas.openxmlformats.org/drawingml/2006/table">
            <a:tbl>
              <a:tblPr firstRow="1" bandRow="1">
                <a:tableStyleId>{3C2FFA5D-87B4-456A-9821-1D502468CF0F}</a:tableStyleId>
              </a:tblPr>
              <a:tblGrid>
                <a:gridCol w="3810000"/>
                <a:gridCol w="3810000"/>
              </a:tblGrid>
              <a:tr h="3048000">
                <a:tc>
                  <a:txBody>
                    <a:bodyPr/>
                    <a:lstStyle/>
                    <a:p>
                      <a:r>
                        <a:rPr lang="en-US" sz="1600" u="sng" dirty="0" smtClean="0"/>
                        <a:t>Individual Protective Factors</a:t>
                      </a:r>
                    </a:p>
                    <a:p>
                      <a:endParaRPr lang="en-US" sz="1600" u="sng" dirty="0" smtClean="0"/>
                    </a:p>
                    <a:p>
                      <a:r>
                        <a:rPr lang="en-US" sz="1600" dirty="0" smtClean="0"/>
                        <a:t>Effective coping and problem-solving skills</a:t>
                      </a:r>
                    </a:p>
                    <a:p>
                      <a:endParaRPr lang="en-US" sz="1600" dirty="0" smtClean="0"/>
                    </a:p>
                    <a:p>
                      <a:r>
                        <a:rPr lang="en-US" sz="1600" dirty="0" smtClean="0"/>
                        <a:t>Reasons for living (for example, family, friends, pets, etc.)</a:t>
                      </a:r>
                    </a:p>
                    <a:p>
                      <a:endParaRPr lang="en-US" sz="1600" dirty="0" smtClean="0"/>
                    </a:p>
                    <a:p>
                      <a:r>
                        <a:rPr lang="en-US" sz="1600" dirty="0" smtClean="0"/>
                        <a:t>Strong sense of cultural identity</a:t>
                      </a:r>
                    </a:p>
                    <a:p>
                      <a:endParaRPr lang="en-US" sz="1600" dirty="0" smtClean="0"/>
                    </a:p>
                    <a:p>
                      <a:r>
                        <a:rPr lang="en-US" sz="1600" dirty="0" smtClean="0"/>
                        <a:t>Future oriented</a:t>
                      </a:r>
                    </a:p>
                    <a:p>
                      <a:endParaRPr lang="en-US" dirty="0"/>
                    </a:p>
                  </a:txBody>
                  <a:tcPr/>
                </a:tc>
                <a:tc>
                  <a:txBody>
                    <a:bodyPr/>
                    <a:lstStyle/>
                    <a:p>
                      <a:r>
                        <a:rPr lang="en-US" sz="1600" u="sng" dirty="0" smtClean="0"/>
                        <a:t>Relationship Protective Factors</a:t>
                      </a:r>
                    </a:p>
                    <a:p>
                      <a:endParaRPr lang="en-US" sz="1600" u="sng" dirty="0" smtClean="0"/>
                    </a:p>
                    <a:p>
                      <a:r>
                        <a:rPr lang="en-US" sz="1600" dirty="0" smtClean="0"/>
                        <a:t>Support from partners, friends, and family</a:t>
                      </a:r>
                    </a:p>
                    <a:p>
                      <a:endParaRPr lang="en-US" sz="1600" dirty="0" smtClean="0"/>
                    </a:p>
                    <a:p>
                      <a:r>
                        <a:rPr lang="en-US" sz="1600" dirty="0" smtClean="0"/>
                        <a:t>Feeling connected to others</a:t>
                      </a:r>
                    </a:p>
                    <a:p>
                      <a:endParaRPr lang="en-US" dirty="0"/>
                    </a:p>
                  </a:txBody>
                  <a:tcPr/>
                </a:tc>
              </a:tr>
              <a:tr h="2058358">
                <a:tc>
                  <a:txBody>
                    <a:bodyPr/>
                    <a:lstStyle/>
                    <a:p>
                      <a:r>
                        <a:rPr lang="en-US" sz="1600" u="sng" dirty="0" smtClean="0"/>
                        <a:t>Community Protective Factors</a:t>
                      </a:r>
                    </a:p>
                    <a:p>
                      <a:endParaRPr lang="en-US" sz="1600" u="sng" dirty="0" smtClean="0"/>
                    </a:p>
                    <a:p>
                      <a:r>
                        <a:rPr lang="en-US" sz="1600" dirty="0" smtClean="0"/>
                        <a:t>Feeling connected to school, community, and other social institutions</a:t>
                      </a:r>
                    </a:p>
                    <a:p>
                      <a:endParaRPr lang="en-US" sz="1600" dirty="0" smtClean="0"/>
                    </a:p>
                    <a:p>
                      <a:r>
                        <a:rPr lang="en-US" sz="1600" dirty="0" smtClean="0"/>
                        <a:t>Availability of consistent and high quality physical and behavioral healthcare</a:t>
                      </a:r>
                      <a:endParaRPr lang="en-US" sz="1600" dirty="0"/>
                    </a:p>
                  </a:txBody>
                  <a:tcPr/>
                </a:tc>
                <a:tc>
                  <a:txBody>
                    <a:bodyPr/>
                    <a:lstStyle/>
                    <a:p>
                      <a:r>
                        <a:rPr lang="en-US" sz="1600" u="sng" dirty="0" smtClean="0"/>
                        <a:t>Societal Protective Factors</a:t>
                      </a:r>
                    </a:p>
                    <a:p>
                      <a:endParaRPr lang="en-US" sz="1600" u="sng" dirty="0" smtClean="0"/>
                    </a:p>
                    <a:p>
                      <a:r>
                        <a:rPr lang="en-US" sz="1600" dirty="0" smtClean="0"/>
                        <a:t>Reduced access to lethal means of suicide among people at risk</a:t>
                      </a:r>
                    </a:p>
                    <a:p>
                      <a:endParaRPr lang="en-US" sz="1600" dirty="0" smtClean="0"/>
                    </a:p>
                    <a:p>
                      <a:r>
                        <a:rPr lang="en-US" sz="1600" dirty="0" smtClean="0"/>
                        <a:t>Cultural, religious, or moral objections to suicide</a:t>
                      </a:r>
                    </a:p>
                    <a:p>
                      <a:endParaRPr lang="en-US" dirty="0"/>
                    </a:p>
                  </a:txBody>
                  <a:tcPr/>
                </a:tc>
              </a:tr>
            </a:tbl>
          </a:graphicData>
        </a:graphic>
      </p:graphicFrame>
    </p:spTree>
    <p:extLst>
      <p:ext uri="{BB962C8B-B14F-4D97-AF65-F5344CB8AC3E}">
        <p14:creationId xmlns:p14="http://schemas.microsoft.com/office/powerpoint/2010/main" val="324804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Primary </a:t>
            </a:r>
            <a:r>
              <a:rPr lang="en-US" dirty="0"/>
              <a:t>C</a:t>
            </a:r>
            <a:r>
              <a:rPr lang="en-US" dirty="0" smtClean="0"/>
              <a:t>are </a:t>
            </a:r>
            <a:r>
              <a:rPr lang="en-US" dirty="0"/>
              <a:t>S</a:t>
            </a:r>
            <a:r>
              <a:rPr lang="en-US" dirty="0" smtClean="0"/>
              <a:t>etting</a:t>
            </a:r>
            <a:endParaRPr lang="en-US" dirty="0"/>
          </a:p>
        </p:txBody>
      </p:sp>
      <p:sp>
        <p:nvSpPr>
          <p:cNvPr id="3" name="Content Placeholder 2"/>
          <p:cNvSpPr>
            <a:spLocks noGrp="1"/>
          </p:cNvSpPr>
          <p:nvPr>
            <p:ph idx="1"/>
          </p:nvPr>
        </p:nvSpPr>
        <p:spPr/>
        <p:txBody>
          <a:bodyPr>
            <a:normAutofit/>
          </a:bodyPr>
          <a:lstStyle/>
          <a:p>
            <a:r>
              <a:rPr lang="en-US" dirty="0" smtClean="0"/>
              <a:t>Limited predictive </a:t>
            </a:r>
            <a:r>
              <a:rPr lang="en-US" dirty="0"/>
              <a:t>value </a:t>
            </a:r>
            <a:r>
              <a:rPr lang="en-US" dirty="0" smtClean="0"/>
              <a:t>of screening tools</a:t>
            </a:r>
          </a:p>
          <a:p>
            <a:r>
              <a:rPr lang="en-US" dirty="0" smtClean="0"/>
              <a:t>Having to </a:t>
            </a:r>
            <a:r>
              <a:rPr lang="en-US" dirty="0"/>
              <a:t>juggle significant time </a:t>
            </a:r>
            <a:r>
              <a:rPr lang="en-US" dirty="0" smtClean="0"/>
              <a:t>demands</a:t>
            </a:r>
          </a:p>
          <a:p>
            <a:r>
              <a:rPr lang="en-US" dirty="0"/>
              <a:t>C</a:t>
            </a:r>
            <a:r>
              <a:rPr lang="en-US" dirty="0" smtClean="0"/>
              <a:t>hallenge </a:t>
            </a:r>
            <a:r>
              <a:rPr lang="en-US" dirty="0"/>
              <a:t>of finding effective ways to create a compassionate and caring assessment environment that will increase the likelihood of accurate self-report, increase self-disclosure during the clinical interview, and help develop a strong therapeutic alliance </a:t>
            </a:r>
          </a:p>
        </p:txBody>
      </p:sp>
    </p:spTree>
    <p:extLst>
      <p:ext uri="{BB962C8B-B14F-4D97-AF65-F5344CB8AC3E}">
        <p14:creationId xmlns:p14="http://schemas.microsoft.com/office/powerpoint/2010/main" val="193210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5" name="Picture 4"/>
          <p:cNvPicPr>
            <a:picLocks noChangeAspect="1"/>
          </p:cNvPicPr>
          <p:nvPr/>
        </p:nvPicPr>
        <p:blipFill>
          <a:blip r:embed="rId2"/>
          <a:stretch>
            <a:fillRect/>
          </a:stretch>
        </p:blipFill>
        <p:spPr>
          <a:xfrm>
            <a:off x="34452" y="4267200"/>
            <a:ext cx="2286000" cy="2147323"/>
          </a:xfrm>
          <a:prstGeom prst="rect">
            <a:avLst/>
          </a:prstGeom>
        </p:spPr>
      </p:pic>
      <p:pic>
        <p:nvPicPr>
          <p:cNvPr id="6" name="Picture 5"/>
          <p:cNvPicPr>
            <a:picLocks noChangeAspect="1"/>
          </p:cNvPicPr>
          <p:nvPr/>
        </p:nvPicPr>
        <p:blipFill>
          <a:blip r:embed="rId3"/>
          <a:stretch>
            <a:fillRect/>
          </a:stretch>
        </p:blipFill>
        <p:spPr>
          <a:xfrm>
            <a:off x="2057400" y="3124200"/>
            <a:ext cx="2743200" cy="1894911"/>
          </a:xfrm>
          <a:prstGeom prst="rect">
            <a:avLst/>
          </a:prstGeom>
        </p:spPr>
      </p:pic>
      <p:pic>
        <p:nvPicPr>
          <p:cNvPr id="7" name="Picture 6"/>
          <p:cNvPicPr>
            <a:picLocks noChangeAspect="1"/>
          </p:cNvPicPr>
          <p:nvPr/>
        </p:nvPicPr>
        <p:blipFill>
          <a:blip r:embed="rId4"/>
          <a:stretch>
            <a:fillRect/>
          </a:stretch>
        </p:blipFill>
        <p:spPr>
          <a:xfrm>
            <a:off x="152400" y="1905000"/>
            <a:ext cx="2362200" cy="2049111"/>
          </a:xfrm>
          <a:prstGeom prst="rect">
            <a:avLst/>
          </a:prstGeom>
        </p:spPr>
      </p:pic>
      <p:sp>
        <p:nvSpPr>
          <p:cNvPr id="9" name="Right Arrow 8"/>
          <p:cNvSpPr/>
          <p:nvPr/>
        </p:nvSpPr>
        <p:spPr>
          <a:xfrm>
            <a:off x="4985744" y="3482697"/>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p:cNvPicPr>
            <a:picLocks noChangeAspect="1"/>
          </p:cNvPicPr>
          <p:nvPr/>
        </p:nvPicPr>
        <p:blipFill>
          <a:blip r:embed="rId5"/>
          <a:stretch>
            <a:fillRect/>
          </a:stretch>
        </p:blipFill>
        <p:spPr>
          <a:xfrm>
            <a:off x="5748528" y="2667000"/>
            <a:ext cx="3395472" cy="3176016"/>
          </a:xfrm>
          <a:prstGeom prst="rect">
            <a:avLst/>
          </a:prstGeom>
        </p:spPr>
      </p:pic>
    </p:spTree>
    <p:extLst>
      <p:ext uri="{BB962C8B-B14F-4D97-AF65-F5344CB8AC3E}">
        <p14:creationId xmlns:p14="http://schemas.microsoft.com/office/powerpoint/2010/main" val="72596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Dynamic </a:t>
            </a:r>
            <a:r>
              <a:rPr lang="en-US" dirty="0"/>
              <a:t>Nature of Suicidal Ideation</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Standardized </a:t>
            </a:r>
            <a:r>
              <a:rPr lang="en-US" dirty="0"/>
              <a:t>suicide risk instruments </a:t>
            </a:r>
            <a:r>
              <a:rPr lang="en-US" dirty="0" smtClean="0"/>
              <a:t>are not well-</a:t>
            </a:r>
            <a:r>
              <a:rPr lang="en-US" dirty="0"/>
              <a:t>suited to assess the natural temporal dynamics of suicidal </a:t>
            </a:r>
            <a:r>
              <a:rPr lang="en-US" dirty="0" smtClean="0"/>
              <a:t>thinking </a:t>
            </a:r>
          </a:p>
          <a:p>
            <a:r>
              <a:rPr lang="en-US" dirty="0" smtClean="0"/>
              <a:t>Suicidal </a:t>
            </a:r>
            <a:r>
              <a:rPr lang="en-US" dirty="0"/>
              <a:t>ideation and motivation to die ebbs and flows, sometimes very </a:t>
            </a:r>
            <a:r>
              <a:rPr lang="en-US" dirty="0" smtClean="0"/>
              <a:t>rapidly; consider </a:t>
            </a:r>
            <a:r>
              <a:rPr lang="en-US" dirty="0"/>
              <a:t>and explore the possibility of cycling </a:t>
            </a:r>
            <a:r>
              <a:rPr lang="en-US" dirty="0" smtClean="0"/>
              <a:t>when active SI denied in the moment: </a:t>
            </a:r>
          </a:p>
          <a:p>
            <a:pPr lvl="1"/>
            <a:r>
              <a:rPr lang="en-US" dirty="0" smtClean="0"/>
              <a:t>“Some </a:t>
            </a:r>
            <a:r>
              <a:rPr lang="en-US" dirty="0"/>
              <a:t>people find that their suicidal thoughts and desire to die come and go, changing rapidly from minute to minute, hour to hour, or day to day? Does this describe you? Can you describe any pattern(s) you've noticed in your suicidal thinking? What is an average day or week like for you</a:t>
            </a:r>
            <a:r>
              <a:rPr lang="en-US" dirty="0" smtClean="0"/>
              <a:t>?”</a:t>
            </a:r>
            <a:endParaRPr lang="en-US" dirty="0"/>
          </a:p>
          <a:p>
            <a:pPr lvl="1"/>
            <a:r>
              <a:rPr lang="en-US" dirty="0" smtClean="0"/>
              <a:t>“Since </a:t>
            </a:r>
            <a:r>
              <a:rPr lang="en-US" dirty="0"/>
              <a:t>you don't report any active suicidal thoughts, if agreeable, let's focus on the last time you thought about suicide and felt motivated to die. When was the last time you thought about suicide? Let's focus on that episode to see if there's any identifiable pattern to how your thoughts about suicide and motivation to die come and go</a:t>
            </a:r>
            <a:r>
              <a:rPr lang="en-US" dirty="0" smtClean="0"/>
              <a:t>.”</a:t>
            </a:r>
            <a:endParaRPr lang="en-US" dirty="0"/>
          </a:p>
          <a:p>
            <a:endParaRPr lang="en-US" dirty="0"/>
          </a:p>
        </p:txBody>
      </p:sp>
    </p:spTree>
    <p:extLst>
      <p:ext uri="{BB962C8B-B14F-4D97-AF65-F5344CB8AC3E}">
        <p14:creationId xmlns:p14="http://schemas.microsoft.com/office/powerpoint/2010/main" val="405091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Assessing </a:t>
            </a:r>
            <a:r>
              <a:rPr lang="en-US" dirty="0"/>
              <a:t>Constructs Other Than Suicidal Ideation</a:t>
            </a:r>
            <a:br>
              <a:rPr lang="en-US" dirty="0"/>
            </a:br>
            <a:endParaRPr lang="en-US" dirty="0"/>
          </a:p>
        </p:txBody>
      </p:sp>
      <p:sp>
        <p:nvSpPr>
          <p:cNvPr id="3" name="Content Placeholder 2"/>
          <p:cNvSpPr>
            <a:spLocks noGrp="1"/>
          </p:cNvSpPr>
          <p:nvPr>
            <p:ph idx="1"/>
          </p:nvPr>
        </p:nvSpPr>
        <p:spPr/>
        <p:txBody>
          <a:bodyPr>
            <a:noAutofit/>
          </a:bodyPr>
          <a:lstStyle/>
          <a:p>
            <a:r>
              <a:rPr lang="en-US" sz="1400" dirty="0" smtClean="0"/>
              <a:t>Perceived burdensomeness</a:t>
            </a:r>
          </a:p>
          <a:p>
            <a:pPr lvl="1"/>
            <a:r>
              <a:rPr lang="en-US" sz="1400" dirty="0" smtClean="0"/>
              <a:t>Do </a:t>
            </a:r>
            <a:r>
              <a:rPr lang="en-US" sz="1400" dirty="0"/>
              <a:t>you ever feel like a burden on your loved ones, or that they'd be better off if you were dead</a:t>
            </a:r>
            <a:r>
              <a:rPr lang="en-US" sz="1400" dirty="0" smtClean="0"/>
              <a:t>?</a:t>
            </a:r>
          </a:p>
          <a:p>
            <a:r>
              <a:rPr lang="en-US" sz="1400" dirty="0"/>
              <a:t>Acquired </a:t>
            </a:r>
            <a:r>
              <a:rPr lang="en-US" sz="1400" dirty="0" smtClean="0"/>
              <a:t>capability (an </a:t>
            </a:r>
            <a:r>
              <a:rPr lang="en-US" sz="1400" dirty="0"/>
              <a:t>observed variable that can be inferred from past behavior, prior trauma, abuse, and/or repeated exposure to death and </a:t>
            </a:r>
            <a:r>
              <a:rPr lang="en-US" sz="1400" dirty="0" smtClean="0"/>
              <a:t>violence)</a:t>
            </a:r>
          </a:p>
          <a:p>
            <a:pPr lvl="1"/>
            <a:r>
              <a:rPr lang="en-US" sz="1400" dirty="0" smtClean="0"/>
              <a:t>Have </a:t>
            </a:r>
            <a:r>
              <a:rPr lang="en-US" sz="1400" dirty="0"/>
              <a:t>you ever done things to harm yourself, with no intention of dying, like cutting, burning, or hitting</a:t>
            </a:r>
            <a:r>
              <a:rPr lang="en-US" sz="1400" dirty="0" smtClean="0"/>
              <a:t>?</a:t>
            </a:r>
          </a:p>
          <a:p>
            <a:pPr lvl="1"/>
            <a:r>
              <a:rPr lang="en-US" sz="1400" dirty="0" smtClean="0"/>
              <a:t>Have </a:t>
            </a:r>
            <a:r>
              <a:rPr lang="en-US" sz="1400" dirty="0"/>
              <a:t>you had any experiences you would consider traumatic, particularly those involving exposure to violence or death</a:t>
            </a:r>
            <a:r>
              <a:rPr lang="en-US" sz="1400" dirty="0" smtClean="0"/>
              <a:t>?</a:t>
            </a:r>
          </a:p>
          <a:p>
            <a:r>
              <a:rPr lang="en-US" sz="1400" dirty="0"/>
              <a:t>I</a:t>
            </a:r>
            <a:r>
              <a:rPr lang="en-US" sz="1400" dirty="0" smtClean="0"/>
              <a:t>dentity</a:t>
            </a:r>
            <a:r>
              <a:rPr lang="en-US" sz="1400" dirty="0"/>
              <a:t>-based </a:t>
            </a:r>
            <a:r>
              <a:rPr lang="en-US" sz="1400" dirty="0" smtClean="0"/>
              <a:t>hopelessness </a:t>
            </a:r>
          </a:p>
          <a:p>
            <a:pPr lvl="1"/>
            <a:r>
              <a:rPr lang="en-US" sz="1400" dirty="0" smtClean="0"/>
              <a:t>Do </a:t>
            </a:r>
            <a:r>
              <a:rPr lang="en-US" sz="1400" dirty="0"/>
              <a:t>you ever feel completely unworthy of love or that there is nothing redeeming about you?</a:t>
            </a:r>
          </a:p>
          <a:p>
            <a:pPr lvl="1"/>
            <a:r>
              <a:rPr lang="en-US" sz="1400" dirty="0"/>
              <a:t>Do you ever feel like your emotional pain is unbearable?</a:t>
            </a:r>
          </a:p>
          <a:p>
            <a:pPr lvl="1"/>
            <a:r>
              <a:rPr lang="en-US" sz="1400" dirty="0"/>
              <a:t>Do you ever feel like your problems are unsolvable</a:t>
            </a:r>
            <a:r>
              <a:rPr lang="en-US" sz="1400" dirty="0" smtClean="0"/>
              <a:t>?</a:t>
            </a:r>
            <a:endParaRPr lang="en-US" sz="1400" dirty="0"/>
          </a:p>
        </p:txBody>
      </p:sp>
    </p:spTree>
    <p:extLst>
      <p:ext uri="{BB962C8B-B14F-4D97-AF65-F5344CB8AC3E}">
        <p14:creationId xmlns:p14="http://schemas.microsoft.com/office/powerpoint/2010/main" val="95890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Assessing </a:t>
            </a:r>
            <a:r>
              <a:rPr lang="en-US" dirty="0"/>
              <a:t>the Wish to Live and the Wish to Die</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r>
              <a:rPr lang="en-US" dirty="0"/>
              <a:t>E</a:t>
            </a:r>
            <a:r>
              <a:rPr lang="en-US" dirty="0" smtClean="0"/>
              <a:t>xpressed </a:t>
            </a:r>
            <a:r>
              <a:rPr lang="en-US" dirty="0"/>
              <a:t>wish to live and wish to </a:t>
            </a:r>
            <a:r>
              <a:rPr lang="en-US" dirty="0" smtClean="0"/>
              <a:t>die</a:t>
            </a:r>
            <a:r>
              <a:rPr lang="en-US" dirty="0"/>
              <a:t> </a:t>
            </a:r>
            <a:r>
              <a:rPr lang="en-US" dirty="0" smtClean="0"/>
              <a:t>+ reasons </a:t>
            </a:r>
            <a:r>
              <a:rPr lang="en-US" dirty="0"/>
              <a:t>for living and reasons </a:t>
            </a:r>
            <a:r>
              <a:rPr lang="en-US" dirty="0" smtClean="0"/>
              <a:t>for dying </a:t>
            </a:r>
          </a:p>
          <a:p>
            <a:pPr lvl="1"/>
            <a:r>
              <a:rPr lang="en-US" dirty="0"/>
              <a:t>assessed and tracked separately with simple self-</a:t>
            </a:r>
            <a:r>
              <a:rPr lang="en-US" dirty="0" smtClean="0"/>
              <a:t>ratings </a:t>
            </a:r>
            <a:r>
              <a:rPr lang="en-US" dirty="0" smtClean="0">
                <a:sym typeface="Wingdings"/>
              </a:rPr>
              <a:t></a:t>
            </a:r>
            <a:r>
              <a:rPr lang="en-US" dirty="0" smtClean="0"/>
              <a:t> additional </a:t>
            </a:r>
            <a:r>
              <a:rPr lang="en-US" dirty="0"/>
              <a:t>insight into how the desire to die and desire to live are changing over time, and how these shifts correspond with the temporal dynamics of the individual's suicidal </a:t>
            </a:r>
            <a:r>
              <a:rPr lang="en-US" dirty="0" smtClean="0"/>
              <a:t>ideation</a:t>
            </a:r>
            <a:endParaRPr lang="en-US" dirty="0"/>
          </a:p>
          <a:p>
            <a:pPr lvl="1"/>
            <a:r>
              <a:rPr lang="en-US" dirty="0"/>
              <a:t>Can you rate your current wish to die on a scale of 1–10, 1 being no wish to die and 10 being a very strong wish to die? Let's talk about your reasons for dying. What are your reasons for dying? Why do you believe you need to kill yourself?</a:t>
            </a:r>
          </a:p>
          <a:p>
            <a:pPr lvl="1"/>
            <a:r>
              <a:rPr lang="en-US" dirty="0"/>
              <a:t>Can you rate your current wish to live on a scale of 1–10, 1 being no wish to live and 10 being a very strong wish to live? Let's talk about your reasons for living. What are your reasons for living or for not killing yourself?</a:t>
            </a:r>
          </a:p>
          <a:p>
            <a:r>
              <a:rPr lang="en-US" dirty="0"/>
              <a:t>Identifying and discussing reasons for living also </a:t>
            </a:r>
            <a:r>
              <a:rPr lang="en-US" dirty="0" smtClean="0"/>
              <a:t>provides:</a:t>
            </a:r>
          </a:p>
          <a:p>
            <a:pPr lvl="1"/>
            <a:r>
              <a:rPr lang="en-US" dirty="0" smtClean="0"/>
              <a:t>a </a:t>
            </a:r>
            <a:r>
              <a:rPr lang="en-US" dirty="0"/>
              <a:t>useful platform for identifying and implementing interventions that can enhance cognitive flexibility and undermine the negative cognitive bias that characterizes suicidal </a:t>
            </a:r>
            <a:r>
              <a:rPr lang="en-US" dirty="0" smtClean="0"/>
              <a:t>states</a:t>
            </a:r>
          </a:p>
          <a:p>
            <a:pPr lvl="1"/>
            <a:r>
              <a:rPr lang="en-US" dirty="0" smtClean="0"/>
              <a:t>may </a:t>
            </a:r>
            <a:r>
              <a:rPr lang="en-US" dirty="0"/>
              <a:t>lead to faster reductions in suicidal ideation, promote protective psychological states like hope and optimism, and support effective emotion regulation </a:t>
            </a:r>
            <a:endParaRPr lang="en-US" dirty="0" smtClean="0"/>
          </a:p>
          <a:p>
            <a:pPr lvl="1"/>
            <a:r>
              <a:rPr lang="en-US" dirty="0" smtClean="0"/>
              <a:t>May allow for swaying of their </a:t>
            </a:r>
            <a:r>
              <a:rPr lang="en-US" dirty="0"/>
              <a:t>ambivalence </a:t>
            </a:r>
            <a:r>
              <a:rPr lang="en-US" dirty="0" smtClean="0"/>
              <a:t>in a </a:t>
            </a:r>
            <a:r>
              <a:rPr lang="en-US" dirty="0"/>
              <a:t>concrete </a:t>
            </a:r>
            <a:r>
              <a:rPr lang="en-US" dirty="0" smtClean="0"/>
              <a:t>fashion</a:t>
            </a:r>
            <a:endParaRPr lang="en-US" dirty="0"/>
          </a:p>
        </p:txBody>
      </p:sp>
    </p:spTree>
    <p:extLst>
      <p:ext uri="{BB962C8B-B14F-4D97-AF65-F5344CB8AC3E}">
        <p14:creationId xmlns:p14="http://schemas.microsoft.com/office/powerpoint/2010/main" val="185451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Improving </a:t>
            </a:r>
            <a:r>
              <a:rPr lang="en-US" dirty="0"/>
              <a:t>Risk Formulation</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R</a:t>
            </a:r>
            <a:r>
              <a:rPr lang="en-US" dirty="0" smtClean="0"/>
              <a:t>ecognition </a:t>
            </a:r>
            <a:r>
              <a:rPr lang="en-US" dirty="0"/>
              <a:t>and subsequent resolution of observed clinical </a:t>
            </a:r>
            <a:r>
              <a:rPr lang="en-US" dirty="0" smtClean="0"/>
              <a:t>discrepancies</a:t>
            </a:r>
            <a:r>
              <a:rPr lang="en-US" dirty="0"/>
              <a:t> </a:t>
            </a:r>
            <a:r>
              <a:rPr lang="en-US" dirty="0" smtClean="0"/>
              <a:t>between </a:t>
            </a:r>
            <a:r>
              <a:rPr lang="en-US" dirty="0"/>
              <a:t>self-report </a:t>
            </a:r>
            <a:r>
              <a:rPr lang="en-US" dirty="0" smtClean="0"/>
              <a:t>and screening/assessment tools</a:t>
            </a:r>
          </a:p>
          <a:p>
            <a:r>
              <a:rPr lang="en-US" dirty="0" smtClean="0"/>
              <a:t>Allow individual the </a:t>
            </a:r>
            <a:r>
              <a:rPr lang="en-US" dirty="0"/>
              <a:t>opportunity to reconcile and explain the </a:t>
            </a:r>
            <a:r>
              <a:rPr lang="en-US" dirty="0" smtClean="0"/>
              <a:t>discrepancy</a:t>
            </a:r>
          </a:p>
          <a:p>
            <a:pPr lvl="1"/>
            <a:r>
              <a:rPr lang="en-US" dirty="0" smtClean="0"/>
              <a:t>“I </a:t>
            </a:r>
            <a:r>
              <a:rPr lang="en-US" dirty="0"/>
              <a:t>noticed on one of the forms you completed earlier you endorsed an item indicating you had specific thoughts about how to kill yourself. Earlier you mentioned not having access to a method right now. I want to make sure we're on the same page and I accurately understand how you're doing. What did you do with the method you were thinking about when you completed the form? What other methods have you thought about</a:t>
            </a:r>
            <a:r>
              <a:rPr lang="en-US" dirty="0" smtClean="0"/>
              <a:t>?”</a:t>
            </a:r>
            <a:endParaRPr lang="en-US" dirty="0"/>
          </a:p>
          <a:p>
            <a:pPr lvl="1"/>
            <a:r>
              <a:rPr lang="en-US" dirty="0" smtClean="0"/>
              <a:t>“I </a:t>
            </a:r>
            <a:r>
              <a:rPr lang="en-US" dirty="0"/>
              <a:t>noticed on one of the forms you completed earlier you mentioned having frequent thoughts about suicide. You reported not having thoughts of killing yourself now. Can you help me better understand how your suicidal thoughts come and go? Earlier we discussed the possibility of a pattern or cycling of your suicidal thoughts. Do you think that's what might be happening</a:t>
            </a:r>
            <a:r>
              <a:rPr lang="en-US" dirty="0" smtClean="0"/>
              <a:t>?”</a:t>
            </a:r>
            <a:endParaRPr lang="en-US" dirty="0"/>
          </a:p>
          <a:p>
            <a:endParaRPr lang="en-US" dirty="0"/>
          </a:p>
        </p:txBody>
      </p:sp>
    </p:spTree>
    <p:extLst>
      <p:ext uri="{BB962C8B-B14F-4D97-AF65-F5344CB8AC3E}">
        <p14:creationId xmlns:p14="http://schemas.microsoft.com/office/powerpoint/2010/main" val="247171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 SAM</a:t>
            </a:r>
            <a:endParaRPr lang="en-US" dirty="0"/>
          </a:p>
        </p:txBody>
      </p:sp>
      <p:sp>
        <p:nvSpPr>
          <p:cNvPr id="3" name="Content Placeholder 2"/>
          <p:cNvSpPr>
            <a:spLocks noGrp="1"/>
          </p:cNvSpPr>
          <p:nvPr>
            <p:ph idx="1"/>
          </p:nvPr>
        </p:nvSpPr>
        <p:spPr/>
        <p:txBody>
          <a:bodyPr>
            <a:normAutofit/>
          </a:bodyPr>
          <a:lstStyle/>
          <a:p>
            <a:r>
              <a:rPr lang="en-US" dirty="0" smtClean="0"/>
              <a:t>CASE (Chronological</a:t>
            </a:r>
            <a:r>
              <a:rPr lang="en-US" dirty="0"/>
              <a:t> </a:t>
            </a:r>
            <a:r>
              <a:rPr lang="en-US" dirty="0" smtClean="0"/>
              <a:t>Assessment of Suicide Events)</a:t>
            </a:r>
          </a:p>
          <a:p>
            <a:pPr lvl="1"/>
            <a:r>
              <a:rPr lang="en-US" dirty="0" smtClean="0"/>
              <a:t>Developed by Shawn C. </a:t>
            </a:r>
            <a:r>
              <a:rPr lang="en-US" dirty="0" err="1" smtClean="0"/>
              <a:t>Shea</a:t>
            </a:r>
            <a:r>
              <a:rPr lang="en-US" dirty="0"/>
              <a:t>	</a:t>
            </a:r>
            <a:endParaRPr lang="en-US" dirty="0" smtClean="0"/>
          </a:p>
          <a:p>
            <a:r>
              <a:rPr lang="en-US" dirty="0" smtClean="0"/>
              <a:t>SAM (Suicide Assessment Module)</a:t>
            </a:r>
          </a:p>
          <a:p>
            <a:pPr lvl="1"/>
            <a:r>
              <a:rPr lang="en-US" dirty="0"/>
              <a:t>dedicated team was developed and implemented a BHN-specific, case-based, experiential training course called the Suicide Assessment Module (SAM) to help clinicians assess suicide risk</a:t>
            </a:r>
          </a:p>
        </p:txBody>
      </p:sp>
    </p:spTree>
    <p:extLst>
      <p:ext uri="{BB962C8B-B14F-4D97-AF65-F5344CB8AC3E}">
        <p14:creationId xmlns:p14="http://schemas.microsoft.com/office/powerpoint/2010/main" val="28890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Review epidemiology of suicide in pediatric population</a:t>
            </a:r>
          </a:p>
          <a:p>
            <a:r>
              <a:rPr lang="en-US" dirty="0" smtClean="0"/>
              <a:t>Review screening tools and risk/protective factors</a:t>
            </a:r>
          </a:p>
          <a:p>
            <a:r>
              <a:rPr lang="en-US" dirty="0" smtClean="0"/>
              <a:t>Explore the clinical </a:t>
            </a:r>
            <a:r>
              <a:rPr lang="en-US" dirty="0"/>
              <a:t>i</a:t>
            </a:r>
            <a:r>
              <a:rPr lang="en-US" dirty="0" smtClean="0"/>
              <a:t>nterview of risk assessment &amp; how to integrate it into primary care practice</a:t>
            </a:r>
            <a:br>
              <a:rPr lang="en-US" dirty="0" smtClean="0"/>
            </a:br>
            <a:endParaRPr lang="en-US" dirty="0"/>
          </a:p>
        </p:txBody>
      </p:sp>
    </p:spTree>
    <p:extLst>
      <p:ext uri="{BB962C8B-B14F-4D97-AF65-F5344CB8AC3E}">
        <p14:creationId xmlns:p14="http://schemas.microsoft.com/office/powerpoint/2010/main" val="86049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 of Suicidal Intent (</a:t>
            </a:r>
            <a:r>
              <a:rPr lang="en-US" dirty="0" err="1" smtClean="0"/>
              <a:t>Shea</a:t>
            </a:r>
            <a:r>
              <a:rPr lang="en-US" dirty="0" smtClean="0"/>
              <a:t> 2009)</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Shared intent: </a:t>
            </a:r>
          </a:p>
          <a:p>
            <a:pPr lvl="1"/>
            <a:r>
              <a:rPr lang="en-US" dirty="0" smtClean="0"/>
              <a:t>What patient tells clinician directly</a:t>
            </a:r>
          </a:p>
          <a:p>
            <a:pPr lvl="1"/>
            <a:r>
              <a:rPr lang="en-US" dirty="0" smtClean="0"/>
              <a:t>“I thought I would die for sure”</a:t>
            </a:r>
          </a:p>
          <a:p>
            <a:r>
              <a:rPr lang="en-US" dirty="0" smtClean="0"/>
              <a:t>Reflected intent:</a:t>
            </a:r>
          </a:p>
          <a:p>
            <a:pPr lvl="1"/>
            <a:r>
              <a:rPr lang="en-US" dirty="0" smtClean="0"/>
              <a:t>The amount of thinking and planning that may reflect intensity of suicidal intent</a:t>
            </a:r>
          </a:p>
          <a:p>
            <a:pPr lvl="1"/>
            <a:r>
              <a:rPr lang="en-US" dirty="0" smtClean="0"/>
              <a:t>“I went to get water to take more pills”</a:t>
            </a:r>
          </a:p>
          <a:p>
            <a:r>
              <a:rPr lang="en-US" dirty="0" smtClean="0"/>
              <a:t>Withheld intent:</a:t>
            </a:r>
          </a:p>
          <a:p>
            <a:pPr lvl="1"/>
            <a:r>
              <a:rPr lang="en-US" dirty="0" smtClean="0"/>
              <a:t>Suicidal intent that is unconsciously or intentionally withheld</a:t>
            </a:r>
          </a:p>
          <a:p>
            <a:pPr lvl="1"/>
            <a:r>
              <a:rPr lang="en-US" dirty="0" smtClean="0"/>
              <a:t>“I didn’t want anyone to stop me”</a:t>
            </a:r>
          </a:p>
          <a:p>
            <a:endParaRPr lang="en-US" dirty="0"/>
          </a:p>
        </p:txBody>
      </p:sp>
    </p:spTree>
    <p:extLst>
      <p:ext uri="{BB962C8B-B14F-4D97-AF65-F5344CB8AC3E}">
        <p14:creationId xmlns:p14="http://schemas.microsoft.com/office/powerpoint/2010/main" val="360970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Sensitivity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Normalization</a:t>
            </a:r>
          </a:p>
          <a:p>
            <a:pPr lvl="1"/>
            <a:r>
              <a:rPr lang="en-US" dirty="0" smtClean="0"/>
              <a:t>Unobtrusive way to raise the topic</a:t>
            </a:r>
          </a:p>
          <a:p>
            <a:pPr lvl="1"/>
            <a:r>
              <a:rPr lang="en-US" dirty="0" smtClean="0"/>
              <a:t>“You know, when some of my patients feel really down and depressed, as you have described, they mention having thoughts about killing themselves”</a:t>
            </a:r>
          </a:p>
          <a:p>
            <a:r>
              <a:rPr lang="en-US" dirty="0" smtClean="0"/>
              <a:t>Shame Attenuation</a:t>
            </a:r>
          </a:p>
          <a:p>
            <a:pPr lvl="1"/>
            <a:r>
              <a:rPr lang="en-US" dirty="0" smtClean="0"/>
              <a:t>Uses the patient’s own pain as the segue to the topic of suicide</a:t>
            </a:r>
          </a:p>
          <a:p>
            <a:pPr lvl="1"/>
            <a:r>
              <a:rPr lang="en-US" dirty="0" smtClean="0"/>
              <a:t>“With all the pain you are experiencing, I wonder if you have had thoughts of ending your life?”</a:t>
            </a:r>
          </a:p>
          <a:p>
            <a:pPr lvl="1"/>
            <a:endParaRPr lang="en-US" dirty="0"/>
          </a:p>
        </p:txBody>
      </p:sp>
    </p:spTree>
    <p:extLst>
      <p:ext uri="{BB962C8B-B14F-4D97-AF65-F5344CB8AC3E}">
        <p14:creationId xmlns:p14="http://schemas.microsoft.com/office/powerpoint/2010/main" val="3589750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Validity Techniques</a:t>
            </a:r>
            <a:endParaRPr lang="en-US" dirty="0"/>
          </a:p>
        </p:txBody>
      </p:sp>
      <p:sp>
        <p:nvSpPr>
          <p:cNvPr id="3" name="Content Placeholder 2"/>
          <p:cNvSpPr>
            <a:spLocks noGrp="1"/>
          </p:cNvSpPr>
          <p:nvPr>
            <p:ph idx="1"/>
          </p:nvPr>
        </p:nvSpPr>
        <p:spPr/>
        <p:txBody>
          <a:bodyPr>
            <a:noAutofit/>
          </a:bodyPr>
          <a:lstStyle/>
          <a:p>
            <a:r>
              <a:rPr lang="en-US" sz="1200" dirty="0" smtClean="0"/>
              <a:t>Behavioral incident </a:t>
            </a:r>
          </a:p>
          <a:p>
            <a:pPr lvl="1"/>
            <a:r>
              <a:rPr lang="en-US" sz="1200" dirty="0" smtClean="0"/>
              <a:t>Ask for specific facts and behavioral details</a:t>
            </a:r>
          </a:p>
          <a:p>
            <a:pPr lvl="1"/>
            <a:r>
              <a:rPr lang="en-US" sz="1200" dirty="0" smtClean="0"/>
              <a:t>“Then what happened?” or “How many pills were left in the bottle?”</a:t>
            </a:r>
          </a:p>
          <a:p>
            <a:pPr lvl="1"/>
            <a:r>
              <a:rPr lang="en-US" sz="1200" dirty="0" smtClean="0"/>
              <a:t>Verbal video (anchor to time and place)</a:t>
            </a:r>
          </a:p>
          <a:p>
            <a:r>
              <a:rPr lang="en-US" sz="1200" dirty="0" smtClean="0"/>
              <a:t>Gentle Assumption</a:t>
            </a:r>
          </a:p>
          <a:p>
            <a:pPr lvl="1"/>
            <a:r>
              <a:rPr lang="en-US" sz="1200" dirty="0" smtClean="0"/>
              <a:t>Frames question around assumption that behavior occurred </a:t>
            </a:r>
          </a:p>
          <a:p>
            <a:pPr lvl="1"/>
            <a:r>
              <a:rPr lang="en-US" sz="1200" dirty="0" smtClean="0"/>
              <a:t>“What other ways have you thought about killing yourself?”</a:t>
            </a:r>
          </a:p>
          <a:p>
            <a:r>
              <a:rPr lang="en-US" sz="1200" dirty="0" smtClean="0"/>
              <a:t>Denial of the Specific</a:t>
            </a:r>
          </a:p>
          <a:p>
            <a:pPr lvl="1"/>
            <a:r>
              <a:rPr lang="en-US" sz="1200" dirty="0" smtClean="0"/>
              <a:t>Ask after patient denies general question</a:t>
            </a:r>
          </a:p>
          <a:p>
            <a:pPr lvl="1"/>
            <a:r>
              <a:rPr lang="en-US" sz="1200" dirty="0" smtClean="0"/>
              <a:t>“Have you ever taken pills? Thought about jumping into traffic? Thought about hanging yourself?”</a:t>
            </a:r>
          </a:p>
          <a:p>
            <a:r>
              <a:rPr lang="en-US" sz="1200" dirty="0" smtClean="0"/>
              <a:t>Symptom Amplification</a:t>
            </a:r>
          </a:p>
          <a:p>
            <a:pPr lvl="1"/>
            <a:r>
              <a:rPr lang="en-US" sz="1200" dirty="0" smtClean="0"/>
              <a:t>Assumes that patient will minimize</a:t>
            </a:r>
          </a:p>
          <a:p>
            <a:pPr lvl="1"/>
            <a:r>
              <a:rPr lang="en-US" sz="1200" dirty="0" smtClean="0"/>
              <a:t>“Do you think about suicide 90% of the time? 70%?</a:t>
            </a:r>
          </a:p>
          <a:p>
            <a:r>
              <a:rPr lang="en-US" sz="1200" dirty="0" smtClean="0"/>
              <a:t>The Catch All Question</a:t>
            </a:r>
          </a:p>
          <a:p>
            <a:pPr lvl="1"/>
            <a:r>
              <a:rPr lang="en-US" sz="1200" dirty="0" smtClean="0"/>
              <a:t>“Are there any other ways that you have thought about that we did not discuss?”</a:t>
            </a:r>
            <a:endParaRPr lang="en-US" sz="1200" dirty="0"/>
          </a:p>
        </p:txBody>
      </p:sp>
    </p:spTree>
    <p:extLst>
      <p:ext uri="{BB962C8B-B14F-4D97-AF65-F5344CB8AC3E}">
        <p14:creationId xmlns:p14="http://schemas.microsoft.com/office/powerpoint/2010/main" val="155786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a:t>
            </a:r>
            <a:r>
              <a:rPr lang="en-US" dirty="0"/>
              <a:t>C</a:t>
            </a:r>
            <a:r>
              <a:rPr lang="en-US" dirty="0" smtClean="0"/>
              <a:t>linical </a:t>
            </a:r>
            <a:r>
              <a:rPr lang="en-US" dirty="0"/>
              <a:t>P</a:t>
            </a:r>
            <a:r>
              <a:rPr lang="en-US" dirty="0" smtClean="0"/>
              <a:t>ractice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Adapting formal screening questions into simple </a:t>
            </a:r>
            <a:r>
              <a:rPr lang="en-US" dirty="0"/>
              <a:t>and efficient ways into the clinical interview to assess suicide </a:t>
            </a:r>
            <a:r>
              <a:rPr lang="en-US" dirty="0" smtClean="0"/>
              <a:t>risk</a:t>
            </a:r>
          </a:p>
          <a:p>
            <a:r>
              <a:rPr lang="en-US" dirty="0" smtClean="0"/>
              <a:t>Questions can </a:t>
            </a:r>
            <a:r>
              <a:rPr lang="en-US" dirty="0"/>
              <a:t>serve as a critical data source, supplementing information provided from standard assessment and screening tools, along with other </a:t>
            </a:r>
            <a:r>
              <a:rPr lang="en-US" dirty="0" smtClean="0"/>
              <a:t>resources</a:t>
            </a:r>
          </a:p>
          <a:p>
            <a:r>
              <a:rPr lang="en-US" dirty="0" smtClean="0"/>
              <a:t>This approach </a:t>
            </a:r>
            <a:r>
              <a:rPr lang="en-US" dirty="0"/>
              <a:t>provides an opportunity to humanize the assessment process, empowering the patient's voice, and help build a stronger therapeutic </a:t>
            </a:r>
            <a:r>
              <a:rPr lang="en-US" dirty="0" smtClean="0"/>
              <a:t>alliance</a:t>
            </a:r>
            <a:endParaRPr lang="en-US" dirty="0"/>
          </a:p>
        </p:txBody>
      </p:sp>
    </p:spTree>
    <p:extLst>
      <p:ext uri="{BB962C8B-B14F-4D97-AF65-F5344CB8AC3E}">
        <p14:creationId xmlns:p14="http://schemas.microsoft.com/office/powerpoint/2010/main" val="371534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Intervention/Management</a:t>
            </a:r>
            <a:endParaRPr lang="en-US" dirty="0"/>
          </a:p>
        </p:txBody>
      </p:sp>
      <p:sp>
        <p:nvSpPr>
          <p:cNvPr id="3" name="Content Placeholder 2"/>
          <p:cNvSpPr>
            <a:spLocks noGrp="1"/>
          </p:cNvSpPr>
          <p:nvPr>
            <p:ph idx="1"/>
          </p:nvPr>
        </p:nvSpPr>
        <p:spPr/>
        <p:txBody>
          <a:bodyPr/>
          <a:lstStyle/>
          <a:p>
            <a:r>
              <a:rPr lang="en-US" dirty="0"/>
              <a:t>D</a:t>
            </a:r>
            <a:r>
              <a:rPr lang="en-US" dirty="0" smtClean="0"/>
              <a:t>etermine whether the patient proceeds to a full mental health evaluation, a mental health referral, or safety planning and resources.</a:t>
            </a:r>
          </a:p>
          <a:p>
            <a:r>
              <a:rPr lang="en-US" dirty="0" smtClean="0"/>
              <a:t>Call 211</a:t>
            </a:r>
          </a:p>
          <a:p>
            <a:r>
              <a:rPr lang="en-US" dirty="0" smtClean="0"/>
              <a:t>Send to ED</a:t>
            </a:r>
          </a:p>
          <a:p>
            <a:r>
              <a:rPr lang="en-US" dirty="0" smtClean="0"/>
              <a:t>Contact ACCESS MH for assistance for immediate referral resources</a:t>
            </a:r>
          </a:p>
        </p:txBody>
      </p:sp>
    </p:spTree>
    <p:extLst>
      <p:ext uri="{BB962C8B-B14F-4D97-AF65-F5344CB8AC3E}">
        <p14:creationId xmlns:p14="http://schemas.microsoft.com/office/powerpoint/2010/main" val="137139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Statistics (CDC)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a:t>
            </a:r>
            <a:r>
              <a:rPr lang="en-US" baseline="30000" dirty="0" smtClean="0"/>
              <a:t>nd</a:t>
            </a:r>
            <a:r>
              <a:rPr lang="en-US" dirty="0" smtClean="0"/>
              <a:t> leading cause of death among youth aged 10–14 and 3</a:t>
            </a:r>
            <a:r>
              <a:rPr lang="en-US" baseline="30000" dirty="0" smtClean="0"/>
              <a:t>rd</a:t>
            </a:r>
            <a:r>
              <a:rPr lang="en-US" dirty="0" smtClean="0"/>
              <a:t> leading cause in youth aged 15-19 in the United States </a:t>
            </a:r>
          </a:p>
          <a:p>
            <a:r>
              <a:rPr lang="en-US" dirty="0" smtClean="0"/>
              <a:t>Following a steady decline since 1999, suicide rates in this age group (10-19 </a:t>
            </a:r>
            <a:r>
              <a:rPr lang="en-US" dirty="0" err="1" smtClean="0"/>
              <a:t>yo</a:t>
            </a:r>
            <a:r>
              <a:rPr lang="en-US" dirty="0" smtClean="0"/>
              <a:t>) increased 47% between 2010 and 2019 (from 4.2 to 6.6 per 100,000)</a:t>
            </a:r>
          </a:p>
          <a:p>
            <a:r>
              <a:rPr lang="en-US" dirty="0" smtClean="0"/>
              <a:t>According to the 2019 Youth Risk Behavior Survey (YRBS):</a:t>
            </a:r>
          </a:p>
          <a:p>
            <a:pPr lvl="1"/>
            <a:r>
              <a:rPr lang="en-US" dirty="0" smtClean="0"/>
              <a:t>1 in 5 youth seriously considered suicide</a:t>
            </a:r>
            <a:endParaRPr lang="en-US" dirty="0"/>
          </a:p>
          <a:p>
            <a:pPr lvl="1"/>
            <a:r>
              <a:rPr lang="en-US" dirty="0" smtClean="0"/>
              <a:t>1 out of 11 youth reported they attempted suicide at least once in the prior 12 months. </a:t>
            </a:r>
          </a:p>
          <a:p>
            <a:endParaRPr lang="en-US" dirty="0" smtClean="0"/>
          </a:p>
          <a:p>
            <a:endParaRPr lang="en-US" dirty="0" smtClean="0"/>
          </a:p>
          <a:p>
            <a:endParaRPr lang="en-US" dirty="0"/>
          </a:p>
        </p:txBody>
      </p:sp>
    </p:spTree>
    <p:extLst>
      <p:ext uri="{BB962C8B-B14F-4D97-AF65-F5344CB8AC3E}">
        <p14:creationId xmlns:p14="http://schemas.microsoft.com/office/powerpoint/2010/main" val="83880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Statistics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315" r="231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4324" y="5825070"/>
            <a:ext cx="1846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40109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Notable Changes In Trends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Suicide rates among youth aged 10–14 years increased 100% between 2010 and 2019 (from 1.3 to 2.6 per 100,000), compared to a 40% increase in youth aged 15–19 years (from 7.5 to 10.5 per 100,000) </a:t>
            </a:r>
            <a:endParaRPr lang="en-US" dirty="0" smtClean="0"/>
          </a:p>
          <a:p>
            <a:r>
              <a:rPr lang="en-US" dirty="0" smtClean="0"/>
              <a:t>M &gt; F </a:t>
            </a:r>
            <a:r>
              <a:rPr lang="en-US" dirty="0" smtClean="0">
                <a:sym typeface="Wingdings"/>
              </a:rPr>
              <a:t> </a:t>
            </a:r>
            <a:r>
              <a:rPr lang="en-US" dirty="0"/>
              <a:t>Recent data reveals a narrowing gap </a:t>
            </a:r>
            <a:endParaRPr lang="en-US" dirty="0" smtClean="0"/>
          </a:p>
          <a:p>
            <a:r>
              <a:rPr lang="en-US" dirty="0" smtClean="0"/>
              <a:t>Most </a:t>
            </a:r>
            <a:r>
              <a:rPr lang="en-US" dirty="0"/>
              <a:t>common suicide method: firearms versus hanging/suffocation</a:t>
            </a:r>
          </a:p>
          <a:p>
            <a:pPr lvl="1"/>
            <a:r>
              <a:rPr lang="en-US" dirty="0"/>
              <a:t>Most notable increase occurred in females aged 10–14 years, with rates more than doubling from 0.66 per 100,000 in 2010 to 1.4 per 100,000 in 2019 </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75330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Statistics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American Indian/Alaska Native (AI/AN) youth in the United States have the highest rates of suicide </a:t>
            </a:r>
          </a:p>
          <a:p>
            <a:pPr lvl="1"/>
            <a:r>
              <a:rPr lang="en-US" dirty="0" smtClean="0"/>
              <a:t>In 2019, suicide rate of AI/AN youth aged 10–19 years (23.6 per 100,000) was nearly 3x the rate for White youth (7.7 per 100,000) and over 4x higher than rates for Black, Asian/ Pacific Islander, and Hispanic youth </a:t>
            </a:r>
          </a:p>
          <a:p>
            <a:r>
              <a:rPr lang="en-US" dirty="0" smtClean="0"/>
              <a:t>An analysis by Bridge et al. (2018) found the suicide rate in children younger than 13 years to be roughly 2x higher for Black children compared with White children</a:t>
            </a:r>
          </a:p>
          <a:p>
            <a:endParaRPr lang="en-US" dirty="0"/>
          </a:p>
        </p:txBody>
      </p:sp>
    </p:spTree>
    <p:extLst>
      <p:ext uri="{BB962C8B-B14F-4D97-AF65-F5344CB8AC3E}">
        <p14:creationId xmlns:p14="http://schemas.microsoft.com/office/powerpoint/2010/main" val="185608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Tools</a:t>
            </a:r>
            <a:endParaRPr lang="en-US" dirty="0"/>
          </a:p>
        </p:txBody>
      </p:sp>
      <p:pic>
        <p:nvPicPr>
          <p:cNvPr id="6" name="Picture 5"/>
          <p:cNvPicPr>
            <a:picLocks noChangeAspect="1"/>
          </p:cNvPicPr>
          <p:nvPr/>
        </p:nvPicPr>
        <p:blipFill>
          <a:blip r:embed="rId2"/>
          <a:stretch>
            <a:fillRect/>
          </a:stretch>
        </p:blipFill>
        <p:spPr>
          <a:xfrm>
            <a:off x="1143000" y="2362200"/>
            <a:ext cx="3121152" cy="1950720"/>
          </a:xfrm>
          <a:prstGeom prst="rect">
            <a:avLst/>
          </a:prstGeom>
        </p:spPr>
      </p:pic>
      <p:pic>
        <p:nvPicPr>
          <p:cNvPr id="8" name="Picture 7"/>
          <p:cNvPicPr>
            <a:picLocks noChangeAspect="1"/>
          </p:cNvPicPr>
          <p:nvPr/>
        </p:nvPicPr>
        <p:blipFill>
          <a:blip r:embed="rId3"/>
          <a:stretch>
            <a:fillRect/>
          </a:stretch>
        </p:blipFill>
        <p:spPr>
          <a:xfrm>
            <a:off x="4724400" y="2971800"/>
            <a:ext cx="3121152" cy="2633472"/>
          </a:xfrm>
          <a:prstGeom prst="rect">
            <a:avLst/>
          </a:prstGeom>
        </p:spPr>
      </p:pic>
    </p:spTree>
    <p:extLst>
      <p:ext uri="{BB962C8B-B14F-4D97-AF65-F5344CB8AC3E}">
        <p14:creationId xmlns:p14="http://schemas.microsoft.com/office/powerpoint/2010/main" val="4127527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90434"/>
            <a:ext cx="4648200" cy="523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normAutofit fontScale="90000"/>
          </a:bodyPr>
          <a:lstStyle/>
          <a:p>
            <a:r>
              <a:rPr lang="en-US" dirty="0"/>
              <a:t>Ask Suicide-Screening Questions </a:t>
            </a:r>
          </a:p>
        </p:txBody>
      </p:sp>
    </p:spTree>
    <p:extLst>
      <p:ext uri="{BB962C8B-B14F-4D97-AF65-F5344CB8AC3E}">
        <p14:creationId xmlns:p14="http://schemas.microsoft.com/office/powerpoint/2010/main" val="282805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Screener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241" b="7241"/>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18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675</TotalTime>
  <Words>1464</Words>
  <Application>Microsoft Office PowerPoint</Application>
  <PresentationFormat>On-screen Show (4:3)</PresentationFormat>
  <Paragraphs>174</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Infusion</vt:lpstr>
      <vt:lpstr>Suicide Risk Assessment in Youth: The Art of Interview</vt:lpstr>
      <vt:lpstr>Objectives</vt:lpstr>
      <vt:lpstr>General Statistics (CDC)</vt:lpstr>
      <vt:lpstr>Gender Statistics</vt:lpstr>
      <vt:lpstr>Notable Changes In Trends</vt:lpstr>
      <vt:lpstr>Race Statistics</vt:lpstr>
      <vt:lpstr>Screening Tools</vt:lpstr>
      <vt:lpstr>Ask Suicide-Screening Questions </vt:lpstr>
      <vt:lpstr>Patient Safety Screener </vt:lpstr>
      <vt:lpstr>Columbia-Suicide Severity Rating Scale (C-SSRS)</vt:lpstr>
      <vt:lpstr>Risk Factors</vt:lpstr>
      <vt:lpstr>Protective Factors</vt:lpstr>
      <vt:lpstr>Challenges in Primary Care Setting</vt:lpstr>
      <vt:lpstr>Solution</vt:lpstr>
      <vt:lpstr> Dynamic Nature of Suicidal Ideation </vt:lpstr>
      <vt:lpstr> Assessing Constructs Other Than Suicidal Ideation </vt:lpstr>
      <vt:lpstr> Assessing the Wish to Live and the Wish to Die </vt:lpstr>
      <vt:lpstr> Improving Risk Formulation </vt:lpstr>
      <vt:lpstr>CASE + SAM</vt:lpstr>
      <vt:lpstr>Equation of Suicidal Intent (Shea 2009)</vt:lpstr>
      <vt:lpstr>Two Sensitivity Techniques</vt:lpstr>
      <vt:lpstr>Five Validity Techniques</vt:lpstr>
      <vt:lpstr>Application to Clinical Practice</vt:lpstr>
      <vt:lpstr>Intervention/Management</vt:lpstr>
    </vt:vector>
  </TitlesOfParts>
  <Company>Hartford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Jensi</dc:creator>
  <cp:lastModifiedBy>George, Jensi</cp:lastModifiedBy>
  <cp:revision>136</cp:revision>
  <dcterms:created xsi:type="dcterms:W3CDTF">2022-08-31T16:25:15Z</dcterms:created>
  <dcterms:modified xsi:type="dcterms:W3CDTF">2022-09-01T16:08:27Z</dcterms:modified>
</cp:coreProperties>
</file>