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Lst>
  <p:notesMasterIdLst>
    <p:notesMasterId r:id="rId30"/>
  </p:notesMasterIdLst>
  <p:handoutMasterIdLst>
    <p:handoutMasterId r:id="rId31"/>
  </p:handoutMasterIdLst>
  <p:sldIdLst>
    <p:sldId id="1790" r:id="rId2"/>
    <p:sldId id="1844" r:id="rId3"/>
    <p:sldId id="1904" r:id="rId4"/>
    <p:sldId id="1917" r:id="rId5"/>
    <p:sldId id="1840" r:id="rId6"/>
    <p:sldId id="1893" r:id="rId7"/>
    <p:sldId id="1916" r:id="rId8"/>
    <p:sldId id="1905" r:id="rId9"/>
    <p:sldId id="1906" r:id="rId10"/>
    <p:sldId id="1907" r:id="rId11"/>
    <p:sldId id="1908" r:id="rId12"/>
    <p:sldId id="1909" r:id="rId13"/>
    <p:sldId id="1910" r:id="rId14"/>
    <p:sldId id="1911" r:id="rId15"/>
    <p:sldId id="1912" r:id="rId16"/>
    <p:sldId id="1898" r:id="rId17"/>
    <p:sldId id="1894" r:id="rId18"/>
    <p:sldId id="1883" r:id="rId19"/>
    <p:sldId id="1895" r:id="rId20"/>
    <p:sldId id="1884" r:id="rId21"/>
    <p:sldId id="1900" r:id="rId22"/>
    <p:sldId id="1899" r:id="rId23"/>
    <p:sldId id="1890" r:id="rId24"/>
    <p:sldId id="1891" r:id="rId25"/>
    <p:sldId id="1903" r:id="rId26"/>
    <p:sldId id="1901" r:id="rId27"/>
    <p:sldId id="1915" r:id="rId28"/>
    <p:sldId id="1913"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Osaka"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Osaka"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Osaka"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Osaka"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Osaka" charset="-128"/>
        <a:cs typeface="+mn-cs"/>
      </a:defRPr>
    </a:lvl5pPr>
    <a:lvl6pPr marL="2286000" algn="l" defTabSz="914400" rtl="0" eaLnBrk="1" latinLnBrk="0" hangingPunct="1">
      <a:defRPr kern="1200">
        <a:solidFill>
          <a:schemeClr val="tx1"/>
        </a:solidFill>
        <a:latin typeface="Arial" pitchFamily="34" charset="0"/>
        <a:ea typeface="Osaka" charset="-128"/>
        <a:cs typeface="+mn-cs"/>
      </a:defRPr>
    </a:lvl6pPr>
    <a:lvl7pPr marL="2743200" algn="l" defTabSz="914400" rtl="0" eaLnBrk="1" latinLnBrk="0" hangingPunct="1">
      <a:defRPr kern="1200">
        <a:solidFill>
          <a:schemeClr val="tx1"/>
        </a:solidFill>
        <a:latin typeface="Arial" pitchFamily="34" charset="0"/>
        <a:ea typeface="Osaka" charset="-128"/>
        <a:cs typeface="+mn-cs"/>
      </a:defRPr>
    </a:lvl7pPr>
    <a:lvl8pPr marL="3200400" algn="l" defTabSz="914400" rtl="0" eaLnBrk="1" latinLnBrk="0" hangingPunct="1">
      <a:defRPr kern="1200">
        <a:solidFill>
          <a:schemeClr val="tx1"/>
        </a:solidFill>
        <a:latin typeface="Arial" pitchFamily="34" charset="0"/>
        <a:ea typeface="Osaka" charset="-128"/>
        <a:cs typeface="+mn-cs"/>
      </a:defRPr>
    </a:lvl8pPr>
    <a:lvl9pPr marL="3657600" algn="l" defTabSz="914400" rtl="0" eaLnBrk="1" latinLnBrk="0" hangingPunct="1">
      <a:defRPr kern="1200">
        <a:solidFill>
          <a:schemeClr val="tx1"/>
        </a:solidFill>
        <a:latin typeface="Arial" pitchFamily="34"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B2B2B2"/>
    <a:srgbClr val="00FF99"/>
    <a:srgbClr val="000066"/>
    <a:srgbClr val="669900"/>
    <a:srgbClr val="0B4B7F"/>
    <a:srgbClr val="0D249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2" d="100"/>
          <a:sy n="82" d="100"/>
        </p:scale>
        <p:origin x="89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10476"/>
    </p:cViewPr>
  </p:sorterViewPr>
  <p:notesViewPr>
    <p:cSldViewPr>
      <p:cViewPr varScale="1">
        <p:scale>
          <a:sx n="84" d="100"/>
          <a:sy n="84" d="100"/>
        </p:scale>
        <p:origin x="-31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2" y="2"/>
            <a:ext cx="3038258" cy="464387"/>
          </a:xfrm>
          <a:prstGeom prst="rect">
            <a:avLst/>
          </a:prstGeom>
          <a:noFill/>
          <a:ln w="9525">
            <a:noFill/>
            <a:miter lim="800000"/>
            <a:headEnd/>
            <a:tailEnd/>
          </a:ln>
          <a:effectLst/>
        </p:spPr>
        <p:txBody>
          <a:bodyPr vert="horz" wrap="square" lIns="90888" tIns="45444" rIns="90888" bIns="45444" numCol="1" anchor="t" anchorCtr="0" compatLnSpc="1">
            <a:prstTxWarp prst="textNoShape">
              <a:avLst/>
            </a:prstTxWarp>
          </a:bodyPr>
          <a:lstStyle>
            <a:lvl1pPr defTabSz="909075">
              <a:defRPr sz="1100">
                <a:latin typeface="Times New Roman" pitchFamily="18" charset="0"/>
                <a:ea typeface="+mn-ea"/>
                <a:cs typeface="+mn-cs"/>
              </a:defRPr>
            </a:lvl1pPr>
          </a:lstStyle>
          <a:p>
            <a:pPr>
              <a:defRPr/>
            </a:pPr>
            <a:endParaRPr lang="en-US"/>
          </a:p>
        </p:txBody>
      </p:sp>
      <p:sp>
        <p:nvSpPr>
          <p:cNvPr id="151555" name="Rectangle 3"/>
          <p:cNvSpPr>
            <a:spLocks noGrp="1" noChangeArrowheads="1"/>
          </p:cNvSpPr>
          <p:nvPr>
            <p:ph type="dt" sz="quarter" idx="1"/>
          </p:nvPr>
        </p:nvSpPr>
        <p:spPr bwMode="auto">
          <a:xfrm>
            <a:off x="3970577" y="2"/>
            <a:ext cx="3038258" cy="464387"/>
          </a:xfrm>
          <a:prstGeom prst="rect">
            <a:avLst/>
          </a:prstGeom>
          <a:noFill/>
          <a:ln w="9525">
            <a:noFill/>
            <a:miter lim="800000"/>
            <a:headEnd/>
            <a:tailEnd/>
          </a:ln>
          <a:effectLst/>
        </p:spPr>
        <p:txBody>
          <a:bodyPr vert="horz" wrap="square" lIns="90888" tIns="45444" rIns="90888" bIns="45444" numCol="1" anchor="t" anchorCtr="0" compatLnSpc="1">
            <a:prstTxWarp prst="textNoShape">
              <a:avLst/>
            </a:prstTxWarp>
          </a:bodyPr>
          <a:lstStyle>
            <a:lvl1pPr algn="r" defTabSz="909075">
              <a:defRPr sz="1100">
                <a:latin typeface="Times New Roman" pitchFamily="18" charset="0"/>
                <a:ea typeface="+mn-ea"/>
                <a:cs typeface="+mn-cs"/>
              </a:defRPr>
            </a:lvl1pPr>
          </a:lstStyle>
          <a:p>
            <a:pPr>
              <a:defRPr/>
            </a:pPr>
            <a:endParaRPr lang="en-US"/>
          </a:p>
        </p:txBody>
      </p:sp>
      <p:sp>
        <p:nvSpPr>
          <p:cNvPr id="151556" name="Rectangle 4"/>
          <p:cNvSpPr>
            <a:spLocks noGrp="1" noChangeArrowheads="1"/>
          </p:cNvSpPr>
          <p:nvPr>
            <p:ph type="ftr" sz="quarter" idx="2"/>
          </p:nvPr>
        </p:nvSpPr>
        <p:spPr bwMode="auto">
          <a:xfrm>
            <a:off x="2" y="8830573"/>
            <a:ext cx="3038258" cy="464387"/>
          </a:xfrm>
          <a:prstGeom prst="rect">
            <a:avLst/>
          </a:prstGeom>
          <a:noFill/>
          <a:ln w="9525">
            <a:noFill/>
            <a:miter lim="800000"/>
            <a:headEnd/>
            <a:tailEnd/>
          </a:ln>
          <a:effectLst/>
        </p:spPr>
        <p:txBody>
          <a:bodyPr vert="horz" wrap="square" lIns="90888" tIns="45444" rIns="90888" bIns="45444" numCol="1" anchor="b" anchorCtr="0" compatLnSpc="1">
            <a:prstTxWarp prst="textNoShape">
              <a:avLst/>
            </a:prstTxWarp>
          </a:bodyPr>
          <a:lstStyle>
            <a:lvl1pPr defTabSz="909075">
              <a:defRPr sz="1100">
                <a:latin typeface="Times New Roman" pitchFamily="18" charset="0"/>
                <a:ea typeface="+mn-ea"/>
                <a:cs typeface="+mn-cs"/>
              </a:defRPr>
            </a:lvl1pPr>
          </a:lstStyle>
          <a:p>
            <a:pPr>
              <a:defRPr/>
            </a:pPr>
            <a:endParaRPr lang="en-US"/>
          </a:p>
        </p:txBody>
      </p:sp>
      <p:sp>
        <p:nvSpPr>
          <p:cNvPr id="151557" name="Rectangle 5"/>
          <p:cNvSpPr>
            <a:spLocks noGrp="1" noChangeArrowheads="1"/>
          </p:cNvSpPr>
          <p:nvPr>
            <p:ph type="sldNum" sz="quarter" idx="3"/>
          </p:nvPr>
        </p:nvSpPr>
        <p:spPr bwMode="auto">
          <a:xfrm>
            <a:off x="3970577" y="8830573"/>
            <a:ext cx="3038258" cy="464387"/>
          </a:xfrm>
          <a:prstGeom prst="rect">
            <a:avLst/>
          </a:prstGeom>
          <a:noFill/>
          <a:ln w="9525">
            <a:noFill/>
            <a:miter lim="800000"/>
            <a:headEnd/>
            <a:tailEnd/>
          </a:ln>
          <a:effectLst/>
        </p:spPr>
        <p:txBody>
          <a:bodyPr vert="horz" wrap="square" lIns="90888" tIns="45444" rIns="90888" bIns="45444" numCol="1" anchor="b" anchorCtr="0" compatLnSpc="1">
            <a:prstTxWarp prst="textNoShape">
              <a:avLst/>
            </a:prstTxWarp>
          </a:bodyPr>
          <a:lstStyle>
            <a:lvl1pPr algn="r" defTabSz="907738">
              <a:defRPr sz="1100">
                <a:latin typeface="Times New Roman" pitchFamily="18" charset="0"/>
              </a:defRPr>
            </a:lvl1pPr>
          </a:lstStyle>
          <a:p>
            <a:pPr>
              <a:defRPr/>
            </a:pPr>
            <a:fld id="{E6E4049E-3936-4C9F-B475-A4CDB04F589C}" type="slidenum">
              <a:rPr lang="en-US"/>
              <a:pPr>
                <a:defRPr/>
              </a:pPr>
              <a:t>‹#›</a:t>
            </a:fld>
            <a:endParaRPr lang="en-US"/>
          </a:p>
        </p:txBody>
      </p:sp>
    </p:spTree>
    <p:extLst>
      <p:ext uri="{BB962C8B-B14F-4D97-AF65-F5344CB8AC3E}">
        <p14:creationId xmlns:p14="http://schemas.microsoft.com/office/powerpoint/2010/main" val="68147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2"/>
            <a:ext cx="3038258" cy="464387"/>
          </a:xfrm>
          <a:prstGeom prst="rect">
            <a:avLst/>
          </a:prstGeom>
          <a:noFill/>
          <a:ln w="9525">
            <a:noFill/>
            <a:miter lim="800000"/>
            <a:headEnd/>
            <a:tailEnd/>
          </a:ln>
          <a:effectLst/>
        </p:spPr>
        <p:txBody>
          <a:bodyPr vert="horz" wrap="square" lIns="90888" tIns="45444" rIns="90888" bIns="45444" numCol="1" anchor="t" anchorCtr="0" compatLnSpc="1">
            <a:prstTxWarp prst="textNoShape">
              <a:avLst/>
            </a:prstTxWarp>
          </a:bodyPr>
          <a:lstStyle>
            <a:lvl1pPr defTabSz="909075">
              <a:defRPr sz="1100">
                <a:latin typeface="Times New Roman" pitchFamily="18"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72144" y="2"/>
            <a:ext cx="3038257" cy="464387"/>
          </a:xfrm>
          <a:prstGeom prst="rect">
            <a:avLst/>
          </a:prstGeom>
          <a:noFill/>
          <a:ln w="9525">
            <a:noFill/>
            <a:miter lim="800000"/>
            <a:headEnd/>
            <a:tailEnd/>
          </a:ln>
          <a:effectLst/>
        </p:spPr>
        <p:txBody>
          <a:bodyPr vert="horz" wrap="square" lIns="90888" tIns="45444" rIns="90888" bIns="45444" numCol="1" anchor="t" anchorCtr="0" compatLnSpc="1">
            <a:prstTxWarp prst="textNoShape">
              <a:avLst/>
            </a:prstTxWarp>
          </a:bodyPr>
          <a:lstStyle>
            <a:lvl1pPr algn="r" defTabSz="909075">
              <a:defRPr sz="1100">
                <a:latin typeface="Times New Roman" pitchFamily="18"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451" y="4416007"/>
            <a:ext cx="5139498" cy="4182370"/>
          </a:xfrm>
          <a:prstGeom prst="rect">
            <a:avLst/>
          </a:prstGeom>
          <a:noFill/>
          <a:ln w="9525">
            <a:noFill/>
            <a:miter lim="800000"/>
            <a:headEnd/>
            <a:tailEnd/>
          </a:ln>
          <a:effectLst/>
        </p:spPr>
        <p:txBody>
          <a:bodyPr vert="horz" wrap="square" lIns="90888" tIns="45444" rIns="90888" bIns="454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2" y="8832014"/>
            <a:ext cx="3038258" cy="464387"/>
          </a:xfrm>
          <a:prstGeom prst="rect">
            <a:avLst/>
          </a:prstGeom>
          <a:noFill/>
          <a:ln w="9525">
            <a:noFill/>
            <a:miter lim="800000"/>
            <a:headEnd/>
            <a:tailEnd/>
          </a:ln>
          <a:effectLst/>
        </p:spPr>
        <p:txBody>
          <a:bodyPr vert="horz" wrap="square" lIns="90888" tIns="45444" rIns="90888" bIns="45444" numCol="1" anchor="b" anchorCtr="0" compatLnSpc="1">
            <a:prstTxWarp prst="textNoShape">
              <a:avLst/>
            </a:prstTxWarp>
          </a:bodyPr>
          <a:lstStyle>
            <a:lvl1pPr defTabSz="909075">
              <a:defRPr sz="1100">
                <a:latin typeface="Times New Roman" pitchFamily="18"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2144" y="8832014"/>
            <a:ext cx="3038257" cy="464387"/>
          </a:xfrm>
          <a:prstGeom prst="rect">
            <a:avLst/>
          </a:prstGeom>
          <a:noFill/>
          <a:ln w="9525">
            <a:noFill/>
            <a:miter lim="800000"/>
            <a:headEnd/>
            <a:tailEnd/>
          </a:ln>
          <a:effectLst/>
        </p:spPr>
        <p:txBody>
          <a:bodyPr vert="horz" wrap="square" lIns="90888" tIns="45444" rIns="90888" bIns="45444" numCol="1" anchor="b" anchorCtr="0" compatLnSpc="1">
            <a:prstTxWarp prst="textNoShape">
              <a:avLst/>
            </a:prstTxWarp>
          </a:bodyPr>
          <a:lstStyle>
            <a:lvl1pPr algn="r" defTabSz="907738">
              <a:defRPr sz="1100">
                <a:latin typeface="Times New Roman" pitchFamily="18" charset="0"/>
              </a:defRPr>
            </a:lvl1pPr>
          </a:lstStyle>
          <a:p>
            <a:pPr>
              <a:defRPr/>
            </a:pPr>
            <a:fld id="{E37D0746-E3AB-4C40-A143-CE30B9C53B81}" type="slidenum">
              <a:rPr lang="en-US"/>
              <a:pPr>
                <a:defRPr/>
              </a:pPr>
              <a:t>‹#›</a:t>
            </a:fld>
            <a:endParaRPr lang="en-US"/>
          </a:p>
        </p:txBody>
      </p:sp>
    </p:spTree>
    <p:extLst>
      <p:ext uri="{BB962C8B-B14F-4D97-AF65-F5344CB8AC3E}">
        <p14:creationId xmlns:p14="http://schemas.microsoft.com/office/powerpoint/2010/main" val="3603769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738">
              <a:defRPr>
                <a:solidFill>
                  <a:schemeClr val="tx1"/>
                </a:solidFill>
                <a:latin typeface="Arial" pitchFamily="34" charset="0"/>
                <a:ea typeface="Osaka" charset="-128"/>
              </a:defRPr>
            </a:lvl1pPr>
            <a:lvl2pPr marL="698720" indent="-268738" defTabSz="907738">
              <a:defRPr>
                <a:solidFill>
                  <a:schemeClr val="tx1"/>
                </a:solidFill>
                <a:latin typeface="Arial" pitchFamily="34" charset="0"/>
                <a:ea typeface="Osaka" charset="-128"/>
              </a:defRPr>
            </a:lvl2pPr>
            <a:lvl3pPr marL="1074953" indent="-214990" defTabSz="907738">
              <a:defRPr>
                <a:solidFill>
                  <a:schemeClr val="tx1"/>
                </a:solidFill>
                <a:latin typeface="Arial" pitchFamily="34" charset="0"/>
                <a:ea typeface="Osaka" charset="-128"/>
              </a:defRPr>
            </a:lvl3pPr>
            <a:lvl4pPr marL="1504934" indent="-214990" defTabSz="907738">
              <a:defRPr>
                <a:solidFill>
                  <a:schemeClr val="tx1"/>
                </a:solidFill>
                <a:latin typeface="Arial" pitchFamily="34" charset="0"/>
                <a:ea typeface="Osaka" charset="-128"/>
              </a:defRPr>
            </a:lvl4pPr>
            <a:lvl5pPr marL="1934915" indent="-214990" defTabSz="907738">
              <a:defRPr>
                <a:solidFill>
                  <a:schemeClr val="tx1"/>
                </a:solidFill>
                <a:latin typeface="Arial" pitchFamily="34" charset="0"/>
                <a:ea typeface="Osaka" charset="-128"/>
              </a:defRPr>
            </a:lvl5pPr>
            <a:lvl6pPr marL="2364897" indent="-214990" defTabSz="907738" eaLnBrk="0" fontAlgn="base" hangingPunct="0">
              <a:spcBef>
                <a:spcPct val="0"/>
              </a:spcBef>
              <a:spcAft>
                <a:spcPct val="0"/>
              </a:spcAft>
              <a:defRPr>
                <a:solidFill>
                  <a:schemeClr val="tx1"/>
                </a:solidFill>
                <a:latin typeface="Arial" pitchFamily="34" charset="0"/>
                <a:ea typeface="Osaka" charset="-128"/>
              </a:defRPr>
            </a:lvl6pPr>
            <a:lvl7pPr marL="2794877" indent="-214990" defTabSz="907738" eaLnBrk="0" fontAlgn="base" hangingPunct="0">
              <a:spcBef>
                <a:spcPct val="0"/>
              </a:spcBef>
              <a:spcAft>
                <a:spcPct val="0"/>
              </a:spcAft>
              <a:defRPr>
                <a:solidFill>
                  <a:schemeClr val="tx1"/>
                </a:solidFill>
                <a:latin typeface="Arial" pitchFamily="34" charset="0"/>
                <a:ea typeface="Osaka" charset="-128"/>
              </a:defRPr>
            </a:lvl7pPr>
            <a:lvl8pPr marL="3224858" indent="-214990" defTabSz="907738" eaLnBrk="0" fontAlgn="base" hangingPunct="0">
              <a:spcBef>
                <a:spcPct val="0"/>
              </a:spcBef>
              <a:spcAft>
                <a:spcPct val="0"/>
              </a:spcAft>
              <a:defRPr>
                <a:solidFill>
                  <a:schemeClr val="tx1"/>
                </a:solidFill>
                <a:latin typeface="Arial" pitchFamily="34" charset="0"/>
                <a:ea typeface="Osaka" charset="-128"/>
              </a:defRPr>
            </a:lvl8pPr>
            <a:lvl9pPr marL="3654841" indent="-214990" defTabSz="907738" eaLnBrk="0" fontAlgn="base" hangingPunct="0">
              <a:spcBef>
                <a:spcPct val="0"/>
              </a:spcBef>
              <a:spcAft>
                <a:spcPct val="0"/>
              </a:spcAft>
              <a:defRPr>
                <a:solidFill>
                  <a:schemeClr val="tx1"/>
                </a:solidFill>
                <a:latin typeface="Arial" pitchFamily="34" charset="0"/>
                <a:ea typeface="Osaka" charset="-128"/>
              </a:defRPr>
            </a:lvl9pPr>
          </a:lstStyle>
          <a:p>
            <a:fld id="{FB8D83F1-8F0C-49D1-A5A5-D3F06488884F}" type="slidenum">
              <a:rPr lang="en-US" altLang="en-US" smtClean="0">
                <a:latin typeface="Times New Roman" pitchFamily="18" charset="0"/>
              </a:rPr>
              <a:pPr/>
              <a:t>1</a:t>
            </a:fld>
            <a:endParaRPr lang="en-US" altLang="en-US">
              <a:latin typeface="Times New Roman" pitchFamily="18" charset="0"/>
            </a:endParaRPr>
          </a:p>
        </p:txBody>
      </p:sp>
      <p:sp>
        <p:nvSpPr>
          <p:cNvPr id="9219" name="Rectangle 2"/>
          <p:cNvSpPr txBox="1">
            <a:spLocks noGrp="1" noChangeArrowheads="1"/>
          </p:cNvSpPr>
          <p:nvPr/>
        </p:nvSpPr>
        <p:spPr bwMode="auto">
          <a:xfrm>
            <a:off x="2" y="0"/>
            <a:ext cx="3038258" cy="46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6" tIns="45443" rIns="90886" bIns="45443"/>
          <a:lstStyle>
            <a:lvl1pPr defTabSz="965200">
              <a:defRPr>
                <a:solidFill>
                  <a:schemeClr val="tx1"/>
                </a:solidFill>
                <a:latin typeface="Arial" pitchFamily="34" charset="0"/>
                <a:ea typeface="Osaka" charset="-128"/>
              </a:defRPr>
            </a:lvl1pPr>
            <a:lvl2pPr marL="742950" indent="-285750" defTabSz="965200">
              <a:defRPr>
                <a:solidFill>
                  <a:schemeClr val="tx1"/>
                </a:solidFill>
                <a:latin typeface="Arial" pitchFamily="34" charset="0"/>
                <a:ea typeface="Osaka" charset="-128"/>
              </a:defRPr>
            </a:lvl2pPr>
            <a:lvl3pPr marL="1143000" indent="-228600" defTabSz="965200">
              <a:defRPr>
                <a:solidFill>
                  <a:schemeClr val="tx1"/>
                </a:solidFill>
                <a:latin typeface="Arial" pitchFamily="34" charset="0"/>
                <a:ea typeface="Osaka" charset="-128"/>
              </a:defRPr>
            </a:lvl3pPr>
            <a:lvl4pPr marL="1600200" indent="-228600" defTabSz="965200">
              <a:defRPr>
                <a:solidFill>
                  <a:schemeClr val="tx1"/>
                </a:solidFill>
                <a:latin typeface="Arial" pitchFamily="34" charset="0"/>
                <a:ea typeface="Osaka" charset="-128"/>
              </a:defRPr>
            </a:lvl4pPr>
            <a:lvl5pPr marL="2057400" indent="-228600" defTabSz="965200">
              <a:defRPr>
                <a:solidFill>
                  <a:schemeClr val="tx1"/>
                </a:solidFill>
                <a:latin typeface="Arial" pitchFamily="34" charset="0"/>
                <a:ea typeface="Osaka" charset="-128"/>
              </a:defRPr>
            </a:lvl5pPr>
            <a:lvl6pPr marL="2514600" indent="-228600" defTabSz="965200" eaLnBrk="0" fontAlgn="base" hangingPunct="0">
              <a:spcBef>
                <a:spcPct val="0"/>
              </a:spcBef>
              <a:spcAft>
                <a:spcPct val="0"/>
              </a:spcAft>
              <a:defRPr>
                <a:solidFill>
                  <a:schemeClr val="tx1"/>
                </a:solidFill>
                <a:latin typeface="Arial" pitchFamily="34" charset="0"/>
                <a:ea typeface="Osaka" charset="-128"/>
              </a:defRPr>
            </a:lvl6pPr>
            <a:lvl7pPr marL="2971800" indent="-228600" defTabSz="965200" eaLnBrk="0" fontAlgn="base" hangingPunct="0">
              <a:spcBef>
                <a:spcPct val="0"/>
              </a:spcBef>
              <a:spcAft>
                <a:spcPct val="0"/>
              </a:spcAft>
              <a:defRPr>
                <a:solidFill>
                  <a:schemeClr val="tx1"/>
                </a:solidFill>
                <a:latin typeface="Arial" pitchFamily="34" charset="0"/>
                <a:ea typeface="Osaka" charset="-128"/>
              </a:defRPr>
            </a:lvl7pPr>
            <a:lvl8pPr marL="3429000" indent="-228600" defTabSz="965200" eaLnBrk="0" fontAlgn="base" hangingPunct="0">
              <a:spcBef>
                <a:spcPct val="0"/>
              </a:spcBef>
              <a:spcAft>
                <a:spcPct val="0"/>
              </a:spcAft>
              <a:defRPr>
                <a:solidFill>
                  <a:schemeClr val="tx1"/>
                </a:solidFill>
                <a:latin typeface="Arial" pitchFamily="34" charset="0"/>
                <a:ea typeface="Osaka" charset="-128"/>
              </a:defRPr>
            </a:lvl8pPr>
            <a:lvl9pPr marL="3886200" indent="-228600" defTabSz="965200" eaLnBrk="0" fontAlgn="base" hangingPunct="0">
              <a:spcBef>
                <a:spcPct val="0"/>
              </a:spcBef>
              <a:spcAft>
                <a:spcPct val="0"/>
              </a:spcAft>
              <a:defRPr>
                <a:solidFill>
                  <a:schemeClr val="tx1"/>
                </a:solidFill>
                <a:latin typeface="Arial" pitchFamily="34" charset="0"/>
                <a:ea typeface="Osaka" charset="-128"/>
              </a:defRPr>
            </a:lvl9pPr>
          </a:lstStyle>
          <a:p>
            <a:r>
              <a:rPr lang="en-US" altLang="en-US" sz="1100">
                <a:latin typeface="Times"/>
              </a:rPr>
              <a:t>Information Technology Services</a:t>
            </a:r>
          </a:p>
        </p:txBody>
      </p:sp>
      <p:sp>
        <p:nvSpPr>
          <p:cNvPr id="9220" name="Rectangle 3"/>
          <p:cNvSpPr txBox="1">
            <a:spLocks noGrp="1" noChangeArrowheads="1"/>
          </p:cNvSpPr>
          <p:nvPr/>
        </p:nvSpPr>
        <p:spPr bwMode="auto">
          <a:xfrm>
            <a:off x="3972144" y="0"/>
            <a:ext cx="3038257" cy="46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6" tIns="45443" rIns="90886" bIns="45443"/>
          <a:lstStyle>
            <a:lvl1pPr defTabSz="965200">
              <a:defRPr>
                <a:solidFill>
                  <a:schemeClr val="tx1"/>
                </a:solidFill>
                <a:latin typeface="Arial" pitchFamily="34" charset="0"/>
                <a:ea typeface="Osaka" charset="-128"/>
              </a:defRPr>
            </a:lvl1pPr>
            <a:lvl2pPr marL="742950" indent="-285750" defTabSz="965200">
              <a:defRPr>
                <a:solidFill>
                  <a:schemeClr val="tx1"/>
                </a:solidFill>
                <a:latin typeface="Arial" pitchFamily="34" charset="0"/>
                <a:ea typeface="Osaka" charset="-128"/>
              </a:defRPr>
            </a:lvl2pPr>
            <a:lvl3pPr marL="1143000" indent="-228600" defTabSz="965200">
              <a:defRPr>
                <a:solidFill>
                  <a:schemeClr val="tx1"/>
                </a:solidFill>
                <a:latin typeface="Arial" pitchFamily="34" charset="0"/>
                <a:ea typeface="Osaka" charset="-128"/>
              </a:defRPr>
            </a:lvl3pPr>
            <a:lvl4pPr marL="1600200" indent="-228600" defTabSz="965200">
              <a:defRPr>
                <a:solidFill>
                  <a:schemeClr val="tx1"/>
                </a:solidFill>
                <a:latin typeface="Arial" pitchFamily="34" charset="0"/>
                <a:ea typeface="Osaka" charset="-128"/>
              </a:defRPr>
            </a:lvl4pPr>
            <a:lvl5pPr marL="2057400" indent="-228600" defTabSz="965200">
              <a:defRPr>
                <a:solidFill>
                  <a:schemeClr val="tx1"/>
                </a:solidFill>
                <a:latin typeface="Arial" pitchFamily="34" charset="0"/>
                <a:ea typeface="Osaka" charset="-128"/>
              </a:defRPr>
            </a:lvl5pPr>
            <a:lvl6pPr marL="2514600" indent="-228600" defTabSz="965200" eaLnBrk="0" fontAlgn="base" hangingPunct="0">
              <a:spcBef>
                <a:spcPct val="0"/>
              </a:spcBef>
              <a:spcAft>
                <a:spcPct val="0"/>
              </a:spcAft>
              <a:defRPr>
                <a:solidFill>
                  <a:schemeClr val="tx1"/>
                </a:solidFill>
                <a:latin typeface="Arial" pitchFamily="34" charset="0"/>
                <a:ea typeface="Osaka" charset="-128"/>
              </a:defRPr>
            </a:lvl6pPr>
            <a:lvl7pPr marL="2971800" indent="-228600" defTabSz="965200" eaLnBrk="0" fontAlgn="base" hangingPunct="0">
              <a:spcBef>
                <a:spcPct val="0"/>
              </a:spcBef>
              <a:spcAft>
                <a:spcPct val="0"/>
              </a:spcAft>
              <a:defRPr>
                <a:solidFill>
                  <a:schemeClr val="tx1"/>
                </a:solidFill>
                <a:latin typeface="Arial" pitchFamily="34" charset="0"/>
                <a:ea typeface="Osaka" charset="-128"/>
              </a:defRPr>
            </a:lvl7pPr>
            <a:lvl8pPr marL="3429000" indent="-228600" defTabSz="965200" eaLnBrk="0" fontAlgn="base" hangingPunct="0">
              <a:spcBef>
                <a:spcPct val="0"/>
              </a:spcBef>
              <a:spcAft>
                <a:spcPct val="0"/>
              </a:spcAft>
              <a:defRPr>
                <a:solidFill>
                  <a:schemeClr val="tx1"/>
                </a:solidFill>
                <a:latin typeface="Arial" pitchFamily="34" charset="0"/>
                <a:ea typeface="Osaka" charset="-128"/>
              </a:defRPr>
            </a:lvl8pPr>
            <a:lvl9pPr marL="3886200" indent="-228600" defTabSz="965200" eaLnBrk="0" fontAlgn="base" hangingPunct="0">
              <a:spcBef>
                <a:spcPct val="0"/>
              </a:spcBef>
              <a:spcAft>
                <a:spcPct val="0"/>
              </a:spcAft>
              <a:defRPr>
                <a:solidFill>
                  <a:schemeClr val="tx1"/>
                </a:solidFill>
                <a:latin typeface="Arial" pitchFamily="34" charset="0"/>
                <a:ea typeface="Osaka" charset="-128"/>
              </a:defRPr>
            </a:lvl9pPr>
          </a:lstStyle>
          <a:p>
            <a:pPr algn="r"/>
            <a:fld id="{E50D9E6E-2233-476B-8ECB-4141B9C9F0BC}" type="datetime1">
              <a:rPr lang="en-US" altLang="en-US" sz="1100">
                <a:latin typeface="Times"/>
              </a:rPr>
              <a:pPr algn="r"/>
              <a:t>6/11/2020</a:t>
            </a:fld>
            <a:endParaRPr lang="en-US" altLang="en-US" sz="1100">
              <a:latin typeface="Times"/>
            </a:endParaRPr>
          </a:p>
        </p:txBody>
      </p:sp>
      <p:sp>
        <p:nvSpPr>
          <p:cNvPr id="9221" name="Rectangle 6"/>
          <p:cNvSpPr txBox="1">
            <a:spLocks noGrp="1" noChangeArrowheads="1"/>
          </p:cNvSpPr>
          <p:nvPr/>
        </p:nvSpPr>
        <p:spPr bwMode="auto">
          <a:xfrm>
            <a:off x="2" y="8830572"/>
            <a:ext cx="3038258" cy="46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6" tIns="45443" rIns="90886" bIns="45443" anchor="b"/>
          <a:lstStyle>
            <a:lvl1pPr defTabSz="965200">
              <a:defRPr>
                <a:solidFill>
                  <a:schemeClr val="tx1"/>
                </a:solidFill>
                <a:latin typeface="Arial" pitchFamily="34" charset="0"/>
                <a:ea typeface="Osaka" charset="-128"/>
              </a:defRPr>
            </a:lvl1pPr>
            <a:lvl2pPr marL="742950" indent="-285750" defTabSz="965200">
              <a:defRPr>
                <a:solidFill>
                  <a:schemeClr val="tx1"/>
                </a:solidFill>
                <a:latin typeface="Arial" pitchFamily="34" charset="0"/>
                <a:ea typeface="Osaka" charset="-128"/>
              </a:defRPr>
            </a:lvl2pPr>
            <a:lvl3pPr marL="1143000" indent="-228600" defTabSz="965200">
              <a:defRPr>
                <a:solidFill>
                  <a:schemeClr val="tx1"/>
                </a:solidFill>
                <a:latin typeface="Arial" pitchFamily="34" charset="0"/>
                <a:ea typeface="Osaka" charset="-128"/>
              </a:defRPr>
            </a:lvl3pPr>
            <a:lvl4pPr marL="1600200" indent="-228600" defTabSz="965200">
              <a:defRPr>
                <a:solidFill>
                  <a:schemeClr val="tx1"/>
                </a:solidFill>
                <a:latin typeface="Arial" pitchFamily="34" charset="0"/>
                <a:ea typeface="Osaka" charset="-128"/>
              </a:defRPr>
            </a:lvl4pPr>
            <a:lvl5pPr marL="2057400" indent="-228600" defTabSz="965200">
              <a:defRPr>
                <a:solidFill>
                  <a:schemeClr val="tx1"/>
                </a:solidFill>
                <a:latin typeface="Arial" pitchFamily="34" charset="0"/>
                <a:ea typeface="Osaka" charset="-128"/>
              </a:defRPr>
            </a:lvl5pPr>
            <a:lvl6pPr marL="2514600" indent="-228600" defTabSz="965200" eaLnBrk="0" fontAlgn="base" hangingPunct="0">
              <a:spcBef>
                <a:spcPct val="0"/>
              </a:spcBef>
              <a:spcAft>
                <a:spcPct val="0"/>
              </a:spcAft>
              <a:defRPr>
                <a:solidFill>
                  <a:schemeClr val="tx1"/>
                </a:solidFill>
                <a:latin typeface="Arial" pitchFamily="34" charset="0"/>
                <a:ea typeface="Osaka" charset="-128"/>
              </a:defRPr>
            </a:lvl6pPr>
            <a:lvl7pPr marL="2971800" indent="-228600" defTabSz="965200" eaLnBrk="0" fontAlgn="base" hangingPunct="0">
              <a:spcBef>
                <a:spcPct val="0"/>
              </a:spcBef>
              <a:spcAft>
                <a:spcPct val="0"/>
              </a:spcAft>
              <a:defRPr>
                <a:solidFill>
                  <a:schemeClr val="tx1"/>
                </a:solidFill>
                <a:latin typeface="Arial" pitchFamily="34" charset="0"/>
                <a:ea typeface="Osaka" charset="-128"/>
              </a:defRPr>
            </a:lvl7pPr>
            <a:lvl8pPr marL="3429000" indent="-228600" defTabSz="965200" eaLnBrk="0" fontAlgn="base" hangingPunct="0">
              <a:spcBef>
                <a:spcPct val="0"/>
              </a:spcBef>
              <a:spcAft>
                <a:spcPct val="0"/>
              </a:spcAft>
              <a:defRPr>
                <a:solidFill>
                  <a:schemeClr val="tx1"/>
                </a:solidFill>
                <a:latin typeface="Arial" pitchFamily="34" charset="0"/>
                <a:ea typeface="Osaka" charset="-128"/>
              </a:defRPr>
            </a:lvl8pPr>
            <a:lvl9pPr marL="3886200" indent="-228600" defTabSz="965200" eaLnBrk="0" fontAlgn="base" hangingPunct="0">
              <a:spcBef>
                <a:spcPct val="0"/>
              </a:spcBef>
              <a:spcAft>
                <a:spcPct val="0"/>
              </a:spcAft>
              <a:defRPr>
                <a:solidFill>
                  <a:schemeClr val="tx1"/>
                </a:solidFill>
                <a:latin typeface="Arial" pitchFamily="34" charset="0"/>
                <a:ea typeface="Osaka" charset="-128"/>
              </a:defRPr>
            </a:lvl9pPr>
          </a:lstStyle>
          <a:p>
            <a:r>
              <a:rPr lang="en-US" altLang="en-US" sz="1100">
                <a:latin typeface="Times"/>
              </a:rPr>
              <a:t>(C) Copyright, 2000 Yale University. All rights reserved.</a:t>
            </a:r>
          </a:p>
        </p:txBody>
      </p:sp>
      <p:sp>
        <p:nvSpPr>
          <p:cNvPr id="9222" name="Rectangle 7"/>
          <p:cNvSpPr txBox="1">
            <a:spLocks noGrp="1" noChangeArrowheads="1"/>
          </p:cNvSpPr>
          <p:nvPr/>
        </p:nvSpPr>
        <p:spPr bwMode="auto">
          <a:xfrm>
            <a:off x="3972144" y="8830572"/>
            <a:ext cx="3038257" cy="46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6" tIns="45443" rIns="90886" bIns="45443" anchor="b"/>
          <a:lstStyle>
            <a:lvl1pPr defTabSz="965200">
              <a:defRPr>
                <a:solidFill>
                  <a:schemeClr val="tx1"/>
                </a:solidFill>
                <a:latin typeface="Arial" pitchFamily="34" charset="0"/>
                <a:ea typeface="Osaka" charset="-128"/>
              </a:defRPr>
            </a:lvl1pPr>
            <a:lvl2pPr marL="742950" indent="-285750" defTabSz="965200">
              <a:defRPr>
                <a:solidFill>
                  <a:schemeClr val="tx1"/>
                </a:solidFill>
                <a:latin typeface="Arial" pitchFamily="34" charset="0"/>
                <a:ea typeface="Osaka" charset="-128"/>
              </a:defRPr>
            </a:lvl2pPr>
            <a:lvl3pPr marL="1143000" indent="-228600" defTabSz="965200">
              <a:defRPr>
                <a:solidFill>
                  <a:schemeClr val="tx1"/>
                </a:solidFill>
                <a:latin typeface="Arial" pitchFamily="34" charset="0"/>
                <a:ea typeface="Osaka" charset="-128"/>
              </a:defRPr>
            </a:lvl3pPr>
            <a:lvl4pPr marL="1600200" indent="-228600" defTabSz="965200">
              <a:defRPr>
                <a:solidFill>
                  <a:schemeClr val="tx1"/>
                </a:solidFill>
                <a:latin typeface="Arial" pitchFamily="34" charset="0"/>
                <a:ea typeface="Osaka" charset="-128"/>
              </a:defRPr>
            </a:lvl4pPr>
            <a:lvl5pPr marL="2057400" indent="-228600" defTabSz="965200">
              <a:defRPr>
                <a:solidFill>
                  <a:schemeClr val="tx1"/>
                </a:solidFill>
                <a:latin typeface="Arial" pitchFamily="34" charset="0"/>
                <a:ea typeface="Osaka" charset="-128"/>
              </a:defRPr>
            </a:lvl5pPr>
            <a:lvl6pPr marL="2514600" indent="-228600" defTabSz="965200" eaLnBrk="0" fontAlgn="base" hangingPunct="0">
              <a:spcBef>
                <a:spcPct val="0"/>
              </a:spcBef>
              <a:spcAft>
                <a:spcPct val="0"/>
              </a:spcAft>
              <a:defRPr>
                <a:solidFill>
                  <a:schemeClr val="tx1"/>
                </a:solidFill>
                <a:latin typeface="Arial" pitchFamily="34" charset="0"/>
                <a:ea typeface="Osaka" charset="-128"/>
              </a:defRPr>
            </a:lvl6pPr>
            <a:lvl7pPr marL="2971800" indent="-228600" defTabSz="965200" eaLnBrk="0" fontAlgn="base" hangingPunct="0">
              <a:spcBef>
                <a:spcPct val="0"/>
              </a:spcBef>
              <a:spcAft>
                <a:spcPct val="0"/>
              </a:spcAft>
              <a:defRPr>
                <a:solidFill>
                  <a:schemeClr val="tx1"/>
                </a:solidFill>
                <a:latin typeface="Arial" pitchFamily="34" charset="0"/>
                <a:ea typeface="Osaka" charset="-128"/>
              </a:defRPr>
            </a:lvl7pPr>
            <a:lvl8pPr marL="3429000" indent="-228600" defTabSz="965200" eaLnBrk="0" fontAlgn="base" hangingPunct="0">
              <a:spcBef>
                <a:spcPct val="0"/>
              </a:spcBef>
              <a:spcAft>
                <a:spcPct val="0"/>
              </a:spcAft>
              <a:defRPr>
                <a:solidFill>
                  <a:schemeClr val="tx1"/>
                </a:solidFill>
                <a:latin typeface="Arial" pitchFamily="34" charset="0"/>
                <a:ea typeface="Osaka" charset="-128"/>
              </a:defRPr>
            </a:lvl8pPr>
            <a:lvl9pPr marL="3886200" indent="-228600" defTabSz="965200" eaLnBrk="0" fontAlgn="base" hangingPunct="0">
              <a:spcBef>
                <a:spcPct val="0"/>
              </a:spcBef>
              <a:spcAft>
                <a:spcPct val="0"/>
              </a:spcAft>
              <a:defRPr>
                <a:solidFill>
                  <a:schemeClr val="tx1"/>
                </a:solidFill>
                <a:latin typeface="Arial" pitchFamily="34" charset="0"/>
                <a:ea typeface="Osaka" charset="-128"/>
              </a:defRPr>
            </a:lvl9pPr>
          </a:lstStyle>
          <a:p>
            <a:pPr algn="r"/>
            <a:fld id="{1C322C5A-F138-4AD6-8AEB-6D0B070A18F6}" type="slidenum">
              <a:rPr lang="en-US" altLang="en-US" sz="1100">
                <a:latin typeface="Times"/>
              </a:rPr>
              <a:pPr algn="r"/>
              <a:t>1</a:t>
            </a:fld>
            <a:endParaRPr lang="en-US" altLang="en-US" sz="1100">
              <a:latin typeface="Times"/>
            </a:endParaRPr>
          </a:p>
        </p:txBody>
      </p:sp>
      <p:sp>
        <p:nvSpPr>
          <p:cNvPr id="9223" name="Rectangle 2"/>
          <p:cNvSpPr>
            <a:spLocks noGrp="1" noRot="1" noChangeAspect="1" noChangeArrowheads="1" noTextEdit="1"/>
          </p:cNvSpPr>
          <p:nvPr>
            <p:ph type="sldImg"/>
          </p:nvPr>
        </p:nvSpPr>
        <p:spPr>
          <a:xfrm>
            <a:off x="1181100" y="696913"/>
            <a:ext cx="4648200" cy="3486150"/>
          </a:xfrm>
          <a:ln/>
        </p:spPr>
      </p:sp>
      <p:sp>
        <p:nvSpPr>
          <p:cNvPr id="9224" name="Rectangle 3"/>
          <p:cNvSpPr>
            <a:spLocks noGrp="1" noChangeArrowheads="1"/>
          </p:cNvSpPr>
          <p:nvPr>
            <p:ph type="body" idx="1"/>
          </p:nvPr>
        </p:nvSpPr>
        <p:spPr>
          <a:xfrm>
            <a:off x="701980" y="4416006"/>
            <a:ext cx="5606440" cy="4183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6" tIns="45443" rIns="90886" bIns="45443"/>
          <a:lstStyle/>
          <a:p>
            <a:pPr eaLnBrk="1" hangingPunct="1"/>
            <a:endParaRPr lang="en-US" altLang="en-US" dirty="0"/>
          </a:p>
        </p:txBody>
      </p:sp>
    </p:spTree>
    <p:extLst>
      <p:ext uri="{BB962C8B-B14F-4D97-AF65-F5344CB8AC3E}">
        <p14:creationId xmlns:p14="http://schemas.microsoft.com/office/powerpoint/2010/main" val="303657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Wood introduction</a:t>
            </a:r>
          </a:p>
        </p:txBody>
      </p:sp>
    </p:spTree>
    <p:extLst>
      <p:ext uri="{BB962C8B-B14F-4D97-AF65-F5344CB8AC3E}">
        <p14:creationId xmlns:p14="http://schemas.microsoft.com/office/powerpoint/2010/main" val="227296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37D0746-E3AB-4C40-A143-CE30B9C53B81}" type="slidenum">
              <a:rPr lang="en-US" smtClean="0"/>
              <a:pPr>
                <a:defRPr/>
              </a:pPr>
              <a:t>5</a:t>
            </a:fld>
            <a:endParaRPr lang="en-US"/>
          </a:p>
        </p:txBody>
      </p:sp>
    </p:spTree>
    <p:extLst>
      <p:ext uri="{BB962C8B-B14F-4D97-AF65-F5344CB8AC3E}">
        <p14:creationId xmlns:p14="http://schemas.microsoft.com/office/powerpoint/2010/main" val="3635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37D0746-E3AB-4C40-A143-CE30B9C53B81}" type="slidenum">
              <a:rPr lang="en-US" smtClean="0"/>
              <a:pPr>
                <a:defRPr/>
              </a:pPr>
              <a:t>7</a:t>
            </a:fld>
            <a:endParaRPr lang="en-US"/>
          </a:p>
        </p:txBody>
      </p:sp>
    </p:spTree>
    <p:extLst>
      <p:ext uri="{BB962C8B-B14F-4D97-AF65-F5344CB8AC3E}">
        <p14:creationId xmlns:p14="http://schemas.microsoft.com/office/powerpoint/2010/main" val="337736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097E7D-B593-4E41-B899-228F74915EAF}" type="slidenum">
              <a:rPr lang="en-US" smtClean="0"/>
              <a:pPr>
                <a:defRPr/>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17747A-435C-4F71-8DAF-454EA5E2C3CD}" type="slidenum">
              <a:rPr lang="en-US" smtClean="0"/>
              <a:pPr>
                <a:defRPr/>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D95D960-B23C-4706-9D4E-F3C2F2958EA9}" type="slidenum">
              <a:rPr lang="en-US" smtClean="0"/>
              <a:pPr>
                <a:defRPr/>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0B8F2C5-784E-404F-BA34-9F130F518DF7}" type="slidenum">
              <a:rPr lang="en-US" smtClean="0"/>
              <a:pPr>
                <a:defRPr/>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E366133-4FE1-4D46-848A-0ED25D2549E2}" type="slidenum">
              <a:rPr lang="en-US" smtClean="0"/>
              <a:pPr>
                <a:defRPr/>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4DE726A-C647-4CF2-AF43-E3C33F5264EB}" type="slidenum">
              <a:rPr lang="en-US" smtClean="0"/>
              <a:pPr>
                <a:defRPr/>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A407453-24FB-4F36-9EFE-D77EA5E179E8}" type="slidenum">
              <a:rPr lang="en-US" smtClean="0"/>
              <a:pPr>
                <a:defRPr/>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706CB16A-E0D0-40E9-9B1B-3FA054344762}" type="slidenum">
              <a:rPr lang="en-US" smtClean="0"/>
              <a:pPr>
                <a:defRPr/>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319A8B6-A2C5-4D92-8E72-0472024EB6B0}" type="slidenum">
              <a:rPr lang="en-US" smtClean="0"/>
              <a:pPr>
                <a:defRPr/>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B54E94F-B19E-4205-853A-253CE4C98082}" type="slidenum">
              <a:rPr lang="en-US" smtClean="0"/>
              <a:pPr>
                <a:defRPr/>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7A6AA4C-D089-453C-B2AE-159246C4CDE4}" type="slidenum">
              <a:rPr lang="en-US" smtClean="0"/>
              <a:pPr>
                <a:defRPr/>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4D86C0-D304-4A2E-A5C9-39AC899B12F8}" type="slidenum">
              <a:rPr lang="en-US" smtClean="0"/>
              <a:pPr>
                <a:defRPr/>
              </a:pPr>
              <a:t>‹#›</a:t>
            </a:fld>
            <a:endParaRPr lang="en-US"/>
          </a:p>
        </p:txBody>
      </p:sp>
    </p:spTree>
    <p:extLst>
      <p:ext uri="{BB962C8B-B14F-4D97-AF65-F5344CB8AC3E}">
        <p14:creationId xmlns:p14="http://schemas.microsoft.com/office/powerpoint/2010/main" val="2445479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pts.washington.edu/hcsats/PDF/TF-%20CBT/pages/positive_parenting.html" TargetMode="External"/><Relationship Id="rId2" Type="http://schemas.openxmlformats.org/officeDocument/2006/relationships/hyperlink" Target="https://www.aacap.org/App_Themes/AACAP/docs/resource_centers/odd/odd_resource_center_odd_guid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deplayer.com/slide/9351033/"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txBox="1">
            <a:spLocks noGrp="1"/>
          </p:cNvSpPr>
          <p:nvPr/>
        </p:nvSpPr>
        <p:spPr bwMode="auto">
          <a:xfrm>
            <a:off x="8153400" y="65532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lr>
                <a:srgbClr val="003399"/>
              </a:buClr>
              <a:buChar char="•"/>
              <a:defRPr sz="2400" b="1">
                <a:solidFill>
                  <a:schemeClr val="tx1"/>
                </a:solidFill>
                <a:latin typeface="Verdana" pitchFamily="34" charset="0"/>
                <a:ea typeface="MS PGothic" pitchFamily="34" charset="-128"/>
              </a:defRPr>
            </a:lvl1pPr>
            <a:lvl2pPr marL="742950" indent="-285750">
              <a:lnSpc>
                <a:spcPct val="120000"/>
              </a:lnSpc>
              <a:spcBef>
                <a:spcPct val="20000"/>
              </a:spcBef>
              <a:buClr>
                <a:srgbClr val="003399"/>
              </a:buClr>
              <a:buChar char="–"/>
              <a:defRPr sz="2400">
                <a:solidFill>
                  <a:schemeClr val="tx1"/>
                </a:solidFill>
                <a:latin typeface="Verdana" pitchFamily="34" charset="0"/>
                <a:ea typeface="MS PGothic" pitchFamily="34" charset="-128"/>
              </a:defRPr>
            </a:lvl2pPr>
            <a:lvl3pPr marL="1143000" indent="-228600">
              <a:lnSpc>
                <a:spcPct val="120000"/>
              </a:lnSpc>
              <a:spcBef>
                <a:spcPct val="20000"/>
              </a:spcBef>
              <a:buClr>
                <a:srgbClr val="003399"/>
              </a:buClr>
              <a:buChar char="•"/>
              <a:defRPr sz="2400">
                <a:solidFill>
                  <a:schemeClr val="tx1"/>
                </a:solidFill>
                <a:latin typeface="Verdana" pitchFamily="34" charset="0"/>
                <a:ea typeface="MS PGothic" pitchFamily="34" charset="-128"/>
              </a:defRPr>
            </a:lvl3pPr>
            <a:lvl4pPr marL="1600200" indent="-228600">
              <a:lnSpc>
                <a:spcPct val="120000"/>
              </a:lnSpc>
              <a:spcBef>
                <a:spcPct val="20000"/>
              </a:spcBef>
              <a:buClr>
                <a:srgbClr val="003399"/>
              </a:buClr>
              <a:buChar char="–"/>
              <a:defRPr sz="2000">
                <a:solidFill>
                  <a:schemeClr val="tx1"/>
                </a:solidFill>
                <a:latin typeface="Verdana" pitchFamily="34" charset="0"/>
                <a:ea typeface="MS PGothic" pitchFamily="34" charset="-128"/>
              </a:defRPr>
            </a:lvl4pPr>
            <a:lvl5pPr marL="2057400" indent="-228600">
              <a:lnSpc>
                <a:spcPct val="120000"/>
              </a:lnSpc>
              <a:spcBef>
                <a:spcPct val="20000"/>
              </a:spcBef>
              <a:buClr>
                <a:srgbClr val="003399"/>
              </a:buClr>
              <a:buChar char="»"/>
              <a:defRPr sz="2000">
                <a:solidFill>
                  <a:schemeClr val="tx1"/>
                </a:solidFill>
                <a:latin typeface="Verdana" pitchFamily="34" charset="0"/>
                <a:ea typeface="MS PGothic" pitchFamily="34" charset="-128"/>
              </a:defRPr>
            </a:lvl5pPr>
            <a:lvl6pPr marL="2514600" indent="-228600" eaLnBrk="0" fontAlgn="base" hangingPunct="0">
              <a:lnSpc>
                <a:spcPct val="120000"/>
              </a:lnSpc>
              <a:spcBef>
                <a:spcPct val="20000"/>
              </a:spcBef>
              <a:spcAft>
                <a:spcPct val="0"/>
              </a:spcAft>
              <a:buClr>
                <a:srgbClr val="003399"/>
              </a:buClr>
              <a:buChar char="»"/>
              <a:defRPr sz="2000">
                <a:solidFill>
                  <a:schemeClr val="tx1"/>
                </a:solidFill>
                <a:latin typeface="Verdana" pitchFamily="34" charset="0"/>
                <a:ea typeface="MS PGothic" pitchFamily="34" charset="-128"/>
              </a:defRPr>
            </a:lvl6pPr>
            <a:lvl7pPr marL="2971800" indent="-228600" eaLnBrk="0" fontAlgn="base" hangingPunct="0">
              <a:lnSpc>
                <a:spcPct val="120000"/>
              </a:lnSpc>
              <a:spcBef>
                <a:spcPct val="20000"/>
              </a:spcBef>
              <a:spcAft>
                <a:spcPct val="0"/>
              </a:spcAft>
              <a:buClr>
                <a:srgbClr val="003399"/>
              </a:buClr>
              <a:buChar char="»"/>
              <a:defRPr sz="2000">
                <a:solidFill>
                  <a:schemeClr val="tx1"/>
                </a:solidFill>
                <a:latin typeface="Verdana" pitchFamily="34" charset="0"/>
                <a:ea typeface="MS PGothic" pitchFamily="34" charset="-128"/>
              </a:defRPr>
            </a:lvl7pPr>
            <a:lvl8pPr marL="3429000" indent="-228600" eaLnBrk="0" fontAlgn="base" hangingPunct="0">
              <a:lnSpc>
                <a:spcPct val="120000"/>
              </a:lnSpc>
              <a:spcBef>
                <a:spcPct val="20000"/>
              </a:spcBef>
              <a:spcAft>
                <a:spcPct val="0"/>
              </a:spcAft>
              <a:buClr>
                <a:srgbClr val="003399"/>
              </a:buClr>
              <a:buChar char="»"/>
              <a:defRPr sz="2000">
                <a:solidFill>
                  <a:schemeClr val="tx1"/>
                </a:solidFill>
                <a:latin typeface="Verdana" pitchFamily="34" charset="0"/>
                <a:ea typeface="MS PGothic" pitchFamily="34" charset="-128"/>
              </a:defRPr>
            </a:lvl8pPr>
            <a:lvl9pPr marL="3886200" indent="-228600" eaLnBrk="0" fontAlgn="base" hangingPunct="0">
              <a:lnSpc>
                <a:spcPct val="120000"/>
              </a:lnSpc>
              <a:spcBef>
                <a:spcPct val="20000"/>
              </a:spcBef>
              <a:spcAft>
                <a:spcPct val="0"/>
              </a:spcAft>
              <a:buClr>
                <a:srgbClr val="003399"/>
              </a:buClr>
              <a:buChar char="»"/>
              <a:defRPr sz="2000">
                <a:solidFill>
                  <a:schemeClr val="tx1"/>
                </a:solidFill>
                <a:latin typeface="Verdana" pitchFamily="34" charset="0"/>
                <a:ea typeface="MS PGothic" pitchFamily="34" charset="-128"/>
              </a:defRPr>
            </a:lvl9pPr>
          </a:lstStyle>
          <a:p>
            <a:pPr algn="r">
              <a:lnSpc>
                <a:spcPct val="100000"/>
              </a:lnSpc>
              <a:spcBef>
                <a:spcPct val="0"/>
              </a:spcBef>
              <a:buClrTx/>
              <a:buFontTx/>
              <a:buNone/>
            </a:pPr>
            <a:fld id="{40DE7FF6-EA9D-4456-A8D9-79A555D1EFCB}" type="slidenum">
              <a:rPr lang="en-US" altLang="en-US" sz="1200">
                <a:ea typeface="Osaka" charset="-128"/>
              </a:rPr>
              <a:pPr algn="r">
                <a:lnSpc>
                  <a:spcPct val="100000"/>
                </a:lnSpc>
                <a:spcBef>
                  <a:spcPct val="0"/>
                </a:spcBef>
                <a:buClrTx/>
                <a:buFontTx/>
                <a:buNone/>
              </a:pPr>
              <a:t>1</a:t>
            </a:fld>
            <a:endParaRPr lang="en-US" altLang="en-US" sz="1200">
              <a:ea typeface="Osaka" charset="-128"/>
            </a:endParaRPr>
          </a:p>
        </p:txBody>
      </p:sp>
      <p:sp>
        <p:nvSpPr>
          <p:cNvPr id="2051" name="Rectangle 2"/>
          <p:cNvSpPr>
            <a:spLocks noGrp="1" noChangeArrowheads="1"/>
          </p:cNvSpPr>
          <p:nvPr>
            <p:ph type="title" idx="4294967295"/>
          </p:nvPr>
        </p:nvSpPr>
        <p:spPr>
          <a:xfrm>
            <a:off x="685800" y="434166"/>
            <a:ext cx="8001000" cy="2156633"/>
          </a:xfrm>
        </p:spPr>
        <p:txBody>
          <a:bodyPr>
            <a:normAutofit fontScale="90000"/>
          </a:bodyPr>
          <a:lstStyle/>
          <a:p>
            <a:pPr algn="ctr"/>
            <a:br>
              <a:rPr lang="en-US" b="1" dirty="0"/>
            </a:br>
            <a:r>
              <a:rPr lang="en-US" b="1" dirty="0"/>
              <a:t>Behavioral Disorders and Acting Out:  Helping Parents Not Just Manage, But Improve Relationships</a:t>
            </a:r>
            <a:br>
              <a:rPr lang="en-US" dirty="0"/>
            </a:br>
            <a:endParaRPr lang="en-US" altLang="en-US" sz="3200" b="1" dirty="0">
              <a:latin typeface="YaleNew" panose="02000602050000020003" pitchFamily="50" charset="0"/>
            </a:endParaRPr>
          </a:p>
        </p:txBody>
      </p:sp>
      <p:sp>
        <p:nvSpPr>
          <p:cNvPr id="356355" name="Rectangle 3"/>
          <p:cNvSpPr>
            <a:spLocks noChangeArrowheads="1"/>
          </p:cNvSpPr>
          <p:nvPr/>
        </p:nvSpPr>
        <p:spPr bwMode="auto">
          <a:xfrm>
            <a:off x="990600" y="2339167"/>
            <a:ext cx="7239000" cy="2500248"/>
          </a:xfrm>
          <a:prstGeom prst="rect">
            <a:avLst/>
          </a:prstGeom>
          <a:noFill/>
          <a:ln w="9525">
            <a:noFill/>
            <a:miter lim="800000"/>
            <a:headEnd/>
            <a:tailEnd/>
          </a:ln>
          <a:effectLst>
            <a:outerShdw dist="35921" dir="2700000" algn="ctr" rotWithShape="0">
              <a:srgbClr val="D6D7D8"/>
            </a:outerShdw>
          </a:effectLst>
        </p:spPr>
        <p:txBody>
          <a:bodyPr/>
          <a:lstStyle/>
          <a:p>
            <a:pPr marL="342900" indent="-342900">
              <a:lnSpc>
                <a:spcPct val="90000"/>
              </a:lnSpc>
              <a:spcBef>
                <a:spcPct val="20000"/>
              </a:spcBef>
              <a:buClr>
                <a:srgbClr val="003399"/>
              </a:buClr>
              <a:defRPr/>
            </a:pPr>
            <a:endParaRPr lang="en-US" sz="2400" b="1" dirty="0">
              <a:solidFill>
                <a:srgbClr val="003399"/>
              </a:solidFill>
              <a:latin typeface="Times New Roman" pitchFamily="18" charset="0"/>
              <a:ea typeface="+mn-ea"/>
            </a:endParaRPr>
          </a:p>
          <a:p>
            <a:pPr marL="342900" indent="-342900">
              <a:lnSpc>
                <a:spcPct val="90000"/>
              </a:lnSpc>
              <a:spcBef>
                <a:spcPct val="20000"/>
              </a:spcBef>
              <a:buClr>
                <a:srgbClr val="003399"/>
              </a:buClr>
              <a:defRPr/>
            </a:pPr>
            <a:endParaRPr lang="en-US" b="1" dirty="0">
              <a:solidFill>
                <a:srgbClr val="003399"/>
              </a:solidFill>
              <a:latin typeface="Times New Roman" pitchFamily="18" charset="0"/>
              <a:ea typeface="+mn-ea"/>
            </a:endParaRPr>
          </a:p>
          <a:p>
            <a:pPr marL="342900" indent="-342900" algn="ctr">
              <a:lnSpc>
                <a:spcPct val="90000"/>
              </a:lnSpc>
              <a:spcBef>
                <a:spcPct val="20000"/>
              </a:spcBef>
              <a:buClr>
                <a:srgbClr val="003399"/>
              </a:buClr>
              <a:defRPr/>
            </a:pPr>
            <a:r>
              <a:rPr lang="en-US" sz="2400" b="1" dirty="0">
                <a:latin typeface="Times New Roman" pitchFamily="18" charset="0"/>
                <a:ea typeface="+mn-ea"/>
              </a:rPr>
              <a:t>ACCESS-Mental Health</a:t>
            </a:r>
          </a:p>
          <a:p>
            <a:pPr marL="342900" indent="-342900" algn="ctr">
              <a:lnSpc>
                <a:spcPct val="90000"/>
              </a:lnSpc>
              <a:spcBef>
                <a:spcPct val="20000"/>
              </a:spcBef>
              <a:buClr>
                <a:srgbClr val="003399"/>
              </a:buClr>
              <a:defRPr/>
            </a:pPr>
            <a:r>
              <a:rPr lang="en-US" sz="2400" b="1" dirty="0">
                <a:latin typeface="Times New Roman" pitchFamily="18" charset="0"/>
                <a:ea typeface="+mn-ea"/>
              </a:rPr>
              <a:t>June 11, 2020</a:t>
            </a:r>
          </a:p>
          <a:p>
            <a:pPr marL="342900" indent="-342900" algn="ctr">
              <a:lnSpc>
                <a:spcPct val="90000"/>
              </a:lnSpc>
              <a:spcBef>
                <a:spcPct val="20000"/>
              </a:spcBef>
              <a:buClr>
                <a:srgbClr val="003399"/>
              </a:buClr>
              <a:defRPr/>
            </a:pPr>
            <a:endParaRPr lang="en-US" sz="2400" b="1" dirty="0">
              <a:latin typeface="Times New Roman" pitchFamily="18" charset="0"/>
              <a:ea typeface="+mn-ea"/>
            </a:endParaRPr>
          </a:p>
          <a:p>
            <a:pPr marL="342900" indent="-342900" algn="ctr">
              <a:lnSpc>
                <a:spcPct val="90000"/>
              </a:lnSpc>
              <a:spcBef>
                <a:spcPct val="20000"/>
              </a:spcBef>
              <a:buClr>
                <a:srgbClr val="003399"/>
              </a:buClr>
              <a:defRPr/>
            </a:pPr>
            <a:r>
              <a:rPr lang="en-US" b="1" dirty="0">
                <a:solidFill>
                  <a:srgbClr val="003399"/>
                </a:solidFill>
                <a:latin typeface="Times New Roman" pitchFamily="18" charset="0"/>
              </a:rPr>
              <a:t>Dorothy Stubbe, MD</a:t>
            </a:r>
          </a:p>
          <a:p>
            <a:pPr marL="342900" indent="-342900" algn="ctr">
              <a:lnSpc>
                <a:spcPct val="90000"/>
              </a:lnSpc>
              <a:spcBef>
                <a:spcPct val="20000"/>
              </a:spcBef>
              <a:buClr>
                <a:srgbClr val="003399"/>
              </a:buClr>
              <a:defRPr/>
            </a:pPr>
            <a:r>
              <a:rPr lang="en-US" b="1" dirty="0">
                <a:solidFill>
                  <a:srgbClr val="003399"/>
                </a:solidFill>
                <a:latin typeface="Times New Roman" pitchFamily="18" charset="0"/>
              </a:rPr>
              <a:t>Yale Child Study Center</a:t>
            </a:r>
          </a:p>
          <a:p>
            <a:pPr marL="342900" indent="-342900" algn="ctr">
              <a:lnSpc>
                <a:spcPct val="90000"/>
              </a:lnSpc>
              <a:spcBef>
                <a:spcPct val="20000"/>
              </a:spcBef>
              <a:buClr>
                <a:srgbClr val="003399"/>
              </a:buClr>
              <a:defRPr/>
            </a:pPr>
            <a:endParaRPr lang="en-US" sz="2400" b="1" dirty="0">
              <a:latin typeface="Times New Roman" pitchFamily="18" charset="0"/>
              <a:ea typeface="+mn-ea"/>
            </a:endParaRP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Environmental Risk Factors"/>
          <p:cNvSpPr txBox="1">
            <a:spLocks noGrp="1"/>
          </p:cNvSpPr>
          <p:nvPr>
            <p:ph type="title"/>
          </p:nvPr>
        </p:nvSpPr>
        <p:spPr>
          <a:prstGeom prst="rect">
            <a:avLst/>
          </a:prstGeom>
        </p:spPr>
        <p:txBody>
          <a:bodyPr/>
          <a:lstStyle/>
          <a:p>
            <a:r>
              <a:rPr b="1" dirty="0">
                <a:latin typeface="+mn-lt"/>
              </a:rPr>
              <a:t>Environmental Risk Factors</a:t>
            </a:r>
          </a:p>
        </p:txBody>
      </p:sp>
      <p:sp>
        <p:nvSpPr>
          <p:cNvPr id="131" name="Poverty…"/>
          <p:cNvSpPr txBox="1">
            <a:spLocks noGrp="1"/>
          </p:cNvSpPr>
          <p:nvPr>
            <p:ph type="body" idx="1"/>
          </p:nvPr>
        </p:nvSpPr>
        <p:spPr>
          <a:prstGeom prst="rect">
            <a:avLst/>
          </a:prstGeom>
        </p:spPr>
        <p:txBody>
          <a:bodyPr/>
          <a:lstStyle/>
          <a:p>
            <a:r>
              <a:t>Poverty</a:t>
            </a:r>
          </a:p>
          <a:p>
            <a:r>
              <a:t>High stress </a:t>
            </a:r>
          </a:p>
          <a:p>
            <a:r>
              <a:t>Low familial social support</a:t>
            </a:r>
          </a:p>
          <a:p>
            <a:r>
              <a:t>Chaos in the home</a:t>
            </a:r>
          </a:p>
        </p:txBody>
      </p:sp>
      <p:sp>
        <p:nvSpPr>
          <p:cNvPr id="132" name="Slide Number"/>
          <p:cNvSpPr txBox="1">
            <a:spLocks noGrp="1"/>
          </p:cNvSpPr>
          <p:nvPr>
            <p:ph type="sldNum" sz="quarter" idx="2"/>
          </p:nvPr>
        </p:nvSpPr>
        <p:spPr>
          <a:xfrm>
            <a:off x="8326452" y="6406786"/>
            <a:ext cx="188898"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pic>
        <p:nvPicPr>
          <p:cNvPr id="133" name="camdennj.jpg" descr="camdennj.jpg"/>
          <p:cNvPicPr>
            <a:picLocks noChangeAspect="1"/>
          </p:cNvPicPr>
          <p:nvPr/>
        </p:nvPicPr>
        <p:blipFill>
          <a:blip r:embed="rId2">
            <a:extLst/>
          </a:blip>
          <a:stretch>
            <a:fillRect/>
          </a:stretch>
        </p:blipFill>
        <p:spPr>
          <a:xfrm>
            <a:off x="4191000" y="3471718"/>
            <a:ext cx="4120830" cy="2852882"/>
          </a:xfrm>
          <a:prstGeom prst="rect">
            <a:avLst/>
          </a:prstGeom>
          <a:ln w="12700">
            <a:miter lim="400000"/>
          </a:ln>
        </p:spPr>
      </p:pic>
    </p:spTree>
    <p:extLst>
      <p:ext uri="{BB962C8B-B14F-4D97-AF65-F5344CB8AC3E}">
        <p14:creationId xmlns:p14="http://schemas.microsoft.com/office/powerpoint/2010/main" val="1458739008"/>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ocial Risk Factors"/>
          <p:cNvSpPr txBox="1">
            <a:spLocks noGrp="1"/>
          </p:cNvSpPr>
          <p:nvPr>
            <p:ph type="title"/>
          </p:nvPr>
        </p:nvSpPr>
        <p:spPr>
          <a:prstGeom prst="rect">
            <a:avLst/>
          </a:prstGeom>
        </p:spPr>
        <p:txBody>
          <a:bodyPr/>
          <a:lstStyle/>
          <a:p>
            <a:r>
              <a:rPr b="1" dirty="0">
                <a:latin typeface="+mn-lt"/>
              </a:rPr>
              <a:t>Social Risk Factors</a:t>
            </a:r>
          </a:p>
        </p:txBody>
      </p:sp>
      <p:sp>
        <p:nvSpPr>
          <p:cNvPr id="136" name="Social Learning Theory…"/>
          <p:cNvSpPr txBox="1">
            <a:spLocks noGrp="1"/>
          </p:cNvSpPr>
          <p:nvPr>
            <p:ph type="body" idx="1"/>
          </p:nvPr>
        </p:nvSpPr>
        <p:spPr>
          <a:xfrm>
            <a:off x="628650" y="1873068"/>
            <a:ext cx="7886700" cy="4351339"/>
          </a:xfrm>
          <a:prstGeom prst="rect">
            <a:avLst/>
          </a:prstGeom>
        </p:spPr>
        <p:txBody>
          <a:bodyPr/>
          <a:lstStyle/>
          <a:p>
            <a:r>
              <a:t>Social Learning Theory</a:t>
            </a:r>
          </a:p>
          <a:p>
            <a:pPr marL="685800" lvl="1" indent="-228600"/>
            <a:r>
              <a:t>Home - DV, aggressive caregivers</a:t>
            </a:r>
          </a:p>
          <a:p>
            <a:pPr marL="685800" lvl="1" indent="-228600"/>
            <a:r>
              <a:t>Community - violent neighborhoods</a:t>
            </a:r>
          </a:p>
          <a:p>
            <a:pPr marL="685800" lvl="1" indent="-228600"/>
            <a:r>
              <a:t>School - unsafe environments</a:t>
            </a:r>
          </a:p>
          <a:p>
            <a:pPr marL="685800" lvl="1" indent="-228600"/>
            <a:r>
              <a:t>Recreation - violent video games, tv</a:t>
            </a:r>
          </a:p>
        </p:txBody>
      </p:sp>
      <p:sp>
        <p:nvSpPr>
          <p:cNvPr id="137" name="Slide Number"/>
          <p:cNvSpPr txBox="1">
            <a:spLocks noGrp="1"/>
          </p:cNvSpPr>
          <p:nvPr>
            <p:ph type="sldNum" sz="quarter" idx="2"/>
          </p:nvPr>
        </p:nvSpPr>
        <p:spPr>
          <a:xfrm>
            <a:off x="8326452" y="6406786"/>
            <a:ext cx="188898"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85844949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ocial Risk Factors"/>
          <p:cNvSpPr txBox="1">
            <a:spLocks noGrp="1"/>
          </p:cNvSpPr>
          <p:nvPr>
            <p:ph type="title"/>
          </p:nvPr>
        </p:nvSpPr>
        <p:spPr>
          <a:prstGeom prst="rect">
            <a:avLst/>
          </a:prstGeom>
        </p:spPr>
        <p:txBody>
          <a:bodyPr/>
          <a:lstStyle/>
          <a:p>
            <a:r>
              <a:rPr b="1" dirty="0">
                <a:latin typeface="+mn-lt"/>
              </a:rPr>
              <a:t>Social Risk Factors</a:t>
            </a:r>
          </a:p>
        </p:txBody>
      </p:sp>
      <p:sp>
        <p:nvSpPr>
          <p:cNvPr id="140" name="Social exclusion/rejection…"/>
          <p:cNvSpPr txBox="1">
            <a:spLocks noGrp="1"/>
          </p:cNvSpPr>
          <p:nvPr>
            <p:ph type="body" idx="1"/>
          </p:nvPr>
        </p:nvSpPr>
        <p:spPr>
          <a:prstGeom prst="rect">
            <a:avLst/>
          </a:prstGeom>
        </p:spPr>
        <p:txBody>
          <a:bodyPr/>
          <a:lstStyle/>
          <a:p>
            <a:r>
              <a:t>Social exclusion/rejection</a:t>
            </a:r>
          </a:p>
          <a:p>
            <a:r>
              <a:t>Bullying</a:t>
            </a:r>
          </a:p>
          <a:p>
            <a:r>
              <a:t>Social humiliation</a:t>
            </a:r>
          </a:p>
          <a:p>
            <a:r>
              <a:t>Access to weapons</a:t>
            </a:r>
          </a:p>
        </p:txBody>
      </p:sp>
      <p:sp>
        <p:nvSpPr>
          <p:cNvPr id="141" name="Slide Number"/>
          <p:cNvSpPr txBox="1">
            <a:spLocks noGrp="1"/>
          </p:cNvSpPr>
          <p:nvPr>
            <p:ph type="sldNum" sz="quarter" idx="2"/>
          </p:nvPr>
        </p:nvSpPr>
        <p:spPr>
          <a:xfrm>
            <a:off x="8326452" y="6406786"/>
            <a:ext cx="188898" cy="2642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Tree>
    <p:extLst>
      <p:ext uri="{BB962C8B-B14F-4D97-AF65-F5344CB8AC3E}">
        <p14:creationId xmlns:p14="http://schemas.microsoft.com/office/powerpoint/2010/main" val="205679053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Individual Risk Factors"/>
          <p:cNvSpPr txBox="1">
            <a:spLocks noGrp="1"/>
          </p:cNvSpPr>
          <p:nvPr>
            <p:ph type="title"/>
          </p:nvPr>
        </p:nvSpPr>
        <p:spPr>
          <a:prstGeom prst="rect">
            <a:avLst/>
          </a:prstGeom>
        </p:spPr>
        <p:txBody>
          <a:bodyPr/>
          <a:lstStyle/>
          <a:p>
            <a:r>
              <a:rPr b="1" dirty="0">
                <a:latin typeface="+mn-lt"/>
              </a:rPr>
              <a:t>Individual Risk Factors</a:t>
            </a:r>
          </a:p>
        </p:txBody>
      </p:sp>
      <p:sp>
        <p:nvSpPr>
          <p:cNvPr id="144" name="Low IQ…"/>
          <p:cNvSpPr txBox="1">
            <a:spLocks noGrp="1"/>
          </p:cNvSpPr>
          <p:nvPr>
            <p:ph type="body" idx="1"/>
          </p:nvPr>
        </p:nvSpPr>
        <p:spPr>
          <a:prstGeom prst="rect">
            <a:avLst/>
          </a:prstGeom>
        </p:spPr>
        <p:txBody>
          <a:bodyPr/>
          <a:lstStyle/>
          <a:p>
            <a:r>
              <a:rPr dirty="0"/>
              <a:t>Low IQ</a:t>
            </a:r>
          </a:p>
          <a:p>
            <a:r>
              <a:rPr dirty="0"/>
              <a:t>Developmental delay</a:t>
            </a:r>
            <a:endParaRPr lang="en-US" dirty="0"/>
          </a:p>
          <a:p>
            <a:r>
              <a:rPr lang="en-US" dirty="0"/>
              <a:t>Difficult temperament</a:t>
            </a:r>
            <a:endParaRPr dirty="0"/>
          </a:p>
          <a:p>
            <a:r>
              <a:rPr dirty="0"/>
              <a:t>Brain injury</a:t>
            </a:r>
          </a:p>
          <a:p>
            <a:r>
              <a:rPr dirty="0"/>
              <a:t>Previous aggression</a:t>
            </a:r>
          </a:p>
          <a:p>
            <a:r>
              <a:rPr lang="en-US" dirty="0"/>
              <a:t>Family history of antisocial behavior</a:t>
            </a:r>
            <a:endParaRPr dirty="0"/>
          </a:p>
          <a:p>
            <a:r>
              <a:rPr dirty="0"/>
              <a:t>Substance use</a:t>
            </a:r>
          </a:p>
          <a:p>
            <a:r>
              <a:rPr dirty="0"/>
              <a:t>Psychological problems</a:t>
            </a:r>
          </a:p>
        </p:txBody>
      </p:sp>
      <p:sp>
        <p:nvSpPr>
          <p:cNvPr id="145" name="Slide Number"/>
          <p:cNvSpPr txBox="1">
            <a:spLocks noGrp="1"/>
          </p:cNvSpPr>
          <p:nvPr>
            <p:ph type="sldNum" sz="quarter" idx="2"/>
          </p:nvPr>
        </p:nvSpPr>
        <p:spPr>
          <a:xfrm>
            <a:off x="8326452" y="6406786"/>
            <a:ext cx="188898" cy="2642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Tree>
    <p:extLst>
      <p:ext uri="{BB962C8B-B14F-4D97-AF65-F5344CB8AC3E}">
        <p14:creationId xmlns:p14="http://schemas.microsoft.com/office/powerpoint/2010/main" val="2915596984"/>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rotective Factors"/>
          <p:cNvSpPr txBox="1">
            <a:spLocks noGrp="1"/>
          </p:cNvSpPr>
          <p:nvPr>
            <p:ph type="title"/>
          </p:nvPr>
        </p:nvSpPr>
        <p:spPr>
          <a:prstGeom prst="rect">
            <a:avLst/>
          </a:prstGeom>
        </p:spPr>
        <p:txBody>
          <a:bodyPr/>
          <a:lstStyle/>
          <a:p>
            <a:r>
              <a:rPr b="1" dirty="0">
                <a:latin typeface="+mn-lt"/>
              </a:rPr>
              <a:t>Protective Factors</a:t>
            </a:r>
          </a:p>
        </p:txBody>
      </p:sp>
      <p:sp>
        <p:nvSpPr>
          <p:cNvPr id="148" name="High IQ…"/>
          <p:cNvSpPr txBox="1">
            <a:spLocks noGrp="1"/>
          </p:cNvSpPr>
          <p:nvPr>
            <p:ph type="body" idx="1"/>
          </p:nvPr>
        </p:nvSpPr>
        <p:spPr>
          <a:prstGeom prst="rect">
            <a:avLst/>
          </a:prstGeom>
        </p:spPr>
        <p:txBody>
          <a:bodyPr/>
          <a:lstStyle/>
          <a:p>
            <a:r>
              <a:t>High IQ</a:t>
            </a:r>
          </a:p>
          <a:p>
            <a:r>
              <a:t>Secure attachment</a:t>
            </a:r>
          </a:p>
          <a:p>
            <a:r>
              <a:t>Adaptive coping skills</a:t>
            </a:r>
          </a:p>
          <a:p>
            <a:r>
              <a:t>High frustration tolerance</a:t>
            </a:r>
          </a:p>
        </p:txBody>
      </p:sp>
      <p:sp>
        <p:nvSpPr>
          <p:cNvPr id="149" name="Slide Number"/>
          <p:cNvSpPr txBox="1">
            <a:spLocks noGrp="1"/>
          </p:cNvSpPr>
          <p:nvPr>
            <p:ph type="sldNum" sz="quarter" idx="2"/>
          </p:nvPr>
        </p:nvSpPr>
        <p:spPr>
          <a:xfrm>
            <a:off x="8326452" y="6406786"/>
            <a:ext cx="188898" cy="2642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pic>
        <p:nvPicPr>
          <p:cNvPr id="150" name="Mother_and_baby_looking_at_each_other_640_480_c1-fb.jpg" descr="Mother_and_baby_looking_at_each_other_640_480_c1-fb.jpg"/>
          <p:cNvPicPr>
            <a:picLocks noChangeAspect="1"/>
          </p:cNvPicPr>
          <p:nvPr/>
        </p:nvPicPr>
        <p:blipFill>
          <a:blip r:embed="rId2">
            <a:extLst/>
          </a:blip>
          <a:stretch>
            <a:fillRect/>
          </a:stretch>
        </p:blipFill>
        <p:spPr>
          <a:xfrm>
            <a:off x="819570" y="3982893"/>
            <a:ext cx="3312629" cy="2484472"/>
          </a:xfrm>
          <a:prstGeom prst="rect">
            <a:avLst/>
          </a:prstGeom>
          <a:ln w="12700">
            <a:miter lim="400000"/>
          </a:ln>
        </p:spPr>
      </p:pic>
      <p:pic>
        <p:nvPicPr>
          <p:cNvPr id="151" name="download.jpg" descr="download.jpg"/>
          <p:cNvPicPr>
            <a:picLocks noChangeAspect="1"/>
          </p:cNvPicPr>
          <p:nvPr/>
        </p:nvPicPr>
        <p:blipFill>
          <a:blip r:embed="rId3">
            <a:extLst/>
          </a:blip>
          <a:stretch>
            <a:fillRect/>
          </a:stretch>
        </p:blipFill>
        <p:spPr>
          <a:xfrm>
            <a:off x="4748410" y="4025018"/>
            <a:ext cx="3606893" cy="2400223"/>
          </a:xfrm>
          <a:prstGeom prst="rect">
            <a:avLst/>
          </a:prstGeom>
          <a:ln w="12700">
            <a:miter lim="400000"/>
          </a:ln>
        </p:spPr>
      </p:pic>
    </p:spTree>
    <p:extLst>
      <p:ext uri="{BB962C8B-B14F-4D97-AF65-F5344CB8AC3E}">
        <p14:creationId xmlns:p14="http://schemas.microsoft.com/office/powerpoint/2010/main" val="4269077936"/>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rotective Factors"/>
          <p:cNvSpPr txBox="1">
            <a:spLocks noGrp="1"/>
          </p:cNvSpPr>
          <p:nvPr>
            <p:ph type="title"/>
          </p:nvPr>
        </p:nvSpPr>
        <p:spPr>
          <a:prstGeom prst="rect">
            <a:avLst/>
          </a:prstGeom>
        </p:spPr>
        <p:txBody>
          <a:bodyPr/>
          <a:lstStyle/>
          <a:p>
            <a:r>
              <a:rPr b="1" dirty="0">
                <a:latin typeface="+mn-lt"/>
              </a:rPr>
              <a:t>Protective Factors</a:t>
            </a:r>
          </a:p>
        </p:txBody>
      </p:sp>
      <p:sp>
        <p:nvSpPr>
          <p:cNvPr id="154" name="School investment…"/>
          <p:cNvSpPr txBox="1">
            <a:spLocks noGrp="1"/>
          </p:cNvSpPr>
          <p:nvPr>
            <p:ph type="body" idx="1"/>
          </p:nvPr>
        </p:nvSpPr>
        <p:spPr>
          <a:prstGeom prst="rect">
            <a:avLst/>
          </a:prstGeom>
        </p:spPr>
        <p:txBody>
          <a:bodyPr/>
          <a:lstStyle/>
          <a:p>
            <a:r>
              <a:rPr dirty="0"/>
              <a:t>School investment</a:t>
            </a:r>
          </a:p>
          <a:p>
            <a:r>
              <a:rPr dirty="0"/>
              <a:t>Popularity</a:t>
            </a:r>
          </a:p>
          <a:p>
            <a:r>
              <a:rPr dirty="0"/>
              <a:t>Positive peer groups</a:t>
            </a:r>
          </a:p>
          <a:p>
            <a:r>
              <a:rPr dirty="0"/>
              <a:t>Environment where aggression not rewarded</a:t>
            </a:r>
          </a:p>
          <a:p>
            <a:r>
              <a:rPr dirty="0"/>
              <a:t>Supportive and positive academic environment</a:t>
            </a:r>
          </a:p>
          <a:p>
            <a:r>
              <a:rPr dirty="0"/>
              <a:t>Church/religious involvement</a:t>
            </a:r>
            <a:endParaRPr lang="en-US" dirty="0"/>
          </a:p>
          <a:p>
            <a:r>
              <a:rPr lang="en-US" dirty="0"/>
              <a:t>Authoritative Parenting</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719282912"/>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Warning signs</a:t>
            </a:r>
          </a:p>
        </p:txBody>
      </p:sp>
      <p:sp>
        <p:nvSpPr>
          <p:cNvPr id="3" name="Content Placeholder 2"/>
          <p:cNvSpPr>
            <a:spLocks noGrp="1"/>
          </p:cNvSpPr>
          <p:nvPr>
            <p:ph idx="1"/>
          </p:nvPr>
        </p:nvSpPr>
        <p:spPr/>
        <p:txBody>
          <a:bodyPr/>
          <a:lstStyle/>
          <a:p>
            <a:pPr lvl="0"/>
            <a:r>
              <a:rPr lang="en-US" dirty="0"/>
              <a:t>Intense anger</a:t>
            </a:r>
          </a:p>
          <a:p>
            <a:pPr lvl="0"/>
            <a:r>
              <a:rPr lang="en-US" dirty="0"/>
              <a:t>Frequent loss of temper or blow-ups</a:t>
            </a:r>
          </a:p>
          <a:p>
            <a:pPr lvl="0"/>
            <a:r>
              <a:rPr lang="en-US" dirty="0"/>
              <a:t>Extreme irritability</a:t>
            </a:r>
          </a:p>
          <a:p>
            <a:pPr lvl="0"/>
            <a:r>
              <a:rPr lang="en-US" dirty="0"/>
              <a:t>Extreme impulsiveness</a:t>
            </a:r>
          </a:p>
          <a:p>
            <a:endParaRPr lang="en-US" dirty="0"/>
          </a:p>
        </p:txBody>
      </p:sp>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16</a:t>
            </a:fld>
            <a:endParaRPr lang="en-US"/>
          </a:p>
        </p:txBody>
      </p:sp>
    </p:spTree>
    <p:extLst>
      <p:ext uri="{BB962C8B-B14F-4D97-AF65-F5344CB8AC3E}">
        <p14:creationId xmlns:p14="http://schemas.microsoft.com/office/powerpoint/2010/main" val="203988524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00" name="Picture 4" descr="http://community-matters.org/uploads/blog/ha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6248400" cy="58728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17</a:t>
            </a:fld>
            <a:endParaRPr lang="en-US"/>
          </a:p>
        </p:txBody>
      </p:sp>
    </p:spTree>
    <p:extLst>
      <p:ext uri="{BB962C8B-B14F-4D97-AF65-F5344CB8AC3E}">
        <p14:creationId xmlns:p14="http://schemas.microsoft.com/office/powerpoint/2010/main" val="265621406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p:txBody>
          <a:bodyPr/>
          <a:lstStyle/>
          <a:p>
            <a:r>
              <a:rPr lang="en-US" dirty="0"/>
              <a:t>Positive school climate</a:t>
            </a:r>
          </a:p>
          <a:p>
            <a:r>
              <a:rPr lang="en-US" dirty="0"/>
              <a:t>Student engagement</a:t>
            </a:r>
          </a:p>
          <a:p>
            <a:r>
              <a:rPr lang="en-US" dirty="0"/>
              <a:t>Increasing coping skills, resilience and emotional intelligence</a:t>
            </a:r>
          </a:p>
          <a:p>
            <a:r>
              <a:rPr lang="en-US" dirty="0"/>
              <a:t>Engage parents/guardians</a:t>
            </a:r>
          </a:p>
          <a:p>
            <a:r>
              <a:rPr lang="en-US" dirty="0"/>
              <a:t>Clear, authoritative disciplinary practices</a:t>
            </a:r>
          </a:p>
        </p:txBody>
      </p:sp>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18</a:t>
            </a:fld>
            <a:endParaRPr lang="en-US"/>
          </a:p>
        </p:txBody>
      </p:sp>
    </p:spTree>
    <p:extLst>
      <p:ext uri="{BB962C8B-B14F-4D97-AF65-F5344CB8AC3E}">
        <p14:creationId xmlns:p14="http://schemas.microsoft.com/office/powerpoint/2010/main" val="1835435639"/>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live.iel.immix.ca/safeandacceptingschools/images/Chapter5/Leader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09" y="1600200"/>
            <a:ext cx="9201983" cy="35863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19</a:t>
            </a:fld>
            <a:endParaRPr lang="en-US"/>
          </a:p>
        </p:txBody>
      </p:sp>
    </p:spTree>
    <p:extLst>
      <p:ext uri="{BB962C8B-B14F-4D97-AF65-F5344CB8AC3E}">
        <p14:creationId xmlns:p14="http://schemas.microsoft.com/office/powerpoint/2010/main" val="96183570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a:latin typeface="+mn-lt"/>
              </a:rPr>
              <a:t>Participants</a:t>
            </a:r>
            <a:r>
              <a:rPr lang="en-US" b="1" dirty="0"/>
              <a:t> </a:t>
            </a:r>
            <a:r>
              <a:rPr lang="en-US" b="1" dirty="0">
                <a:latin typeface="+mn-lt"/>
              </a:rPr>
              <a:t>will discuss:</a:t>
            </a:r>
          </a:p>
        </p:txBody>
      </p:sp>
      <p:sp>
        <p:nvSpPr>
          <p:cNvPr id="4099" name="Rectangle 3"/>
          <p:cNvSpPr>
            <a:spLocks noGrp="1" noChangeArrowheads="1"/>
          </p:cNvSpPr>
          <p:nvPr>
            <p:ph idx="1"/>
          </p:nvPr>
        </p:nvSpPr>
        <p:spPr>
          <a:xfrm>
            <a:off x="628649" y="1690689"/>
            <a:ext cx="8178427" cy="5562600"/>
          </a:xfrm>
        </p:spPr>
        <p:txBody>
          <a:bodyPr>
            <a:normAutofit/>
          </a:bodyPr>
          <a:lstStyle/>
          <a:p>
            <a:pPr marL="0" indent="0">
              <a:buNone/>
            </a:pPr>
            <a:endParaRPr lang="en-US" sz="2400" dirty="0"/>
          </a:p>
          <a:p>
            <a:pPr lvl="0"/>
            <a:r>
              <a:rPr lang="en-US" dirty="0"/>
              <a:t>The diagnostic workup and differential diagnosis of disruptive behaviors in youth</a:t>
            </a:r>
          </a:p>
          <a:p>
            <a:pPr lvl="0"/>
            <a:r>
              <a:rPr lang="en-US" dirty="0"/>
              <a:t>The dynamics of diagnosis and racial disparities in diagnosis and treatment of children and youth with disruptive behavior</a:t>
            </a:r>
          </a:p>
          <a:p>
            <a:pPr lvl="0"/>
            <a:r>
              <a:rPr lang="en-US" dirty="0"/>
              <a:t>Engagement and evidence-based treatment of children and their families struggling with acting-out behaviors</a:t>
            </a:r>
            <a:endParaRPr lang="en-US" sz="2400" dirty="0"/>
          </a:p>
        </p:txBody>
      </p:sp>
      <p:sp>
        <p:nvSpPr>
          <p:cNvPr id="5" name="Slide Number Placeholder 4"/>
          <p:cNvSpPr>
            <a:spLocks noGrp="1"/>
          </p:cNvSpPr>
          <p:nvPr>
            <p:ph type="sldNum" sz="quarter" idx="12"/>
          </p:nvPr>
        </p:nvSpPr>
        <p:spPr>
          <a:xfrm>
            <a:off x="8275320" y="274320"/>
            <a:ext cx="610077" cy="365760"/>
          </a:xfrm>
          <a:prstGeom prst="rect">
            <a:avLst/>
          </a:prstGeom>
        </p:spPr>
        <p:txBody>
          <a:bodyPr/>
          <a:lstStyle/>
          <a:p>
            <a:pPr>
              <a:defRPr/>
            </a:pPr>
            <a:fld id="{5E34091F-2B55-C941-BCDE-431AF3D6CD93}" type="slidenum">
              <a:rPr lang="en-US" smtClean="0"/>
              <a:pPr>
                <a:defRPr/>
              </a:pPr>
              <a:t>2</a:t>
            </a:fld>
            <a:endParaRPr lang="en-US" dirty="0"/>
          </a:p>
        </p:txBody>
      </p:sp>
    </p:spTree>
    <p:extLst>
      <p:ext uri="{BB962C8B-B14F-4D97-AF65-F5344CB8AC3E}">
        <p14:creationId xmlns:p14="http://schemas.microsoft.com/office/powerpoint/2010/main" val="287307993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Detection</a:t>
            </a:r>
          </a:p>
        </p:txBody>
      </p:sp>
      <p:sp>
        <p:nvSpPr>
          <p:cNvPr id="3" name="Content Placeholder 2"/>
          <p:cNvSpPr>
            <a:spLocks noGrp="1"/>
          </p:cNvSpPr>
          <p:nvPr>
            <p:ph idx="1"/>
          </p:nvPr>
        </p:nvSpPr>
        <p:spPr/>
        <p:txBody>
          <a:bodyPr>
            <a:normAutofit/>
          </a:bodyPr>
          <a:lstStyle/>
          <a:p>
            <a:r>
              <a:rPr lang="en-US" dirty="0"/>
              <a:t>Screening (examples)</a:t>
            </a:r>
          </a:p>
          <a:p>
            <a:pPr lvl="1"/>
            <a:r>
              <a:rPr lang="en-US" dirty="0"/>
              <a:t>NICHQ Vanderbilt Rating Scales</a:t>
            </a:r>
          </a:p>
          <a:p>
            <a:pPr lvl="1"/>
            <a:r>
              <a:rPr lang="en-US" dirty="0"/>
              <a:t>SNAP</a:t>
            </a:r>
          </a:p>
          <a:p>
            <a:pPr marL="457200" lvl="1" indent="0">
              <a:buNone/>
            </a:pPr>
            <a:endParaRPr lang="en-US" dirty="0"/>
          </a:p>
          <a:p>
            <a:r>
              <a:rPr lang="en-US" dirty="0"/>
              <a:t>Evaluate for Co-Occurring Disorders, Stresses, and Trauma</a:t>
            </a:r>
          </a:p>
          <a:p>
            <a:pPr lvl="1"/>
            <a:r>
              <a:rPr lang="en-US" dirty="0"/>
              <a:t>Children of color are more likely to be diagnosed with ODD and Conduct Disorder than white peers</a:t>
            </a:r>
          </a:p>
          <a:p>
            <a:pPr lvl="1"/>
            <a:r>
              <a:rPr lang="en-US" dirty="0"/>
              <a:t>White peers are more likely to be diagnosed with ADHD and Learning Disorders are more likely to be assessed</a:t>
            </a:r>
          </a:p>
        </p:txBody>
      </p:sp>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20</a:t>
            </a:fld>
            <a:endParaRPr lang="en-US"/>
          </a:p>
        </p:txBody>
      </p:sp>
    </p:spTree>
    <p:extLst>
      <p:ext uri="{BB962C8B-B14F-4D97-AF65-F5344CB8AC3E}">
        <p14:creationId xmlns:p14="http://schemas.microsoft.com/office/powerpoint/2010/main" val="413443218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47A3-1CB6-44C3-9AC9-BD695B0A9473}"/>
              </a:ext>
            </a:extLst>
          </p:cNvPr>
          <p:cNvSpPr>
            <a:spLocks noGrp="1"/>
          </p:cNvSpPr>
          <p:nvPr>
            <p:ph type="title"/>
          </p:nvPr>
        </p:nvSpPr>
        <p:spPr/>
        <p:txBody>
          <a:bodyPr/>
          <a:lstStyle/>
          <a:p>
            <a:r>
              <a:rPr lang="en-US" dirty="0"/>
              <a:t>NICHQ Vanderbilt Rating Scale</a:t>
            </a:r>
          </a:p>
        </p:txBody>
      </p:sp>
      <p:sp>
        <p:nvSpPr>
          <p:cNvPr id="3" name="Content Placeholder 2">
            <a:extLst>
              <a:ext uri="{FF2B5EF4-FFF2-40B4-BE49-F238E27FC236}">
                <a16:creationId xmlns:a16="http://schemas.microsoft.com/office/drawing/2014/main" id="{E5CB9D6C-23DA-4D30-AE2B-DA2A623CFE71}"/>
              </a:ext>
            </a:extLst>
          </p:cNvPr>
          <p:cNvSpPr>
            <a:spLocks noGrp="1"/>
          </p:cNvSpPr>
          <p:nvPr>
            <p:ph idx="1"/>
          </p:nvPr>
        </p:nvSpPr>
        <p:spPr/>
        <p:txBody>
          <a:bodyPr>
            <a:normAutofit fontScale="62500" lnSpcReduction="20000"/>
          </a:bodyPr>
          <a:lstStyle/>
          <a:p>
            <a:r>
              <a:rPr lang="en-US" dirty="0"/>
              <a:t>19. Argues with adults 0 1 2 3 </a:t>
            </a:r>
          </a:p>
          <a:p>
            <a:r>
              <a:rPr lang="en-US" dirty="0"/>
              <a:t>20. Loses temper 0 1 2 3 </a:t>
            </a:r>
          </a:p>
          <a:p>
            <a:r>
              <a:rPr lang="en-US" dirty="0"/>
              <a:t>21. Actively defies or refuses to go along with adults’ requests or rules 0 1 2 3 </a:t>
            </a:r>
          </a:p>
          <a:p>
            <a:r>
              <a:rPr lang="en-US" dirty="0"/>
              <a:t>22. Deliberately annoys people 0 1 2 3 </a:t>
            </a:r>
          </a:p>
          <a:p>
            <a:r>
              <a:rPr lang="en-US" dirty="0"/>
              <a:t>23. Blames others for his or her mistakes or misbehaviors </a:t>
            </a:r>
          </a:p>
          <a:p>
            <a:r>
              <a:rPr lang="en-US" dirty="0"/>
              <a:t>Is touchy or easily annoyed by others 0 1 2 3 </a:t>
            </a:r>
          </a:p>
          <a:p>
            <a:r>
              <a:rPr lang="en-US" dirty="0"/>
              <a:t>25. Is angry or resentful 0 1 2 3 </a:t>
            </a:r>
          </a:p>
          <a:p>
            <a:r>
              <a:rPr lang="en-US" dirty="0"/>
              <a:t>26. Is spiteful and wants to get even 0 1 2 3 </a:t>
            </a:r>
          </a:p>
          <a:p>
            <a:r>
              <a:rPr lang="en-US" dirty="0"/>
              <a:t>27. Bullies, threatens, or intimidates others 0 1 2 3 </a:t>
            </a:r>
          </a:p>
          <a:p>
            <a:r>
              <a:rPr lang="en-US" dirty="0"/>
              <a:t>28. Starts physical fights 0 1 2 3 </a:t>
            </a:r>
          </a:p>
          <a:p>
            <a:r>
              <a:rPr lang="en-US" dirty="0"/>
              <a:t>29. Lies to get out of trouble or to avoid obligations (</a:t>
            </a:r>
            <a:r>
              <a:rPr lang="en-US" dirty="0" err="1"/>
              <a:t>ie</a:t>
            </a:r>
            <a:r>
              <a:rPr lang="en-US" dirty="0"/>
              <a:t>,“cons” others) 0 1 2 3 </a:t>
            </a:r>
          </a:p>
          <a:p>
            <a:r>
              <a:rPr lang="en-US" dirty="0"/>
              <a:t>30. Is truant from school (skips school) without permission 0 1 2 3 31. </a:t>
            </a:r>
          </a:p>
          <a:p>
            <a:r>
              <a:rPr lang="en-US" dirty="0"/>
              <a:t>31. Is physically cruel to people 0 1 2 3 32. Has stolen things that have value </a:t>
            </a:r>
          </a:p>
        </p:txBody>
      </p:sp>
      <p:sp>
        <p:nvSpPr>
          <p:cNvPr id="4" name="Slide Number Placeholder 3">
            <a:extLst>
              <a:ext uri="{FF2B5EF4-FFF2-40B4-BE49-F238E27FC236}">
                <a16:creationId xmlns:a16="http://schemas.microsoft.com/office/drawing/2014/main" id="{467EE241-BC79-45D8-8974-89ADD12CFA53}"/>
              </a:ext>
            </a:extLst>
          </p:cNvPr>
          <p:cNvSpPr>
            <a:spLocks noGrp="1"/>
          </p:cNvSpPr>
          <p:nvPr>
            <p:ph type="sldNum" sz="quarter" idx="12"/>
          </p:nvPr>
        </p:nvSpPr>
        <p:spPr/>
        <p:txBody>
          <a:bodyPr/>
          <a:lstStyle/>
          <a:p>
            <a:pPr>
              <a:defRPr/>
            </a:pPr>
            <a:fld id="{90B8F2C5-784E-404F-BA34-9F130F518DF7}" type="slidenum">
              <a:rPr lang="en-US" smtClean="0"/>
              <a:pPr>
                <a:defRPr/>
              </a:pPr>
              <a:t>21</a:t>
            </a:fld>
            <a:endParaRPr lang="en-US"/>
          </a:p>
        </p:txBody>
      </p:sp>
    </p:spTree>
    <p:extLst>
      <p:ext uri="{BB962C8B-B14F-4D97-AF65-F5344CB8AC3E}">
        <p14:creationId xmlns:p14="http://schemas.microsoft.com/office/powerpoint/2010/main" val="220855599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47A3-1CB6-44C3-9AC9-BD695B0A9473}"/>
              </a:ext>
            </a:extLst>
          </p:cNvPr>
          <p:cNvSpPr>
            <a:spLocks noGrp="1"/>
          </p:cNvSpPr>
          <p:nvPr>
            <p:ph type="title"/>
          </p:nvPr>
        </p:nvSpPr>
        <p:spPr/>
        <p:txBody>
          <a:bodyPr/>
          <a:lstStyle/>
          <a:p>
            <a:r>
              <a:rPr lang="en-US" dirty="0"/>
              <a:t>NICHQ Vanderbilt Rating Scale</a:t>
            </a:r>
          </a:p>
        </p:txBody>
      </p:sp>
      <p:sp>
        <p:nvSpPr>
          <p:cNvPr id="3" name="Content Placeholder 2">
            <a:extLst>
              <a:ext uri="{FF2B5EF4-FFF2-40B4-BE49-F238E27FC236}">
                <a16:creationId xmlns:a16="http://schemas.microsoft.com/office/drawing/2014/main" id="{E5CB9D6C-23DA-4D30-AE2B-DA2A623CFE71}"/>
              </a:ext>
            </a:extLst>
          </p:cNvPr>
          <p:cNvSpPr>
            <a:spLocks noGrp="1"/>
          </p:cNvSpPr>
          <p:nvPr>
            <p:ph idx="1"/>
          </p:nvPr>
        </p:nvSpPr>
        <p:spPr/>
        <p:txBody>
          <a:bodyPr>
            <a:normAutofit fontScale="85000" lnSpcReduction="20000"/>
          </a:bodyPr>
          <a:lstStyle/>
          <a:p>
            <a:r>
              <a:rPr lang="en-US" dirty="0"/>
              <a:t>31. Is physically cruel to people 0 1 2 3 </a:t>
            </a:r>
          </a:p>
          <a:p>
            <a:r>
              <a:rPr lang="en-US" dirty="0"/>
              <a:t>32. Has stolen things that have value  0 1 2 3 </a:t>
            </a:r>
          </a:p>
          <a:p>
            <a:r>
              <a:rPr lang="en-US" dirty="0"/>
              <a:t>33. Deliberately destroys others’ property </a:t>
            </a:r>
          </a:p>
          <a:p>
            <a:r>
              <a:rPr lang="en-US" dirty="0"/>
              <a:t>34. Has used a weapon that can cause serious harm (bat, knife, brick, gun) 0 1 2 3 </a:t>
            </a:r>
          </a:p>
          <a:p>
            <a:r>
              <a:rPr lang="en-US" dirty="0"/>
              <a:t>35. Is physically cruel to animals 0 1 2 3 </a:t>
            </a:r>
          </a:p>
          <a:p>
            <a:r>
              <a:rPr lang="en-US" dirty="0"/>
              <a:t>36. Has deliberately set fires to cause damage 0 1 2 3 </a:t>
            </a:r>
          </a:p>
          <a:p>
            <a:r>
              <a:rPr lang="en-US" dirty="0"/>
              <a:t>37. Has broken into someone else’s home, business, or car </a:t>
            </a:r>
          </a:p>
          <a:p>
            <a:r>
              <a:rPr lang="en-US" dirty="0"/>
              <a:t>38. Has stayed out at night without permission 0 1 2 3</a:t>
            </a:r>
          </a:p>
          <a:p>
            <a:r>
              <a:rPr lang="en-US" dirty="0"/>
              <a:t> 39. Has run away from home overnight 0 1 2 3 </a:t>
            </a:r>
          </a:p>
          <a:p>
            <a:r>
              <a:rPr lang="en-US" dirty="0"/>
              <a:t>40. Has forced someone into sexual activity 0 1 2 3 4</a:t>
            </a:r>
          </a:p>
        </p:txBody>
      </p:sp>
      <p:sp>
        <p:nvSpPr>
          <p:cNvPr id="4" name="Slide Number Placeholder 3">
            <a:extLst>
              <a:ext uri="{FF2B5EF4-FFF2-40B4-BE49-F238E27FC236}">
                <a16:creationId xmlns:a16="http://schemas.microsoft.com/office/drawing/2014/main" id="{467EE241-BC79-45D8-8974-89ADD12CFA53}"/>
              </a:ext>
            </a:extLst>
          </p:cNvPr>
          <p:cNvSpPr>
            <a:spLocks noGrp="1"/>
          </p:cNvSpPr>
          <p:nvPr>
            <p:ph type="sldNum" sz="quarter" idx="12"/>
          </p:nvPr>
        </p:nvSpPr>
        <p:spPr/>
        <p:txBody>
          <a:bodyPr/>
          <a:lstStyle/>
          <a:p>
            <a:pPr>
              <a:defRPr/>
            </a:pPr>
            <a:fld id="{90B8F2C5-784E-404F-BA34-9F130F518DF7}" type="slidenum">
              <a:rPr lang="en-US" smtClean="0"/>
              <a:pPr>
                <a:defRPr/>
              </a:pPr>
              <a:t>22</a:t>
            </a:fld>
            <a:endParaRPr lang="en-US"/>
          </a:p>
        </p:txBody>
      </p:sp>
    </p:spTree>
    <p:extLst>
      <p:ext uri="{BB962C8B-B14F-4D97-AF65-F5344CB8AC3E}">
        <p14:creationId xmlns:p14="http://schemas.microsoft.com/office/powerpoint/2010/main" val="310726256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Crisis Intervention</a:t>
            </a:r>
          </a:p>
        </p:txBody>
      </p:sp>
      <p:sp>
        <p:nvSpPr>
          <p:cNvPr id="3" name="Content Placeholder 2"/>
          <p:cNvSpPr>
            <a:spLocks noGrp="1"/>
          </p:cNvSpPr>
          <p:nvPr>
            <p:ph idx="1"/>
          </p:nvPr>
        </p:nvSpPr>
        <p:spPr/>
        <p:txBody>
          <a:bodyPr/>
          <a:lstStyle/>
          <a:p>
            <a:r>
              <a:rPr lang="en-US" dirty="0"/>
              <a:t>Calming period</a:t>
            </a:r>
          </a:p>
          <a:p>
            <a:r>
              <a:rPr lang="en-US" dirty="0"/>
              <a:t>Calling 211 (mobile crisis); 911 (ambulance); guardian to pick up</a:t>
            </a:r>
          </a:p>
          <a:p>
            <a:r>
              <a:rPr lang="en-US" dirty="0"/>
              <a:t>Discipline vs. specialized services</a:t>
            </a:r>
          </a:p>
          <a:p>
            <a:r>
              <a:rPr lang="en-US" dirty="0"/>
              <a:t>Behavior plans for unsafe behaviors</a:t>
            </a:r>
          </a:p>
          <a:p>
            <a:r>
              <a:rPr lang="en-US" dirty="0"/>
              <a:t>Assessing threat</a:t>
            </a:r>
          </a:p>
          <a:p>
            <a:r>
              <a:rPr lang="en-US" dirty="0"/>
              <a:t>Engaging the difficult to engage youth</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23</a:t>
            </a:fld>
            <a:endParaRPr lang="en-US"/>
          </a:p>
        </p:txBody>
      </p:sp>
    </p:spTree>
    <p:extLst>
      <p:ext uri="{BB962C8B-B14F-4D97-AF65-F5344CB8AC3E}">
        <p14:creationId xmlns:p14="http://schemas.microsoft.com/office/powerpoint/2010/main" val="2235528699"/>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p>
        </p:txBody>
      </p:sp>
      <p:sp>
        <p:nvSpPr>
          <p:cNvPr id="3" name="Content Placeholder 2"/>
          <p:cNvSpPr>
            <a:spLocks noGrp="1"/>
          </p:cNvSpPr>
          <p:nvPr>
            <p:ph idx="1"/>
          </p:nvPr>
        </p:nvSpPr>
        <p:spPr/>
        <p:txBody>
          <a:bodyPr/>
          <a:lstStyle/>
          <a:p>
            <a:r>
              <a:rPr lang="en-US" sz="4400" dirty="0"/>
              <a:t>Parent Management Training</a:t>
            </a:r>
          </a:p>
          <a:p>
            <a:r>
              <a:rPr lang="en-US" sz="4400" dirty="0"/>
              <a:t>Collaborative Problem-Solving (Ross Greene)</a:t>
            </a:r>
          </a:p>
          <a:p>
            <a:r>
              <a:rPr lang="en-US" sz="4400" dirty="0"/>
              <a:t>Anger Control Therapy</a:t>
            </a:r>
          </a:p>
          <a:p>
            <a:r>
              <a:rPr lang="en-US" sz="4400" dirty="0" err="1"/>
              <a:t>Multisystemic</a:t>
            </a:r>
            <a:r>
              <a:rPr lang="en-US" sz="4400" dirty="0"/>
              <a:t> Therapy</a:t>
            </a:r>
          </a:p>
          <a:p>
            <a:r>
              <a:rPr lang="en-US" sz="4400" dirty="0"/>
              <a:t>Treat Co-Occurring Disorders</a:t>
            </a:r>
          </a:p>
        </p:txBody>
      </p:sp>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24</a:t>
            </a:fld>
            <a:endParaRPr lang="en-US"/>
          </a:p>
        </p:txBody>
      </p:sp>
    </p:spTree>
    <p:extLst>
      <p:ext uri="{BB962C8B-B14F-4D97-AF65-F5344CB8AC3E}">
        <p14:creationId xmlns:p14="http://schemas.microsoft.com/office/powerpoint/2010/main" val="4058880399"/>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16A0-9B6E-4FB3-A69B-EE24BB007A6F}"/>
              </a:ext>
            </a:extLst>
          </p:cNvPr>
          <p:cNvSpPr>
            <a:spLocks noGrp="1"/>
          </p:cNvSpPr>
          <p:nvPr>
            <p:ph type="title"/>
          </p:nvPr>
        </p:nvSpPr>
        <p:spPr/>
        <p:txBody>
          <a:bodyPr>
            <a:normAutofit/>
          </a:bodyPr>
          <a:lstStyle/>
          <a:p>
            <a:r>
              <a:rPr lang="en-US" dirty="0"/>
              <a:t>Parent Management Training: Operant Conditioning</a:t>
            </a:r>
          </a:p>
        </p:txBody>
      </p:sp>
      <p:sp>
        <p:nvSpPr>
          <p:cNvPr id="3" name="Content Placeholder 2">
            <a:extLst>
              <a:ext uri="{FF2B5EF4-FFF2-40B4-BE49-F238E27FC236}">
                <a16:creationId xmlns:a16="http://schemas.microsoft.com/office/drawing/2014/main" id="{E0C9FB29-3D23-45F7-AFBA-3EA3C0919DB7}"/>
              </a:ext>
            </a:extLst>
          </p:cNvPr>
          <p:cNvSpPr>
            <a:spLocks noGrp="1"/>
          </p:cNvSpPr>
          <p:nvPr>
            <p:ph idx="1"/>
          </p:nvPr>
        </p:nvSpPr>
        <p:spPr>
          <a:xfrm>
            <a:off x="628650" y="1825624"/>
            <a:ext cx="7886700" cy="4727575"/>
          </a:xfrm>
        </p:spPr>
        <p:txBody>
          <a:bodyPr>
            <a:normAutofit fontScale="77500" lnSpcReduction="20000"/>
          </a:bodyPr>
          <a:lstStyle/>
          <a:p>
            <a:r>
              <a:rPr lang="en-US" b="1" dirty="0"/>
              <a:t>Positive Reinforcement: </a:t>
            </a:r>
            <a:r>
              <a:rPr lang="en-US" dirty="0"/>
              <a:t>Presentation or of an event after a response that increases the likelihood or probability of that response </a:t>
            </a:r>
          </a:p>
          <a:p>
            <a:r>
              <a:rPr lang="en-US" dirty="0"/>
              <a:t>Negative Reinforcement: Removal of an event after a response that increases the likelihood or probability of that response</a:t>
            </a:r>
          </a:p>
          <a:p>
            <a:r>
              <a:rPr lang="en-US" dirty="0"/>
              <a:t>Punishment Presentation or removal of an event after a response that decreases the likelihood or probability of that response </a:t>
            </a:r>
          </a:p>
          <a:p>
            <a:r>
              <a:rPr lang="en-US" dirty="0"/>
              <a:t>Extinction No longer presenting a reinforcing event after a response that decreases the likelihood or probability of the previously reinforced response </a:t>
            </a:r>
          </a:p>
          <a:p>
            <a:r>
              <a:rPr lang="en-US" dirty="0"/>
              <a:t>Stimulus control: Reinforcing the response in the presence of one stimulus but not in and discrimination the presence of another. This procedure increases the likelihood or probability of the response in the presence of the former stimulus and decreases the likelihood or probability of the response in the presence of the latter stimulus</a:t>
            </a:r>
          </a:p>
        </p:txBody>
      </p:sp>
      <p:sp>
        <p:nvSpPr>
          <p:cNvPr id="4" name="Slide Number Placeholder 3">
            <a:extLst>
              <a:ext uri="{FF2B5EF4-FFF2-40B4-BE49-F238E27FC236}">
                <a16:creationId xmlns:a16="http://schemas.microsoft.com/office/drawing/2014/main" id="{867C71A2-123B-4520-93C8-81B0AB2CEB41}"/>
              </a:ext>
            </a:extLst>
          </p:cNvPr>
          <p:cNvSpPr>
            <a:spLocks noGrp="1"/>
          </p:cNvSpPr>
          <p:nvPr>
            <p:ph type="sldNum" sz="quarter" idx="12"/>
          </p:nvPr>
        </p:nvSpPr>
        <p:spPr/>
        <p:txBody>
          <a:bodyPr/>
          <a:lstStyle/>
          <a:p>
            <a:pPr>
              <a:defRPr/>
            </a:pPr>
            <a:fld id="{90B8F2C5-784E-404F-BA34-9F130F518DF7}" type="slidenum">
              <a:rPr lang="en-US" smtClean="0"/>
              <a:pPr>
                <a:defRPr/>
              </a:pPr>
              <a:t>25</a:t>
            </a:fld>
            <a:endParaRPr lang="en-US"/>
          </a:p>
        </p:txBody>
      </p:sp>
    </p:spTree>
    <p:extLst>
      <p:ext uri="{BB962C8B-B14F-4D97-AF65-F5344CB8AC3E}">
        <p14:creationId xmlns:p14="http://schemas.microsoft.com/office/powerpoint/2010/main" val="1579833138"/>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80F2-033F-48D1-845B-654278CB3D5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198A668-EF31-4786-A93E-D5187FF6FEB1}"/>
              </a:ext>
            </a:extLst>
          </p:cNvPr>
          <p:cNvSpPr>
            <a:spLocks noGrp="1"/>
          </p:cNvSpPr>
          <p:nvPr>
            <p:ph type="sldNum" sz="quarter" idx="12"/>
          </p:nvPr>
        </p:nvSpPr>
        <p:spPr/>
        <p:txBody>
          <a:bodyPr/>
          <a:lstStyle/>
          <a:p>
            <a:pPr>
              <a:defRPr/>
            </a:pPr>
            <a:fld id="{90B8F2C5-784E-404F-BA34-9F130F518DF7}" type="slidenum">
              <a:rPr lang="en-US" smtClean="0"/>
              <a:pPr>
                <a:defRPr/>
              </a:pPr>
              <a:t>26</a:t>
            </a:fld>
            <a:endParaRPr lang="en-US"/>
          </a:p>
        </p:txBody>
      </p:sp>
      <p:pic>
        <p:nvPicPr>
          <p:cNvPr id="5" name="Content Placeholder 4">
            <a:extLst>
              <a:ext uri="{FF2B5EF4-FFF2-40B4-BE49-F238E27FC236}">
                <a16:creationId xmlns:a16="http://schemas.microsoft.com/office/drawing/2014/main" id="{7E69DBCB-7A74-4107-8FA4-8D35C8F0C71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8686800" cy="6096000"/>
          </a:xfrm>
          <a:prstGeom prst="rect">
            <a:avLst/>
          </a:prstGeom>
          <a:noFill/>
          <a:ln>
            <a:noFill/>
          </a:ln>
        </p:spPr>
      </p:pic>
    </p:spTree>
    <p:extLst>
      <p:ext uri="{BB962C8B-B14F-4D97-AF65-F5344CB8AC3E}">
        <p14:creationId xmlns:p14="http://schemas.microsoft.com/office/powerpoint/2010/main" val="3148940244"/>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6FB9-DA15-479E-B6BC-8E57DDA6DB3A}"/>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A901B65-9250-4D53-9053-5154EF8CB4B7}"/>
              </a:ext>
            </a:extLst>
          </p:cNvPr>
          <p:cNvSpPr>
            <a:spLocks noGrp="1"/>
          </p:cNvSpPr>
          <p:nvPr>
            <p:ph type="body" idx="1"/>
          </p:nvPr>
        </p:nvSpPr>
        <p:spPr/>
        <p:txBody>
          <a:bodyPr/>
          <a:lstStyle/>
          <a:p>
            <a:r>
              <a:rPr lang="en-US" dirty="0" err="1">
                <a:solidFill>
                  <a:schemeClr val="tx1"/>
                </a:solidFill>
                <a:hlinkClick r:id="rId2"/>
              </a:rPr>
              <a:t>eAACAP</a:t>
            </a:r>
            <a:r>
              <a:rPr lang="en-US" dirty="0">
                <a:solidFill>
                  <a:schemeClr val="tx1"/>
                </a:solidFill>
                <a:hlinkClick r:id="rId2"/>
              </a:rPr>
              <a:t> Oppositional Defiant Disorder</a:t>
            </a:r>
          </a:p>
          <a:p>
            <a:pPr marL="0" indent="0">
              <a:buNone/>
            </a:pPr>
            <a:r>
              <a:rPr lang="en-US" dirty="0">
                <a:hlinkClick r:id="rId2"/>
              </a:rPr>
              <a:t>https://www.aacap.org/App_Themes/AACAP/docs/resource_centers/odd/odd_resource_center_odd_guide.pdf</a:t>
            </a:r>
            <a:endParaRPr lang="en-US" dirty="0"/>
          </a:p>
          <a:p>
            <a:r>
              <a:rPr lang="en-US" dirty="0"/>
              <a:t>Parent Management Training</a:t>
            </a:r>
          </a:p>
          <a:p>
            <a:pPr marL="0" indent="0">
              <a:buNone/>
            </a:pPr>
            <a:r>
              <a:rPr lang="en-US" dirty="0">
                <a:hlinkClick r:id="rId3"/>
              </a:rPr>
              <a:t>https://depts.washington.edu/hcsats/PDF/TF-%20CBT/pages/positive_parenting.html</a:t>
            </a:r>
            <a:endParaRPr lang="en-US" dirty="0"/>
          </a:p>
          <a:p>
            <a:endParaRPr lang="en-US" dirty="0"/>
          </a:p>
        </p:txBody>
      </p:sp>
    </p:spTree>
    <p:extLst>
      <p:ext uri="{BB962C8B-B14F-4D97-AF65-F5344CB8AC3E}">
        <p14:creationId xmlns:p14="http://schemas.microsoft.com/office/powerpoint/2010/main" val="332395613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ferences"/>
          <p:cNvSpPr txBox="1">
            <a:spLocks noGrp="1"/>
          </p:cNvSpPr>
          <p:nvPr>
            <p:ph type="title"/>
          </p:nvPr>
        </p:nvSpPr>
        <p:spPr>
          <a:prstGeom prst="rect">
            <a:avLst/>
          </a:prstGeom>
        </p:spPr>
        <p:txBody>
          <a:bodyPr/>
          <a:lstStyle/>
          <a:p>
            <a:r>
              <a:t>References</a:t>
            </a:r>
          </a:p>
        </p:txBody>
      </p:sp>
      <p:sp>
        <p:nvSpPr>
          <p:cNvPr id="158" name="Dubow, E. F., Huesmann, L. R., Boxer, P., &amp; Smith, C. (2016). Childhood and Adolescent Risk and Protective Factors for Violence in Adulthood. Journal of Criminal Justice, 45, 26–31.…"/>
          <p:cNvSpPr txBox="1">
            <a:spLocks noGrp="1"/>
          </p:cNvSpPr>
          <p:nvPr>
            <p:ph type="body" idx="1"/>
          </p:nvPr>
        </p:nvSpPr>
        <p:spPr>
          <a:prstGeom prst="rect">
            <a:avLst/>
          </a:prstGeom>
        </p:spPr>
        <p:txBody>
          <a:bodyPr>
            <a:normAutofit lnSpcReduction="10000"/>
          </a:bodyPr>
          <a:lstStyle/>
          <a:p>
            <a:pPr marL="141731" indent="-141731" defTabSz="566927">
              <a:spcBef>
                <a:spcPts val="600"/>
              </a:spcBef>
              <a:defRPr sz="1736"/>
            </a:pPr>
            <a:r>
              <a:rPr dirty="0" err="1"/>
              <a:t>Dubow</a:t>
            </a:r>
            <a:r>
              <a:rPr dirty="0"/>
              <a:t>, E. F., </a:t>
            </a:r>
            <a:r>
              <a:rPr dirty="0" err="1"/>
              <a:t>Huesmann</a:t>
            </a:r>
            <a:r>
              <a:rPr dirty="0"/>
              <a:t>, L. R., Boxer, P., &amp; Smith, C. (2016). Childhood and Adolescent Risk and Protective Factors for Violence in Adulthood. </a:t>
            </a:r>
            <a:r>
              <a:rPr i="1" dirty="0"/>
              <a:t>Journal of Criminal Justice</a:t>
            </a:r>
            <a:r>
              <a:rPr dirty="0"/>
              <a:t>, </a:t>
            </a:r>
            <a:r>
              <a:rPr i="1" dirty="0"/>
              <a:t>45</a:t>
            </a:r>
            <a:r>
              <a:rPr dirty="0"/>
              <a:t>, 26–31. </a:t>
            </a:r>
          </a:p>
          <a:p>
            <a:pPr marL="141731" indent="-141731" defTabSz="566927">
              <a:spcBef>
                <a:spcPts val="600"/>
              </a:spcBef>
              <a:defRPr sz="1736"/>
            </a:pPr>
            <a:r>
              <a:rPr dirty="0"/>
              <a:t>Herrera, Veronica &amp; </a:t>
            </a:r>
            <a:r>
              <a:rPr dirty="0" err="1"/>
              <a:t>Mccloskey</a:t>
            </a:r>
            <a:r>
              <a:rPr dirty="0"/>
              <a:t>, Laura. (2003). Sexual Abuse, Family Violence, and Female Delinquency: Findings From a Longitudinal Study. </a:t>
            </a:r>
            <a:r>
              <a:rPr i="1" dirty="0"/>
              <a:t>Violence and Victims</a:t>
            </a:r>
            <a:r>
              <a:rPr dirty="0"/>
              <a:t>. 18. 319-34.</a:t>
            </a:r>
          </a:p>
          <a:p>
            <a:pPr marL="141731" indent="-141731" defTabSz="566927">
              <a:spcBef>
                <a:spcPts val="600"/>
              </a:spcBef>
              <a:defRPr sz="1736"/>
            </a:pPr>
            <a:r>
              <a:rPr dirty="0" err="1"/>
              <a:t>Litrownik</a:t>
            </a:r>
            <a:r>
              <a:rPr dirty="0"/>
              <a:t>, A. J., Newton, R., Hunter, W. M., English, D., &amp; Everson, M. D. (2003). Exposure to family violence in young at-risk children: A longitudinal look at the effects of victimization and witnessed physical and psychological aggression. </a:t>
            </a:r>
            <a:r>
              <a:rPr i="1" dirty="0"/>
              <a:t>Journal of Family Violence, 18</a:t>
            </a:r>
            <a:r>
              <a:rPr dirty="0"/>
              <a:t>(1), 59-73.</a:t>
            </a:r>
          </a:p>
          <a:p>
            <a:pPr marL="141731" indent="-141731" defTabSz="566927">
              <a:spcBef>
                <a:spcPts val="600"/>
              </a:spcBef>
              <a:defRPr sz="1736"/>
            </a:pPr>
            <a:r>
              <a:rPr dirty="0"/>
              <a:t>Liu, </a:t>
            </a:r>
            <a:r>
              <a:rPr dirty="0" err="1"/>
              <a:t>Jianghong</a:t>
            </a:r>
            <a:r>
              <a:rPr dirty="0"/>
              <a:t> &amp; Lewis, Gary &amp; Evans, Lois. (2012). Understanding Aggressive Behavior Across the Life Span. </a:t>
            </a:r>
            <a:r>
              <a:rPr i="1" dirty="0"/>
              <a:t>Journal of Psychiatric and Mental Health Nursing</a:t>
            </a:r>
            <a:r>
              <a:rPr dirty="0"/>
              <a:t>. 20. 10.1111/j.1365-2850.2012.01902.x. </a:t>
            </a:r>
          </a:p>
          <a:p>
            <a:pPr marL="141731" indent="-141731" defTabSz="566927">
              <a:spcBef>
                <a:spcPts val="600"/>
              </a:spcBef>
              <a:defRPr sz="1736"/>
            </a:pPr>
            <a:r>
              <a:rPr dirty="0"/>
              <a:t>Moylan, C. A., </a:t>
            </a:r>
            <a:r>
              <a:rPr dirty="0" err="1"/>
              <a:t>Herrenkohl</a:t>
            </a:r>
            <a:r>
              <a:rPr dirty="0"/>
              <a:t>, T. I., Sousa, C., Tajima, E. A., </a:t>
            </a:r>
            <a:r>
              <a:rPr dirty="0" err="1"/>
              <a:t>Herrenkohl</a:t>
            </a:r>
            <a:r>
              <a:rPr dirty="0"/>
              <a:t>, R. C., &amp; Russo, M. J. (2010). The Effects of Child Abuse and Exposure to Domestic Violence on Adolescent Internalizing and Externalizing Behavior Problems. </a:t>
            </a:r>
            <a:r>
              <a:rPr i="1" dirty="0"/>
              <a:t>Journal of Family Violence</a:t>
            </a:r>
            <a:r>
              <a:rPr dirty="0"/>
              <a:t>, </a:t>
            </a:r>
            <a:r>
              <a:rPr i="1" dirty="0"/>
              <a:t>25</a:t>
            </a:r>
            <a:r>
              <a:rPr dirty="0"/>
              <a:t>(1), 53–63.</a:t>
            </a:r>
          </a:p>
        </p:txBody>
      </p:sp>
      <p:sp>
        <p:nvSpPr>
          <p:cNvPr id="159" name="Slide Number"/>
          <p:cNvSpPr txBox="1">
            <a:spLocks noGrp="1"/>
          </p:cNvSpPr>
          <p:nvPr>
            <p:ph type="sldNum" sz="quarter" idx="2"/>
          </p:nvPr>
        </p:nvSpPr>
        <p:spPr>
          <a:xfrm>
            <a:off x="8253005" y="6406786"/>
            <a:ext cx="262345"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a:p>
        </p:txBody>
      </p:sp>
    </p:spTree>
    <p:extLst>
      <p:ext uri="{BB962C8B-B14F-4D97-AF65-F5344CB8AC3E}">
        <p14:creationId xmlns:p14="http://schemas.microsoft.com/office/powerpoint/2010/main" val="1109523878"/>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628650" y="365126"/>
            <a:ext cx="7886700" cy="1325563"/>
          </a:xfrm>
          <a:prstGeom prst="rect">
            <a:avLst/>
          </a:prstGeom>
        </p:spPr>
        <p:txBody>
          <a:bodyPr/>
          <a:lstStyle/>
          <a:p>
            <a:r>
              <a:rPr b="1" dirty="0">
                <a:latin typeface="+mn-lt"/>
              </a:rPr>
              <a:t>Purpose of Aggression</a:t>
            </a:r>
          </a:p>
        </p:txBody>
      </p:sp>
      <p:sp>
        <p:nvSpPr>
          <p:cNvPr id="117" name="Content Placeholder 2"/>
          <p:cNvSpPr txBox="1">
            <a:spLocks noGrp="1"/>
          </p:cNvSpPr>
          <p:nvPr>
            <p:ph type="body" idx="1"/>
          </p:nvPr>
        </p:nvSpPr>
        <p:spPr>
          <a:xfrm>
            <a:off x="628650" y="1825625"/>
            <a:ext cx="7886700" cy="4351338"/>
          </a:xfrm>
          <a:prstGeom prst="rect">
            <a:avLst/>
          </a:prstGeom>
        </p:spPr>
        <p:txBody>
          <a:bodyPr/>
          <a:lstStyle/>
          <a:p>
            <a:r>
              <a:t>Evolutionary – protection</a:t>
            </a:r>
          </a:p>
          <a:p>
            <a:r>
              <a:t>Secondary to </a:t>
            </a:r>
          </a:p>
          <a:p>
            <a:pPr marL="685800" lvl="1" indent="-228600">
              <a:spcBef>
                <a:spcPts val="500"/>
              </a:spcBef>
              <a:defRPr sz="2400"/>
            </a:pPr>
            <a:r>
              <a:t>Fear</a:t>
            </a:r>
          </a:p>
          <a:p>
            <a:pPr marL="685800" lvl="1" indent="-228600">
              <a:spcBef>
                <a:spcPts val="500"/>
              </a:spcBef>
              <a:defRPr sz="2400"/>
            </a:pPr>
            <a:r>
              <a:t>Threat</a:t>
            </a:r>
          </a:p>
          <a:p>
            <a:pPr marL="685800" lvl="1" indent="-228600">
              <a:spcBef>
                <a:spcPts val="500"/>
              </a:spcBef>
              <a:defRPr sz="2400"/>
            </a:pPr>
            <a:r>
              <a:t>Obstacles</a:t>
            </a:r>
          </a:p>
          <a:p>
            <a:pPr marL="685800" lvl="1" indent="-228600">
              <a:spcBef>
                <a:spcPts val="500"/>
              </a:spcBef>
              <a:defRPr sz="2400"/>
            </a:pPr>
            <a:r>
              <a:t>Pain</a:t>
            </a:r>
          </a:p>
          <a:p>
            <a:r>
              <a:t>To exert dominance</a:t>
            </a:r>
          </a:p>
          <a:p>
            <a:r>
              <a:t>To express anger</a:t>
            </a:r>
          </a:p>
        </p:txBody>
      </p:sp>
      <p:sp>
        <p:nvSpPr>
          <p:cNvPr id="118" name="Slide Number Placeholder 3"/>
          <p:cNvSpPr txBox="1">
            <a:spLocks noGrp="1"/>
          </p:cNvSpPr>
          <p:nvPr>
            <p:ph type="sldNum" sz="quarter" idx="2"/>
          </p:nvPr>
        </p:nvSpPr>
        <p:spPr>
          <a:xfrm>
            <a:off x="8326452" y="6406786"/>
            <a:ext cx="188899"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extLst>
      <p:ext uri="{BB962C8B-B14F-4D97-AF65-F5344CB8AC3E}">
        <p14:creationId xmlns:p14="http://schemas.microsoft.com/office/powerpoint/2010/main" val="2568282467"/>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8592-8D38-4BF0-8984-24F7D08C9328}"/>
              </a:ext>
            </a:extLst>
          </p:cNvPr>
          <p:cNvSpPr>
            <a:spLocks noGrp="1"/>
          </p:cNvSpPr>
          <p:nvPr>
            <p:ph type="title"/>
          </p:nvPr>
        </p:nvSpPr>
        <p:spPr/>
        <p:txBody>
          <a:bodyPr/>
          <a:lstStyle/>
          <a:p>
            <a:r>
              <a:rPr lang="en-US" b="1" dirty="0">
                <a:latin typeface="+mn-lt"/>
              </a:rPr>
              <a:t>Oppositional Defiant Disorder</a:t>
            </a:r>
          </a:p>
        </p:txBody>
      </p:sp>
      <p:sp>
        <p:nvSpPr>
          <p:cNvPr id="3" name="Content Placeholder 2">
            <a:extLst>
              <a:ext uri="{FF2B5EF4-FFF2-40B4-BE49-F238E27FC236}">
                <a16:creationId xmlns:a16="http://schemas.microsoft.com/office/drawing/2014/main" id="{BDB5E856-035D-4153-B0F7-76278B17182C}"/>
              </a:ext>
            </a:extLst>
          </p:cNvPr>
          <p:cNvSpPr>
            <a:spLocks noGrp="1"/>
          </p:cNvSpPr>
          <p:nvPr>
            <p:ph idx="1"/>
          </p:nvPr>
        </p:nvSpPr>
        <p:spPr/>
        <p:txBody>
          <a:bodyPr>
            <a:normAutofit lnSpcReduction="10000"/>
          </a:bodyPr>
          <a:lstStyle/>
          <a:p>
            <a:r>
              <a:rPr lang="en-US" altLang="en-US" dirty="0"/>
              <a:t>Oppositional Defiant Disorder – act like </a:t>
            </a:r>
            <a:r>
              <a:rPr lang="en-US" altLang="en-US" b="1" dirty="0"/>
              <a:t>REAL BADS</a:t>
            </a:r>
          </a:p>
          <a:p>
            <a:r>
              <a:rPr lang="en-US" altLang="en-US" dirty="0"/>
              <a:t>Resentful</a:t>
            </a:r>
          </a:p>
          <a:p>
            <a:r>
              <a:rPr lang="en-US" altLang="en-US" dirty="0"/>
              <a:t>Easily Annoyed</a:t>
            </a:r>
          </a:p>
          <a:p>
            <a:r>
              <a:rPr lang="en-US" altLang="en-US" dirty="0"/>
              <a:t>Argues with adults</a:t>
            </a:r>
          </a:p>
          <a:p>
            <a:r>
              <a:rPr lang="en-US" altLang="en-US" dirty="0"/>
              <a:t>Loses temper</a:t>
            </a:r>
          </a:p>
          <a:p>
            <a:r>
              <a:rPr lang="en-US" altLang="en-US" dirty="0"/>
              <a:t>Blames other for his/her misbehavior</a:t>
            </a:r>
          </a:p>
          <a:p>
            <a:r>
              <a:rPr lang="en-US" altLang="en-US" dirty="0"/>
              <a:t>Annoys people deliberately</a:t>
            </a:r>
          </a:p>
          <a:p>
            <a:r>
              <a:rPr lang="en-US" altLang="en-US" dirty="0"/>
              <a:t>Defies rules or requests</a:t>
            </a:r>
          </a:p>
          <a:p>
            <a:r>
              <a:rPr lang="en-US" altLang="en-US" dirty="0"/>
              <a:t>Spiteful</a:t>
            </a:r>
            <a:endParaRPr lang="en-US" dirty="0"/>
          </a:p>
        </p:txBody>
      </p:sp>
      <p:sp>
        <p:nvSpPr>
          <p:cNvPr id="4" name="Slide Number Placeholder 3">
            <a:extLst>
              <a:ext uri="{FF2B5EF4-FFF2-40B4-BE49-F238E27FC236}">
                <a16:creationId xmlns:a16="http://schemas.microsoft.com/office/drawing/2014/main" id="{23DF3B01-5DCA-433E-965B-CBCCF04D8121}"/>
              </a:ext>
            </a:extLst>
          </p:cNvPr>
          <p:cNvSpPr>
            <a:spLocks noGrp="1"/>
          </p:cNvSpPr>
          <p:nvPr>
            <p:ph type="sldNum" sz="quarter" idx="12"/>
          </p:nvPr>
        </p:nvSpPr>
        <p:spPr/>
        <p:txBody>
          <a:bodyPr/>
          <a:lstStyle/>
          <a:p>
            <a:pPr>
              <a:defRPr/>
            </a:pPr>
            <a:fld id="{90B8F2C5-784E-404F-BA34-9F130F518DF7}" type="slidenum">
              <a:rPr lang="en-US" smtClean="0"/>
              <a:pPr>
                <a:defRPr/>
              </a:pPr>
              <a:t>4</a:t>
            </a:fld>
            <a:endParaRPr lang="en-US"/>
          </a:p>
        </p:txBody>
      </p:sp>
    </p:spTree>
    <p:extLst>
      <p:ext uri="{BB962C8B-B14F-4D97-AF65-F5344CB8AC3E}">
        <p14:creationId xmlns:p14="http://schemas.microsoft.com/office/powerpoint/2010/main" val="22107931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b="1" dirty="0">
                <a:latin typeface="+mn-lt"/>
              </a:rPr>
              <a:t>Epidemiology:</a:t>
            </a:r>
            <a:br>
              <a:rPr lang="en-US" b="1" dirty="0">
                <a:latin typeface="+mn-lt"/>
              </a:rPr>
            </a:br>
            <a:endParaRPr lang="en-US" b="1" dirty="0">
              <a:latin typeface="+mn-lt"/>
            </a:endParaRPr>
          </a:p>
        </p:txBody>
      </p:sp>
      <p:sp>
        <p:nvSpPr>
          <p:cNvPr id="4" name="Content Placeholder 3"/>
          <p:cNvSpPr>
            <a:spLocks noGrp="1"/>
          </p:cNvSpPr>
          <p:nvPr>
            <p:ph idx="1"/>
          </p:nvPr>
        </p:nvSpPr>
        <p:spPr>
          <a:xfrm>
            <a:off x="457200" y="1828800"/>
            <a:ext cx="8686800" cy="4648200"/>
          </a:xfrm>
        </p:spPr>
        <p:txBody>
          <a:bodyPr>
            <a:normAutofit fontScale="92500" lnSpcReduction="10000"/>
          </a:bodyPr>
          <a:lstStyle/>
          <a:p>
            <a:r>
              <a:rPr lang="en-US" b="0" dirty="0"/>
              <a:t>Between 10-20% of children suffer from a behavioral or emotional disorder;</a:t>
            </a:r>
          </a:p>
          <a:p>
            <a:r>
              <a:rPr lang="en-US" b="0" dirty="0"/>
              <a:t>Between 1% and 16% of children and adolescents meet criteria for Oppositional Defiant Disorder.  </a:t>
            </a:r>
          </a:p>
          <a:p>
            <a:r>
              <a:rPr lang="en-US" dirty="0"/>
              <a:t>More common in boys than girls for younger children and more equal in older children/ adolescents.</a:t>
            </a:r>
          </a:p>
          <a:p>
            <a:endParaRPr lang="en-US" dirty="0"/>
          </a:p>
          <a:p>
            <a:pPr marL="0" indent="0">
              <a:buNone/>
            </a:pPr>
            <a:endParaRPr lang="en-US" b="0" dirty="0"/>
          </a:p>
          <a:p>
            <a:pPr marL="0" indent="0">
              <a:buNone/>
            </a:pPr>
            <a:endParaRPr lang="en-US" dirty="0"/>
          </a:p>
          <a:p>
            <a:endParaRPr lang="en-US" dirty="0"/>
          </a:p>
          <a:p>
            <a:pPr marL="0" indent="0">
              <a:buNone/>
            </a:pPr>
            <a:r>
              <a:rPr lang="en-US" dirty="0"/>
              <a:t> 	</a:t>
            </a:r>
          </a:p>
        </p:txBody>
      </p:sp>
      <p:sp>
        <p:nvSpPr>
          <p:cNvPr id="2" name="Slide Number Placeholder 1"/>
          <p:cNvSpPr>
            <a:spLocks noGrp="1"/>
          </p:cNvSpPr>
          <p:nvPr>
            <p:ph type="sldNum" sz="quarter" idx="12"/>
          </p:nvPr>
        </p:nvSpPr>
        <p:spPr/>
        <p:txBody>
          <a:bodyPr/>
          <a:lstStyle/>
          <a:p>
            <a:pPr>
              <a:defRPr/>
            </a:pPr>
            <a:fld id="{A319A8B6-A2C5-4D92-8E72-0472024EB6B0}" type="slidenum">
              <a:rPr lang="en-US" smtClean="0"/>
              <a:pPr>
                <a:defRPr/>
              </a:pPr>
              <a:t>5</a:t>
            </a:fld>
            <a:endParaRPr lang="en-US"/>
          </a:p>
        </p:txBody>
      </p:sp>
    </p:spTree>
    <p:extLst>
      <p:ext uri="{BB962C8B-B14F-4D97-AF65-F5344CB8AC3E}">
        <p14:creationId xmlns:p14="http://schemas.microsoft.com/office/powerpoint/2010/main" val="48333753"/>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82" name="Picture 10" descr="Image result for youth viol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878563"/>
            <a:ext cx="6612511"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0B8F2C5-784E-404F-BA34-9F130F518DF7}" type="slidenum">
              <a:rPr lang="en-US" smtClean="0"/>
              <a:pPr>
                <a:defRPr/>
              </a:pPr>
              <a:t>6</a:t>
            </a:fld>
            <a:endParaRPr lang="en-US"/>
          </a:p>
        </p:txBody>
      </p:sp>
    </p:spTree>
    <p:extLst>
      <p:ext uri="{BB962C8B-B14F-4D97-AF65-F5344CB8AC3E}">
        <p14:creationId xmlns:p14="http://schemas.microsoft.com/office/powerpoint/2010/main" val="95280334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br>
              <a:rPr lang="en-US" dirty="0"/>
            </a:br>
            <a:r>
              <a:rPr lang="en-US" b="1" dirty="0">
                <a:latin typeface="+mn-lt"/>
              </a:rPr>
              <a:t>Co-occurring Disorders</a:t>
            </a:r>
          </a:p>
        </p:txBody>
      </p:sp>
      <p:sp>
        <p:nvSpPr>
          <p:cNvPr id="4" name="Content Placeholder 3"/>
          <p:cNvSpPr>
            <a:spLocks noGrp="1"/>
          </p:cNvSpPr>
          <p:nvPr>
            <p:ph idx="1"/>
          </p:nvPr>
        </p:nvSpPr>
        <p:spPr>
          <a:xfrm>
            <a:off x="457200" y="1828800"/>
            <a:ext cx="8686800" cy="4648200"/>
          </a:xfrm>
        </p:spPr>
        <p:txBody>
          <a:bodyPr>
            <a:normAutofit/>
          </a:bodyPr>
          <a:lstStyle/>
          <a:p>
            <a:r>
              <a:rPr lang="en-US" b="0" dirty="0"/>
              <a:t>ADHD</a:t>
            </a:r>
          </a:p>
          <a:p>
            <a:r>
              <a:rPr lang="en-US" b="0" dirty="0"/>
              <a:t>Anxiety Disorders</a:t>
            </a:r>
          </a:p>
          <a:p>
            <a:r>
              <a:rPr lang="en-US" b="0" dirty="0"/>
              <a:t>Mood Disorders (Depression, DMDD, Bipolar)</a:t>
            </a:r>
          </a:p>
          <a:p>
            <a:r>
              <a:rPr lang="en-US" b="0" dirty="0"/>
              <a:t>Learning Disorders</a:t>
            </a:r>
          </a:p>
          <a:p>
            <a:r>
              <a:rPr lang="en-US" b="0" dirty="0"/>
              <a:t>Language Disorders</a:t>
            </a:r>
          </a:p>
          <a:p>
            <a:r>
              <a:rPr lang="en-US" dirty="0"/>
              <a:t>Autism Spectrum Disorders</a:t>
            </a:r>
          </a:p>
        </p:txBody>
      </p:sp>
      <p:sp>
        <p:nvSpPr>
          <p:cNvPr id="2" name="Slide Number Placeholder 1"/>
          <p:cNvSpPr>
            <a:spLocks noGrp="1"/>
          </p:cNvSpPr>
          <p:nvPr>
            <p:ph type="sldNum" sz="quarter" idx="12"/>
          </p:nvPr>
        </p:nvSpPr>
        <p:spPr/>
        <p:txBody>
          <a:bodyPr/>
          <a:lstStyle/>
          <a:p>
            <a:pPr>
              <a:defRPr/>
            </a:pPr>
            <a:fld id="{A319A8B6-A2C5-4D92-8E72-0472024EB6B0}" type="slidenum">
              <a:rPr lang="en-US" smtClean="0"/>
              <a:pPr>
                <a:defRPr/>
              </a:pPr>
              <a:t>7</a:t>
            </a:fld>
            <a:endParaRPr lang="en-US"/>
          </a:p>
        </p:txBody>
      </p:sp>
    </p:spTree>
    <p:extLst>
      <p:ext uri="{BB962C8B-B14F-4D97-AF65-F5344CB8AC3E}">
        <p14:creationId xmlns:p14="http://schemas.microsoft.com/office/powerpoint/2010/main" val="27283927"/>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Environmental Risk Factors"/>
          <p:cNvSpPr txBox="1">
            <a:spLocks noGrp="1"/>
          </p:cNvSpPr>
          <p:nvPr>
            <p:ph type="title"/>
          </p:nvPr>
        </p:nvSpPr>
        <p:spPr>
          <a:prstGeom prst="rect">
            <a:avLst/>
          </a:prstGeom>
        </p:spPr>
        <p:txBody>
          <a:bodyPr/>
          <a:lstStyle/>
          <a:p>
            <a:r>
              <a:rPr b="1" dirty="0"/>
              <a:t>Environmental Risk Factors</a:t>
            </a:r>
          </a:p>
        </p:txBody>
      </p:sp>
      <p:sp>
        <p:nvSpPr>
          <p:cNvPr id="121" name="High maternal stress in pregnancy…"/>
          <p:cNvSpPr txBox="1">
            <a:spLocks noGrp="1"/>
          </p:cNvSpPr>
          <p:nvPr>
            <p:ph type="body" idx="1"/>
          </p:nvPr>
        </p:nvSpPr>
        <p:spPr>
          <a:prstGeom prst="rect">
            <a:avLst/>
          </a:prstGeom>
        </p:spPr>
        <p:txBody>
          <a:bodyPr/>
          <a:lstStyle/>
          <a:p>
            <a:r>
              <a:t>High maternal stress in pregnancy</a:t>
            </a:r>
          </a:p>
          <a:p>
            <a:r>
              <a:t>In-utero substance exposure</a:t>
            </a:r>
          </a:p>
        </p:txBody>
      </p:sp>
      <p:sp>
        <p:nvSpPr>
          <p:cNvPr id="122" name="Slide Number"/>
          <p:cNvSpPr txBox="1">
            <a:spLocks noGrp="1"/>
          </p:cNvSpPr>
          <p:nvPr>
            <p:ph type="sldNum" sz="quarter" idx="2"/>
          </p:nvPr>
        </p:nvSpPr>
        <p:spPr>
          <a:xfrm>
            <a:off x="8326452" y="6406786"/>
            <a:ext cx="188898"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pic>
        <p:nvPicPr>
          <p:cNvPr id="123" name="developmentaleffects-1-e1522711385202.jpg" descr="developmentaleffects-1-e1522711385202.jpg"/>
          <p:cNvPicPr>
            <a:picLocks noChangeAspect="1"/>
          </p:cNvPicPr>
          <p:nvPr/>
        </p:nvPicPr>
        <p:blipFill>
          <a:blip r:embed="rId2">
            <a:extLst/>
          </a:blip>
          <a:stretch>
            <a:fillRect/>
          </a:stretch>
        </p:blipFill>
        <p:spPr>
          <a:xfrm>
            <a:off x="1662672" y="2860720"/>
            <a:ext cx="5818656" cy="2956763"/>
          </a:xfrm>
          <a:prstGeom prst="rect">
            <a:avLst/>
          </a:prstGeom>
          <a:ln w="12700">
            <a:miter lim="400000"/>
          </a:ln>
        </p:spPr>
      </p:pic>
      <p:sp>
        <p:nvSpPr>
          <p:cNvPr id="124" name="Short Derek. (n.d.). Adverse childhood experiences. Retrieved from http://slideplayer.com/slide/9351033/"/>
          <p:cNvSpPr txBox="1"/>
          <p:nvPr/>
        </p:nvSpPr>
        <p:spPr>
          <a:xfrm>
            <a:off x="961337" y="5896293"/>
            <a:ext cx="7221326"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defRPr sz="1200" i="1">
                <a:solidFill>
                  <a:srgbClr val="444444"/>
                </a:solidFill>
                <a:latin typeface="+mn-lt"/>
                <a:ea typeface="+mn-ea"/>
                <a:cs typeface="+mn-cs"/>
                <a:sym typeface="Helvetica"/>
              </a:defRPr>
            </a:pPr>
            <a:r>
              <a:rPr i="0"/>
              <a:t>Short Derek. (n.d.). </a:t>
            </a:r>
            <a:r>
              <a:t>Adverse childhood experiences</a:t>
            </a:r>
            <a:r>
              <a:rPr i="0"/>
              <a:t>. Retrieved from </a:t>
            </a:r>
            <a:r>
              <a:rPr u="sng">
                <a:solidFill>
                  <a:srgbClr val="0563C1"/>
                </a:solidFill>
                <a:uFill>
                  <a:solidFill>
                    <a:srgbClr val="0563C1"/>
                  </a:solidFill>
                </a:uFill>
                <a:hlinkClick r:id="rId3"/>
              </a:rPr>
              <a:t>http://slideplayer.com/slide/9351033/</a:t>
            </a:r>
          </a:p>
        </p:txBody>
      </p:sp>
    </p:spTree>
    <p:extLst>
      <p:ext uri="{BB962C8B-B14F-4D97-AF65-F5344CB8AC3E}">
        <p14:creationId xmlns:p14="http://schemas.microsoft.com/office/powerpoint/2010/main" val="2805753665"/>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nvironmental Risk Factors"/>
          <p:cNvSpPr txBox="1">
            <a:spLocks noGrp="1"/>
          </p:cNvSpPr>
          <p:nvPr>
            <p:ph type="title"/>
          </p:nvPr>
        </p:nvSpPr>
        <p:spPr>
          <a:prstGeom prst="rect">
            <a:avLst/>
          </a:prstGeom>
        </p:spPr>
        <p:txBody>
          <a:bodyPr/>
          <a:lstStyle/>
          <a:p>
            <a:r>
              <a:rPr b="1" dirty="0"/>
              <a:t>Environmental Risk Factors</a:t>
            </a:r>
          </a:p>
        </p:txBody>
      </p:sp>
      <p:sp>
        <p:nvSpPr>
          <p:cNvPr id="127" name="Insecure attachment…"/>
          <p:cNvSpPr txBox="1">
            <a:spLocks noGrp="1"/>
          </p:cNvSpPr>
          <p:nvPr>
            <p:ph type="body" idx="1"/>
          </p:nvPr>
        </p:nvSpPr>
        <p:spPr>
          <a:prstGeom prst="rect">
            <a:avLst/>
          </a:prstGeom>
        </p:spPr>
        <p:txBody>
          <a:bodyPr/>
          <a:lstStyle/>
          <a:p>
            <a:r>
              <a:t>Insecure attachment</a:t>
            </a:r>
          </a:p>
          <a:p>
            <a:pPr marL="685800" lvl="1" indent="-228600"/>
            <a:r>
              <a:t>Child abuse</a:t>
            </a:r>
          </a:p>
          <a:p>
            <a:pPr marL="685800" lvl="1" indent="-228600"/>
            <a:r>
              <a:t>Neglect</a:t>
            </a:r>
          </a:p>
          <a:p>
            <a:pPr marL="685800" lvl="1" indent="-228600"/>
            <a:r>
              <a:t>Harsh and/or rejecting parenting</a:t>
            </a:r>
          </a:p>
        </p:txBody>
      </p:sp>
      <p:sp>
        <p:nvSpPr>
          <p:cNvPr id="128" name="Slide Number"/>
          <p:cNvSpPr txBox="1">
            <a:spLocks noGrp="1"/>
          </p:cNvSpPr>
          <p:nvPr>
            <p:ph type="sldNum" sz="quarter" idx="2"/>
          </p:nvPr>
        </p:nvSpPr>
        <p:spPr>
          <a:xfrm>
            <a:off x="8326452" y="6406786"/>
            <a:ext cx="188898" cy="26425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224562748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theme/theme1.xml><?xml version="1.0" encoding="utf-8"?>
<a:theme xmlns:a="http://schemas.openxmlformats.org/drawingml/2006/main" name="OfficeLight_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OfficeLight_16x9</Template>
  <TotalTime>19388</TotalTime>
  <Words>1090</Words>
  <Application>Microsoft Office PowerPoint</Application>
  <PresentationFormat>On-screen Show (4:3)</PresentationFormat>
  <Paragraphs>206</Paragraphs>
  <Slides>28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MS PGothic</vt:lpstr>
      <vt:lpstr>MS PGothic</vt:lpstr>
      <vt:lpstr>Arial</vt:lpstr>
      <vt:lpstr>Calibri</vt:lpstr>
      <vt:lpstr>Calibri Light</vt:lpstr>
      <vt:lpstr>Helvetica</vt:lpstr>
      <vt:lpstr>Osaka</vt:lpstr>
      <vt:lpstr>Times</vt:lpstr>
      <vt:lpstr>Times New Roman</vt:lpstr>
      <vt:lpstr>Verdana</vt:lpstr>
      <vt:lpstr>YaleNew</vt:lpstr>
      <vt:lpstr>OfficeLight_16x9</vt:lpstr>
      <vt:lpstr> Behavioral Disorders and Acting Out:  Helping Parents Not Just Manage, But Improve Relationships </vt:lpstr>
      <vt:lpstr>Participants will discuss:</vt:lpstr>
      <vt:lpstr>Purpose of Aggression</vt:lpstr>
      <vt:lpstr>Oppositional Defiant Disorder</vt:lpstr>
      <vt:lpstr> Epidemiology: </vt:lpstr>
      <vt:lpstr>PowerPoint Presentation</vt:lpstr>
      <vt:lpstr> Co-occurring Disorders</vt:lpstr>
      <vt:lpstr>Environmental Risk Factors</vt:lpstr>
      <vt:lpstr>Environmental Risk Factors</vt:lpstr>
      <vt:lpstr>Environmental Risk Factors</vt:lpstr>
      <vt:lpstr>Social Risk Factors</vt:lpstr>
      <vt:lpstr>Social Risk Factors</vt:lpstr>
      <vt:lpstr>Individual Risk Factors</vt:lpstr>
      <vt:lpstr>Protective Factors</vt:lpstr>
      <vt:lpstr>Protective Factors</vt:lpstr>
      <vt:lpstr>Warning signs</vt:lpstr>
      <vt:lpstr>PowerPoint Presentation</vt:lpstr>
      <vt:lpstr>Prevention</vt:lpstr>
      <vt:lpstr>PowerPoint Presentation</vt:lpstr>
      <vt:lpstr>Early Detection</vt:lpstr>
      <vt:lpstr>NICHQ Vanderbilt Rating Scale</vt:lpstr>
      <vt:lpstr>NICHQ Vanderbilt Rating Scale</vt:lpstr>
      <vt:lpstr>Crisis Intervention</vt:lpstr>
      <vt:lpstr>Treatment</vt:lpstr>
      <vt:lpstr>Parent Management Training: Operant Conditioning</vt:lpstr>
      <vt:lpstr>PowerPoint Presentation</vt:lpstr>
      <vt:lpstr>References</vt:lpstr>
      <vt:lpstr>References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Child Study Center</dc:creator>
  <cp:lastModifiedBy>Stubbe, Dorothy</cp:lastModifiedBy>
  <cp:revision>619</cp:revision>
  <cp:lastPrinted>2015-11-06T23:02:34Z</cp:lastPrinted>
  <dcterms:created xsi:type="dcterms:W3CDTF">2007-10-11T13:43:37Z</dcterms:created>
  <dcterms:modified xsi:type="dcterms:W3CDTF">2020-06-11T16:34:09Z</dcterms:modified>
</cp:coreProperties>
</file>