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056" r:id="rId1"/>
  </p:sldMasterIdLst>
  <p:notesMasterIdLst>
    <p:notesMasterId r:id="rId71"/>
  </p:notesMasterIdLst>
  <p:handoutMasterIdLst>
    <p:handoutMasterId r:id="rId72"/>
  </p:handoutMasterIdLst>
  <p:sldIdLst>
    <p:sldId id="390" r:id="rId2"/>
    <p:sldId id="492" r:id="rId3"/>
    <p:sldId id="507" r:id="rId4"/>
    <p:sldId id="508" r:id="rId5"/>
    <p:sldId id="509" r:id="rId6"/>
    <p:sldId id="510" r:id="rId7"/>
    <p:sldId id="505" r:id="rId8"/>
    <p:sldId id="506" r:id="rId9"/>
    <p:sldId id="526" r:id="rId10"/>
    <p:sldId id="504" r:id="rId11"/>
    <p:sldId id="493" r:id="rId12"/>
    <p:sldId id="467" r:id="rId13"/>
    <p:sldId id="511" r:id="rId14"/>
    <p:sldId id="496" r:id="rId15"/>
    <p:sldId id="519" r:id="rId16"/>
    <p:sldId id="520" r:id="rId17"/>
    <p:sldId id="494" r:id="rId18"/>
    <p:sldId id="514" r:id="rId19"/>
    <p:sldId id="515" r:id="rId20"/>
    <p:sldId id="516" r:id="rId21"/>
    <p:sldId id="517" r:id="rId22"/>
    <p:sldId id="518" r:id="rId23"/>
    <p:sldId id="521" r:id="rId24"/>
    <p:sldId id="522" r:id="rId25"/>
    <p:sldId id="524" r:id="rId26"/>
    <p:sldId id="497" r:id="rId27"/>
    <p:sldId id="525" r:id="rId28"/>
    <p:sldId id="527" r:id="rId29"/>
    <p:sldId id="528" r:id="rId30"/>
    <p:sldId id="543" r:id="rId31"/>
    <p:sldId id="542" r:id="rId32"/>
    <p:sldId id="529" r:id="rId33"/>
    <p:sldId id="532" r:id="rId34"/>
    <p:sldId id="530" r:id="rId35"/>
    <p:sldId id="533" r:id="rId36"/>
    <p:sldId id="545" r:id="rId37"/>
    <p:sldId id="548" r:id="rId38"/>
    <p:sldId id="534" r:id="rId39"/>
    <p:sldId id="535" r:id="rId40"/>
    <p:sldId id="536" r:id="rId41"/>
    <p:sldId id="537" r:id="rId42"/>
    <p:sldId id="538" r:id="rId43"/>
    <p:sldId id="539" r:id="rId44"/>
    <p:sldId id="540" r:id="rId45"/>
    <p:sldId id="541" r:id="rId46"/>
    <p:sldId id="544" r:id="rId47"/>
    <p:sldId id="546" r:id="rId48"/>
    <p:sldId id="547" r:id="rId49"/>
    <p:sldId id="549" r:id="rId50"/>
    <p:sldId id="550" r:id="rId51"/>
    <p:sldId id="551" r:id="rId52"/>
    <p:sldId id="552" r:id="rId53"/>
    <p:sldId id="553" r:id="rId54"/>
    <p:sldId id="554" r:id="rId55"/>
    <p:sldId id="555" r:id="rId56"/>
    <p:sldId id="556" r:id="rId57"/>
    <p:sldId id="557" r:id="rId58"/>
    <p:sldId id="558" r:id="rId59"/>
    <p:sldId id="559" r:id="rId60"/>
    <p:sldId id="560" r:id="rId61"/>
    <p:sldId id="561" r:id="rId62"/>
    <p:sldId id="562" r:id="rId63"/>
    <p:sldId id="563" r:id="rId64"/>
    <p:sldId id="564" r:id="rId65"/>
    <p:sldId id="565" r:id="rId66"/>
    <p:sldId id="566" r:id="rId67"/>
    <p:sldId id="567" r:id="rId68"/>
    <p:sldId id="438" r:id="rId69"/>
    <p:sldId id="449" r:id="rId70"/>
  </p:sldIdLst>
  <p:sldSz cx="10160000" cy="7620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3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3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3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3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21">
          <p15:clr>
            <a:srgbClr val="A4A3A4"/>
          </p15:clr>
        </p15:guide>
        <p15:guide id="2" orient="horz" pos="1551">
          <p15:clr>
            <a:srgbClr val="A4A3A4"/>
          </p15:clr>
        </p15:guide>
        <p15:guide id="3" orient="horz" pos="1406">
          <p15:clr>
            <a:srgbClr val="A4A3A4"/>
          </p15:clr>
        </p15:guide>
        <p15:guide id="4" pos="314">
          <p15:clr>
            <a:srgbClr val="A4A3A4"/>
          </p15:clr>
        </p15:guide>
        <p15:guide id="5" pos="32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A619"/>
    <a:srgbClr val="003D7E"/>
    <a:srgbClr val="C65FD3"/>
    <a:srgbClr val="2669D3"/>
    <a:srgbClr val="A9C920"/>
    <a:srgbClr val="7A25C2"/>
    <a:srgbClr val="18357C"/>
    <a:srgbClr val="3E99DB"/>
    <a:srgbClr val="22CBDB"/>
    <a:srgbClr val="DB2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48"/>
    <p:restoredTop sz="94656"/>
  </p:normalViewPr>
  <p:slideViewPr>
    <p:cSldViewPr snapToGrid="0">
      <p:cViewPr>
        <p:scale>
          <a:sx n="55" d="100"/>
          <a:sy n="55" d="100"/>
        </p:scale>
        <p:origin x="680" y="1184"/>
      </p:cViewPr>
      <p:guideLst>
        <p:guide orient="horz" pos="921"/>
        <p:guide orient="horz" pos="1551"/>
        <p:guide orient="horz" pos="1406"/>
        <p:guide pos="314"/>
        <p:guide pos="32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mbria"/>
                <a:ea typeface="ヒラギノ角ゴ ProN W3" pitchFamily="-65" charset="-128"/>
                <a:cs typeface="ヒラギノ角ゴ ProN W3" pitchFamily="-65" charset="-128"/>
                <a:sym typeface="Gill Sans" pitchFamily="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itchFamily="18" charset="0"/>
                <a:ea typeface="ヒラギノ角ゴ ProN W3" pitchFamily="3" charset="-128"/>
                <a:cs typeface="+mn-cs"/>
                <a:sym typeface="Gill Sans" pitchFamily="3" charset="0"/>
              </a:defRPr>
            </a:lvl1pPr>
          </a:lstStyle>
          <a:p>
            <a:pPr>
              <a:defRPr/>
            </a:pPr>
            <a:fld id="{2A90A0B6-D4B2-7845-AA22-019FD11C0C75}" type="datetime1">
              <a:rPr lang="en-US"/>
              <a:pPr>
                <a:defRPr/>
              </a:pPr>
              <a:t>2/19/25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mbria"/>
                <a:ea typeface="ヒラギノ角ゴ ProN W3" pitchFamily="-65" charset="-128"/>
                <a:cs typeface="ヒラギノ角ゴ ProN W3" pitchFamily="-65" charset="-128"/>
                <a:sym typeface="Gill Sans" pitchFamily="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itchFamily="18" charset="0"/>
                <a:ea typeface="ヒラギノ角ゴ ProN W3" pitchFamily="3" charset="-128"/>
                <a:cs typeface="+mn-cs"/>
                <a:sym typeface="Gill Sans" pitchFamily="3" charset="0"/>
              </a:defRPr>
            </a:lvl1pPr>
          </a:lstStyle>
          <a:p>
            <a:pPr>
              <a:defRPr/>
            </a:pPr>
            <a:fld id="{298000D1-6220-724A-84A6-3E2AD718A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82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5194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mbria"/>
        <a:ea typeface="MS PGothic" pitchFamily="34" charset="-128"/>
        <a:cs typeface="ＭＳ Ｐゴシック" pitchFamily="-8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mbria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mbria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mbria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mbria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47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4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9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CB0EF-A493-D29E-5585-29EF2D518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BB24FF0-0CE6-41CB-DAE8-CD222F5BA6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14484BC-19B3-ABD1-F45A-2C3DDF5308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872C0A8-ECDB-38F0-A2CD-8A1FA1FDD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44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E1C4E-1D0C-69CA-BDDE-C75525A80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700A0DA-2C39-4C33-DC67-46A34B471C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02DBCF5-0D78-AEEA-39AE-A3940E02D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EC5D975-B548-AE83-2184-71BF0DED7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7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30DB8-2107-BEAE-C712-3EC06777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F4AB21E-5259-DFBC-0990-741E69227D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5A93164-6625-EF98-0B7B-330C59042F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3920D41-7E45-FE5A-0A91-B72683305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0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7C89F-2B0D-4D5E-360C-A2502F888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7CE55DF-202F-ACC7-DC96-88C9F9EB45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1C5D235-B16B-C0D5-626C-E00B4956BF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B2F5CE1-4D63-E3DC-226A-52FF1E56A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16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C149B-B3F1-F15A-B743-EAB3B560B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CAEFF39-BBBC-8C81-CB78-39B52F89BA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BEB7EA2-A327-0C7A-6641-1F7953C370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B13EFEB-AB63-E0E4-E71E-1C88B8DC8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9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04FE2-53AD-28D6-543F-B6AF653D2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64E2BE9-CF9F-B72D-B96E-0BC36BD168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B2E57BE-CCF0-B92D-FD1F-206A17DF9D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9880080-39D2-2740-D0CA-F230A9547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1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31C4C-6953-D4BA-8BA5-258EDDBD9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D6C6B10-AF3C-C1CA-B9A9-5EF281D8E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BA4C16A-628F-E81C-C75D-66664BABD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363457D-4E00-0C9C-F847-5E8F66DA5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53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106EC-F221-9DC5-5036-7ECAD0E9C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8B98085-4920-2803-9EAE-E6C392A361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48E87BA-5791-2EF0-EAEC-5315A8FFBF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C3127D2-89D8-F27C-2258-8F136D3E60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3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82D91-EA84-D52E-EA5B-F1B38793A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5331E98-4EE5-1BA2-5FE8-9250058B40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AD22492-F40D-578A-BC51-6B40F78745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FEC81E9-58AD-0436-7775-632976D8D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34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CEFAF-A8CC-321F-4B05-569F14947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38E9002-1D1B-ED15-2B2F-8F9C4FA197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5211F48-2FB8-B447-B884-9242457D88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4B93CED-043C-EB16-9A52-3DF1EFE7D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29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FD784-BFD6-34FA-D941-120A2795F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2F2CB35-F06F-FFAC-6B3A-01EC4FF85F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003D391-B740-89E2-4D88-D768F9149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A82C008-DD0A-6F78-B147-844C6E7C7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76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BAC07-9844-7CC3-3C7D-6A1036A80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4158481-7349-E354-2F1D-4A5C6ACDF8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1A8F4D7-EB36-7FFD-689C-3458891F0D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8C8ABBB-3E62-CE78-5354-8C9018879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3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9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2AC9E-19C6-FE26-F944-29417A376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19C07D4-D578-DF49-1CFE-E585E5322B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AD1EC1D-B8F4-5116-A1F3-DFFCFE2F49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1D77F9B-B283-A465-9DC6-FB3166E80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9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8C9AE-72B6-9FFB-5DB6-D48139924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DC6D2E9-AD4B-D09C-A600-CDB27C7BF4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28249AF-7395-397F-AE49-6712E29E94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8E700C7-DCB4-0246-DAFD-61FACDB1A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6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582FC-01DA-3143-19CD-1EDB870CD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D4B804F-8962-AE23-6B21-E4F6602A7D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16A7561-7E9B-674F-4F04-03953A097D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29566EB-CCFC-37CF-1D64-B441A7207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66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0BB82-C956-E828-4A7C-94E084766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AF05BD9-3CD1-2452-CBC8-D1E4A0DC3A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85C6B9F-63FF-05A9-6770-E16EAB57E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3CB80DC-B6B1-B2AF-CDCA-81E2847C5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7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DF273-3DA4-C698-ECC2-CF4A23309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138AF53-10FF-BBDE-C258-D7F32E5935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DC68439-B510-9749-E56E-4A662FEAB6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15ED48B-DA31-E1F0-E662-16C9126BA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0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20B9D-9137-22E5-2073-A410E10CF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2D51B5D-CFA6-45D0-9612-FD3A3381B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0D95B85-9728-DB2E-F5EA-6BBA1040D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19674FE-0709-744B-2665-175C3950A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45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26DB5-CA98-4751-19F4-8ED9F3844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616E86D-F66F-361A-6C9B-FB43EE7BC0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2332B78-D7D2-39FC-4415-1B4D818BBE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1026F06-02BC-4188-45D2-9955A9803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70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BC49B-E910-7F07-929E-0E3BFBE5D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B957009-02D3-3C8F-18AE-F4C5AB3953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21611A9-B2F9-6B3C-26C3-BB88E3B19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3F3B71A-FF69-1A38-2B46-F712620A9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56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D8238-0EFC-EE82-0542-0F143BE74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C4DC6F1-83D2-D6B4-EB61-B51B036B8E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68D996E-0644-A81C-0FFA-258D04577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7A1A0DA-E068-56F2-93F0-A412E2DEBA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96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F7F37-9E09-DB40-95F4-07C282DC0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82FB30C-5FEB-6FAE-8543-117A78990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0983015-7554-46A0-CC77-6A694C5AFA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347F41D-C8B3-8A2E-312A-AF25627E0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5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EA935-7EEF-2A0F-D73F-739D147B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42DB733-2A9A-2927-E369-CAACF36068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8597D67-65C1-F36C-8052-D6336250F9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21722FA-A644-C213-6A4C-25D1689CE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3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8158E-F4B7-0DFC-EB38-DD9A9373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1123105-D612-F5AE-0C0A-4D186A5468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61382AD-EA88-FFEC-1CA5-41B6447EF2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9A6011E-2E95-8C1D-CAA6-174FB9556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093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E3E8B-9A76-CDB3-2D27-7B59DC250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D4BFE6F-3F64-93E3-EBB7-0045A7E3F9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FC481A3-1F49-EB37-78A4-E2BCCF6EE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2D197AB-D866-0718-EE8F-F360A689A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8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5C7DE-5D7E-5AF5-8015-6E66D5052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DF6DCF5-A6E8-FCCD-EB3D-20AEBAB01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DB9A779-21F3-D5BB-2398-908D779ED4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7BCF0AF-AFFF-E376-692D-7DC60DAD4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002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9C66-6540-466D-0221-9720E0499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FFD6240-CE88-25CB-972A-2F0451D53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D81716F-A4D0-E440-8EBF-07DB573808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5DD9A2C-0B32-9675-7A85-1FE244BAF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5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A80AA-7B91-168A-FFE2-9AB8DC4F0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EF0E5C1-2112-FA57-134A-084D0048AD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3F8DDBB-80A6-96EF-3263-682CFC185F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8190E99-7094-E51C-5639-79A7B9D6C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30796-578F-8C59-1A43-7F8D823BE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C3E9923-B6B4-E7C7-80A8-55C2851583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A33897D-4E09-A8A5-F0B2-D1096F4743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92E1B1E-F4D0-9CB3-159C-1C28CB95D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1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01E0E-C3E6-CFD9-243B-B52B729BB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939EBA8-2378-38D5-3D48-BCA5C21F09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D7667C9-2802-D3D3-CE28-D7C4E5AABC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1FA54FF-65B1-B580-4E30-09D597A2C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03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8BDE1-180D-C7CD-B7AF-FA82175F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5E67EDB-34B8-4B17-B9B8-0EE39DB61C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9B5B334-4BBB-BC40-82BA-6274D2269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ADC0C1B-851D-B539-2D23-58942AE56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58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E3F67-6BE0-5BAC-CAC8-2754C4280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9E819C1-C942-3B92-AA38-B9DCDA5CED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6433CA-B6DC-3F3A-FC51-93966F16BC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207B7BB-3070-250B-36CC-AC80142C2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401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9BB3C-3331-E00E-BFF8-4117AF0A8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13F2070-4DF1-097B-FADF-66189FC15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7DFCFB2-9240-D953-E564-57CB274B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9B1C570-0B15-5B16-EE77-28124B466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781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7BA1A-82F6-D27B-8C3C-F0CAE7037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BC6A806-0788-5814-BB8A-B381F3DF1A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31943EA-900F-359D-BB82-3D00DB5C91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5B917D8-A16E-AEA1-2A9D-B314F74AE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8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2F4C5-DE66-113E-ADA3-ECA8C1622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12ECACA-7756-7CAD-5469-6CE89CF287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4D6828F-6D8C-2150-9402-B4D55A239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980F546-C231-A2C9-5890-142991F30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512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2406A-FD1B-D549-4CEF-9B2769A65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152DE3C-15AA-F577-8B75-91849D1D6A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940BD4C-E29A-0DB0-934C-F83C4416EC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584CFEF-26EB-D958-D4C3-04398C2F6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36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3BFD9-393D-C5C6-125D-0AC3F80B0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C7048A7-F95D-1DB5-8E90-29DD4A2BEF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2BCAA8B-47C9-C936-26C6-EBFF3AB9D9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1947D97-AF1E-1C1D-417D-8A812BB12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10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51332-C548-8E66-0FF8-FE828703C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2ACD579-DA50-82B0-72CF-DB8D647D37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A28E478-AA76-A47A-3395-64D0B86414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CFDD557-CD8E-44B5-A9F7-F8A69FBDC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1CF06-9087-BE73-484A-65D06FF4F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A02E5E3-1C4A-3643-3844-8217714CC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16C2882-7CF2-6547-F831-68E8AA822C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109DA5D-C58E-4261-878E-BC9319DC3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909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789A7-277D-3AA8-3C52-1AE01495F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BFB190D-7A3D-0BA6-E47E-CE131B37EE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E06FFBA-772D-6B84-C1CF-B7DC1C3828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99FDFD6-E554-EFFF-753F-2765A8D50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957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3F444-0C6B-23E7-118E-74E8A8238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78382B3-7857-F065-E02F-749D5C1842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45DBD83-3D03-CB14-4E76-123DD717C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F2F5BB5-3CF8-DE91-D2CE-720D8112E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6D80E-6C87-B7B4-D894-8F3666C55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7437D20-C294-EA15-60D4-C50DDA31B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98CAD36-8AA0-3F63-C5FC-9DFA4FAD50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BA5A7F6-D4D9-839A-E5C8-6C122D2B5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30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83CBD-0989-EB38-608A-FFE1B7F51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E4FD540-C111-5026-9CCF-81F23DB171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DCD4800-8CA2-E90C-F8A0-E4817240BC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B570BF5-E2B9-97D0-54C2-7C314A5E9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2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12641-0A25-7157-3FBF-91B9F9B11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2E0867C-1A58-0149-077C-6834AE21BE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4525B6C-2A0E-D0E6-59D2-3BF949275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5052ACC-8967-8738-1358-12BF284B2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771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7E8B1-F438-7A63-5105-BA2C3A917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CD46175-74D8-E58E-6B22-6DD653E6C3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2F96187-3C6B-6296-8118-B463ECD945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28F2F3D-C2BD-DC3F-467A-90A810701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04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CF565-CBD6-F90D-A2C4-3ABD2CD74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4822F0D-32A4-5213-7231-01711C2D1D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BA9CBA8-8557-5CAA-B85B-C8335FECEF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60F08E6-3F1F-6EB7-AFE9-C22DD950C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899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1C675-EAB7-F48B-F9D8-C5F3CC3CE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FCAA3E5-9CDA-A24A-AAA0-799E33350D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5489054-61BE-6C0E-C08F-8AFC015A66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ADD58AF-35B2-148B-9145-72A006EF0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920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29595-2C2D-B64A-A2CF-00DF31F7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5AC431A-7CE5-1D38-4FFD-4ACB4998F0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3F8F84B-5C50-B374-ACDA-B037AA308C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1068FFA-E019-7C5D-A039-8192040F6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50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27FBF-EA76-FA8B-E0E8-F54E7AFEA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C63F0DA-DFE8-B9C3-3FC5-4A3686F43F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930C81F-4876-4491-2A07-1B50C3BF0F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CE60A6C-9649-4955-F29C-049D2D0C5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4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80A93-0136-BF9D-47E0-F2E6CEEA9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6E399EA-6FAD-0875-6AD6-B5E71C0259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AEE7FCF-CA10-FA2D-1A99-EA650E4C8C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B38124F-5148-2BDE-A2D9-D481E5EF2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193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3B5FE-F105-635F-BF14-3CAEB7360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6FA077F-2D4E-43B3-71D4-E1B114DD0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698C15D-FAAB-8CF9-2D53-EDCC8146B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1AAA43C-4A05-439D-F7C7-2D87EA9AE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272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C53C2-9E19-FF91-1E1C-69064EF0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EC032A9-F8B6-1FE1-911D-1FB7767A48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DFB2891-45BB-F61E-FACA-D84C5F9B7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8189820-350E-8EB9-E234-6FE6175B9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946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94D23-F49D-5644-2866-96E6F6F07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757CB49-81CD-B72F-6794-050A7BBF3B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B0914FA-FD2F-CBAE-00BE-81A93B5480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B7227CF-E216-0B5A-C392-91C246996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79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572C-0FB2-FDED-AB73-2BF8D088C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B484310-3F6C-85CD-4646-2AA3F2E65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4F901BD-64F9-02B2-847A-2778A9413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F0F3071-3101-FF13-7802-EC2227F51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66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8C2E1-65EC-F5EA-99FC-B2714BB40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8EB5A68-954D-0BA3-9FA6-3BE73C2271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0676AB2-1828-4423-F00A-051E0EB585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498A0EC-2CB7-205E-E374-5DA4E670B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117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E3AD1-8281-7BBE-59D2-1EA3D91A3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A3EB458-0BA7-101A-87E6-81D329CAC6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CF33B94-B04A-E529-22BB-85E532518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D8E7DDD-2B2F-98CD-814F-F8885777E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715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FBD2F-7033-590B-AC7F-0BD1CEA9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F28B4FE-8D8C-D90A-FBD7-F5C9FF0CA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D8691C3-B531-8AEB-9EAA-B6B0A3027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B80042A-AF56-263E-58B5-1EF590395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20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930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0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A5098-5154-82AE-FA68-E18668146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696BC6E-9480-215A-0CFB-C0264F569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345C1C1-7E11-B2AA-7E03-951AA19680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ECC7356-3A2C-4085-0339-993A1E226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5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9CF12-BFBD-3DA4-FBF9-1368D7628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A9A7D0C-67E7-2A77-1E8B-BABB854154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DBD654A-8C02-793C-4000-FA110489E2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29F6AD5-FE3D-B3A4-42C0-0D25348B8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04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E1F5C-4B27-12D2-37A3-1E3F01BD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6E3854D-9CD5-4429-E57B-8F279FB81A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482BDD3-2D0A-7D0E-CF58-211916E155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46D615F-89BF-6172-AFD7-C0A7CEC6D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C84828-AF3E-844E-BBBF-744F3FDDFB60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1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97EF-4C1F-1740-A85A-4890A4A64B78}" type="datetime1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863" y="7062788"/>
            <a:ext cx="676275" cy="404812"/>
          </a:xfrm>
        </p:spPr>
        <p:txBody>
          <a:bodyPr/>
          <a:lstStyle>
            <a:lvl1pPr algn="ctr">
              <a:defRPr sz="1000">
                <a:solidFill>
                  <a:srgbClr val="BFB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F24649-1ED3-7E42-BE6E-9B55D341D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194800" y="304800"/>
            <a:ext cx="677863" cy="406400"/>
          </a:xfrm>
          <a:prstGeom prst="rect">
            <a:avLst/>
          </a:prstGeom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Cambria" pitchFamily="18" charset="0"/>
                <a:ea typeface="ヒラギノ角ゴ ProN W3" pitchFamily="3" charset="-128"/>
                <a:cs typeface="+mn-cs"/>
                <a:sym typeface="Gill Sans" pitchFamily="3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457200" rtl="0" eaLnBrk="1" latinLnBrk="0" hangingPunct="1">
              <a:defRPr sz="32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457200" rtl="0" eaLnBrk="1" latinLnBrk="0" hangingPunct="1">
              <a:defRPr sz="32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457200" rtl="0" eaLnBrk="1" latinLnBrk="0" hangingPunct="1">
              <a:defRPr sz="32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457200" rtl="0" eaLnBrk="1" latinLnBrk="0" hangingPunct="1">
              <a:defRPr sz="3200" kern="1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fld id="{5E34091F-2B55-C941-BCDE-431AF3D6CD93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84736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5D94-0394-7442-AEBB-079AC0A2A477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4091F-2B55-C941-BCDE-431AF3D6C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0" descr="AMHCT_hor_cmyk_4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705600"/>
            <a:ext cx="17287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51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CPAP-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781800"/>
            <a:ext cx="16557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84200" y="1905000"/>
            <a:ext cx="8991600" cy="4800600"/>
          </a:xfrm>
        </p:spPr>
        <p:txBody>
          <a:bodyPr/>
          <a:lstStyle>
            <a:lvl1pPr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75000"/>
                </a:schemeClr>
              </a:buClr>
              <a:defRPr/>
            </a:lvl1pPr>
            <a:lvl2pPr marL="801688" indent="-403225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75000"/>
                </a:schemeClr>
              </a:buClr>
              <a:defRPr/>
            </a:lvl2pPr>
            <a:lvl3pPr marL="1265238" indent="-403225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75000"/>
                </a:schemeClr>
              </a:buClr>
              <a:tabLst/>
              <a:defRPr/>
            </a:lvl3pPr>
            <a:lvl4pPr marL="1720850" indent="-403225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75000"/>
                </a:schemeClr>
              </a:buClr>
              <a:tabLst>
                <a:tab pos="1490663" algn="l"/>
              </a:tabLst>
              <a:defRPr/>
            </a:lvl4pPr>
            <a:lvl5pPr marL="2112963" indent="-403225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75000"/>
                </a:schemeClr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CBE2-6331-7E4E-B2DE-343D3A16C806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62FD-45CF-F04B-BC42-4DF823CAF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PAP-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781800"/>
            <a:ext cx="16557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14363" y="1898650"/>
            <a:ext cx="4465637" cy="4865688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5308600" y="1898650"/>
            <a:ext cx="4465637" cy="4865688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DE5B-13C6-BA49-AA7A-95C6FF355B20}" type="datetime1">
              <a:rPr lang="en-US" smtClean="0"/>
              <a:t>2/19/25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0C51-3688-9747-9E1D-1B2679399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8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AMHCT_hor_cmyk_4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705600"/>
            <a:ext cx="17287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84200" y="1905000"/>
            <a:ext cx="8991600" cy="4800600"/>
          </a:xfrm>
        </p:spPr>
        <p:txBody>
          <a:bodyPr/>
          <a:lstStyle>
            <a:lvl1pPr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75000"/>
                </a:schemeClr>
              </a:buClr>
              <a:defRPr/>
            </a:lvl1pPr>
            <a:lvl2pPr marL="801688" indent="-403225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75000"/>
                </a:schemeClr>
              </a:buClr>
              <a:defRPr/>
            </a:lvl2pPr>
            <a:lvl3pPr marL="1265238" indent="-403225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75000"/>
                </a:schemeClr>
              </a:buClr>
              <a:tabLst/>
              <a:defRPr/>
            </a:lvl3pPr>
            <a:lvl4pPr marL="1720850" indent="-403225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75000"/>
                </a:schemeClr>
              </a:buClr>
              <a:tabLst>
                <a:tab pos="1490663" algn="l"/>
              </a:tabLst>
              <a:defRPr/>
            </a:lvl4pPr>
            <a:lvl5pPr marL="2112963" indent="-403225">
              <a:lnSpc>
                <a:spcPct val="120000"/>
              </a:lnSpc>
              <a:spcAft>
                <a:spcPts val="1200"/>
              </a:spcAft>
              <a:buClr>
                <a:schemeClr val="accent4">
                  <a:lumMod val="75000"/>
                </a:schemeClr>
              </a:buClr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F1AF-8D5E-4248-B4AE-C7432951CDCC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601B-516D-5446-A7FA-6104B769F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0"/>
            <a:ext cx="8636000" cy="16333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/>
            </a:lvl1pPr>
            <a:lvl2pPr marL="507995" indent="0" algn="ctr">
              <a:buNone/>
              <a:defRPr/>
            </a:lvl2pPr>
            <a:lvl3pPr marL="1015990" indent="0" algn="ctr">
              <a:buNone/>
              <a:defRPr/>
            </a:lvl3pPr>
            <a:lvl4pPr marL="1523985" indent="0" algn="ctr">
              <a:buNone/>
              <a:defRPr/>
            </a:lvl4pPr>
            <a:lvl5pPr marL="2031980" indent="0" algn="ctr">
              <a:buNone/>
              <a:defRPr/>
            </a:lvl5pPr>
            <a:lvl6pPr marL="2539975" indent="0" algn="ctr">
              <a:buNone/>
              <a:defRPr/>
            </a:lvl6pPr>
            <a:lvl7pPr marL="3047970" indent="0" algn="ctr">
              <a:buNone/>
              <a:defRPr/>
            </a:lvl7pPr>
            <a:lvl8pPr marL="3555964" indent="0" algn="ctr">
              <a:buNone/>
              <a:defRPr/>
            </a:lvl8pPr>
            <a:lvl9pPr marL="40639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913A-FE66-654E-AE8D-FFE4FA92F621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1B5F0-1ECC-624C-80D4-F96D9514F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3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BFBFBF"/>
                </a:solidFill>
                <a:latin typeface="Arial" pitchFamily="34" charset="0"/>
                <a:ea typeface="ヒラギノ角ゴ ProN W3" pitchFamily="3" charset="-128"/>
                <a:cs typeface="Arial" pitchFamily="34" charset="0"/>
                <a:sym typeface="Gill Sans" pitchFamily="3" charset="0"/>
              </a:defRPr>
            </a:lvl1pPr>
          </a:lstStyle>
          <a:p>
            <a:pPr>
              <a:defRPr/>
            </a:pPr>
            <a:fld id="{F25D5B61-FD17-4345-8E5B-952769189A8E}" type="datetime1">
              <a:rPr lang="en-US" smtClean="0"/>
              <a:t>2/19/25</a:t>
            </a:fld>
            <a:endParaRPr lang="en-US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91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2244725"/>
            <a:ext cx="87979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7062788"/>
            <a:ext cx="3217863" cy="404812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l">
              <a:defRPr sz="1000" b="1">
                <a:solidFill>
                  <a:schemeClr val="bg1">
                    <a:lumMod val="75000"/>
                  </a:schemeClr>
                </a:solidFill>
                <a:latin typeface="Arial"/>
                <a:ea typeface="ヒラギノ角ゴ ProN W3" pitchFamily="-65" charset="-128"/>
                <a:cs typeface="Arial"/>
                <a:sym typeface="Gill Sans" pitchFamily="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4800" y="304800"/>
            <a:ext cx="677863" cy="406400"/>
          </a:xfrm>
          <a:prstGeom prst="rect">
            <a:avLst/>
          </a:prstGeom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accent1"/>
                </a:solidFill>
                <a:latin typeface="Cambria" pitchFamily="18" charset="0"/>
                <a:ea typeface="ヒラギノ角ゴ ProN W3" pitchFamily="3" charset="-128"/>
                <a:cs typeface="+mn-cs"/>
                <a:sym typeface="Gill Sans" pitchFamily="3" charset="0"/>
              </a:defRPr>
            </a:lvl1pPr>
          </a:lstStyle>
          <a:p>
            <a:pPr>
              <a:defRPr/>
            </a:pPr>
            <a:fld id="{ADFF9102-B4D5-614C-AF4B-CB9BB6AE85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677988"/>
            <a:ext cx="5765800" cy="1587"/>
          </a:xfrm>
          <a:prstGeom prst="line">
            <a:avLst/>
          </a:prstGeom>
          <a:ln w="762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6" r:id="rId2"/>
    <p:sldLayoutId id="2147484128" r:id="rId3"/>
    <p:sldLayoutId id="2147484129" r:id="rId4"/>
    <p:sldLayoutId id="2147484130" r:id="rId5"/>
    <p:sldLayoutId id="2147484131" r:id="rId6"/>
  </p:sldLayoutIdLst>
  <p:hf hdr="0" ftr="0" dt="0"/>
  <p:txStyles>
    <p:titleStyle>
      <a:lvl1pPr algn="l" defTabSz="101441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Cambria"/>
          <a:ea typeface="MS PGothic" pitchFamily="34" charset="-128"/>
          <a:cs typeface="ＭＳ Ｐゴシック" pitchFamily="-1" charset="-128"/>
        </a:defRPr>
      </a:lvl1pPr>
      <a:lvl2pPr algn="l" defTabSz="1014413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mbria" pitchFamily="-1" charset="0"/>
          <a:ea typeface="MS PGothic" pitchFamily="34" charset="-128"/>
          <a:cs typeface="ＭＳ Ｐゴシック" pitchFamily="-1" charset="-128"/>
        </a:defRPr>
      </a:lvl2pPr>
      <a:lvl3pPr algn="l" defTabSz="1014413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mbria" pitchFamily="-1" charset="0"/>
          <a:ea typeface="MS PGothic" pitchFamily="34" charset="-128"/>
          <a:cs typeface="ＭＳ Ｐゴシック" pitchFamily="-1" charset="-128"/>
        </a:defRPr>
      </a:lvl3pPr>
      <a:lvl4pPr algn="l" defTabSz="1014413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mbria" pitchFamily="-1" charset="0"/>
          <a:ea typeface="MS PGothic" pitchFamily="34" charset="-128"/>
          <a:cs typeface="ＭＳ Ｐゴシック" pitchFamily="-1" charset="-128"/>
        </a:defRPr>
      </a:lvl4pPr>
      <a:lvl5pPr algn="l" defTabSz="1014413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mbria" pitchFamily="-1" charset="0"/>
          <a:ea typeface="MS PGothic" pitchFamily="34" charset="-128"/>
          <a:cs typeface="ＭＳ Ｐゴシック" pitchFamily="-1" charset="-128"/>
        </a:defRPr>
      </a:lvl5pPr>
      <a:lvl6pPr marL="457200" algn="l" defTabSz="1014413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mbria" pitchFamily="-1" charset="0"/>
          <a:ea typeface="ＭＳ Ｐゴシック" pitchFamily="-1" charset="-128"/>
          <a:cs typeface="ＭＳ Ｐゴシック" pitchFamily="-1" charset="-128"/>
        </a:defRPr>
      </a:lvl6pPr>
      <a:lvl7pPr marL="914400" algn="l" defTabSz="1014413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mbria" pitchFamily="-1" charset="0"/>
          <a:ea typeface="ＭＳ Ｐゴシック" pitchFamily="-1" charset="-128"/>
          <a:cs typeface="ＭＳ Ｐゴシック" pitchFamily="-1" charset="-128"/>
        </a:defRPr>
      </a:lvl7pPr>
      <a:lvl8pPr marL="1371600" algn="l" defTabSz="1014413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mbria" pitchFamily="-1" charset="0"/>
          <a:ea typeface="ＭＳ Ｐゴシック" pitchFamily="-1" charset="-128"/>
          <a:cs typeface="ＭＳ Ｐゴシック" pitchFamily="-1" charset="-128"/>
        </a:defRPr>
      </a:lvl8pPr>
      <a:lvl9pPr marL="1828800" algn="l" defTabSz="1014413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mbria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403225" indent="-403225" algn="l" defTabSz="1014413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18357C"/>
        </a:buClr>
        <a:buSzPct val="130000"/>
        <a:buFont typeface="Wingdings" charset="0"/>
        <a:buChar char="§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858838" indent="-403225" algn="l" defTabSz="1028700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rgbClr val="18357C"/>
        </a:buClr>
        <a:buSzPct val="130000"/>
        <a:buFont typeface="Lucida Grande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2pPr>
      <a:lvl3pPr marL="1712913" indent="-403225" algn="l" defTabSz="1014413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18357C"/>
        </a:buClr>
        <a:buSzPct val="130000"/>
        <a:buFont typeface="Wingdings" charset="0"/>
        <a:buChar char="§"/>
        <a:defRPr sz="2800" kern="1200">
          <a:solidFill>
            <a:schemeClr val="tx1"/>
          </a:solidFill>
          <a:latin typeface="Arial"/>
          <a:ea typeface="Arial" pitchFamily="-65" charset="0"/>
          <a:cs typeface="Arial"/>
        </a:defRPr>
      </a:lvl3pPr>
      <a:lvl4pPr marL="806450" indent="-403225" algn="l" defTabSz="1014413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18357C"/>
        </a:buClr>
        <a:buSzPct val="130000"/>
        <a:buFont typeface="Wingdings" charset="0"/>
        <a:buChar char="§"/>
        <a:defRPr sz="2800" kern="1200">
          <a:solidFill>
            <a:schemeClr val="tx1"/>
          </a:solidFill>
          <a:latin typeface="Arial"/>
          <a:ea typeface="Arial" pitchFamily="-65" charset="0"/>
          <a:cs typeface="Arial"/>
        </a:defRPr>
      </a:lvl4pPr>
      <a:lvl5pPr marL="1249363" indent="-403225" algn="l" defTabSz="1014413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18357C"/>
        </a:buClr>
        <a:buSzPct val="130000"/>
        <a:buFont typeface="Wingdings" charset="0"/>
        <a:buChar char="§"/>
        <a:tabLst>
          <a:tab pos="1309688" algn="l"/>
        </a:tabLst>
        <a:defRPr sz="2800" kern="1200">
          <a:solidFill>
            <a:schemeClr val="tx1"/>
          </a:solidFill>
          <a:latin typeface="Arial"/>
          <a:ea typeface="Arial" pitchFamily="-65" charset="0"/>
          <a:cs typeface="Arial"/>
        </a:defRPr>
      </a:lvl5pPr>
      <a:lvl6pPr marL="2005013" indent="-252413" algn="l" defTabSz="101599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4">
            <a:lumMod val="75000"/>
          </a:schemeClr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gle.com/search?client=safari&amp;sca_esv=3e171935153702ef&amp;rls=en&amp;q=enthusiasm&amp;si=ACC90nz-2feRzoY4yuySkO-aQE812tLCuMaXkWW2bEo3ZUyUy9TuFtzP7SLlC10di0X4wUbyqrB-wADBljkhWCj-iUGC8QvJXGXIhMxH5Z8PrvhCW2FIACE%3D&amp;expnd=1&amp;sa=X&amp;ved=2ahUKEwj5z4zV1bqIAxVYlokEHUuiGBMQyecJegQIPhAO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sidirectory.com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473075" y="6451363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3D7E"/>
                </a:solidFill>
                <a:latin typeface="Cambria"/>
                <a:ea typeface="ヒラギノ角ゴ ProN W3" pitchFamily="-65" charset="-128"/>
                <a:cs typeface="Cambria"/>
                <a:sym typeface="Gill Sans" pitchFamily="3" charset="0"/>
              </a:rPr>
              <a:t>February 20, 2025</a:t>
            </a:r>
          </a:p>
        </p:txBody>
      </p:sp>
      <p:sp>
        <p:nvSpPr>
          <p:cNvPr id="9218" name="Title 10"/>
          <p:cNvSpPr>
            <a:spLocks noGrp="1"/>
          </p:cNvSpPr>
          <p:nvPr>
            <p:ph type="ctrTitle"/>
          </p:nvPr>
        </p:nvSpPr>
        <p:spPr>
          <a:xfrm>
            <a:off x="473075" y="3137668"/>
            <a:ext cx="8636000" cy="1633361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solidFill>
                  <a:srgbClr val="003D7E"/>
                </a:solidFill>
                <a:latin typeface="Cambria" panose="02040503050406030204" pitchFamily="18" charset="0"/>
                <a:ea typeface="MS PGothic" charset="0"/>
                <a:cs typeface="Cambria"/>
              </a:rPr>
              <a:t> </a:t>
            </a:r>
            <a:br>
              <a:rPr lang="en-US" altLang="ja-JP" sz="4000" dirty="0">
                <a:solidFill>
                  <a:srgbClr val="18357C"/>
                </a:solidFill>
                <a:latin typeface="Cambria" panose="02040503050406030204" pitchFamily="18" charset="0"/>
                <a:ea typeface="MS PGothic" charset="0"/>
                <a:cs typeface="Cambria"/>
              </a:rPr>
            </a:br>
            <a:r>
              <a:rPr lang="en-US" sz="4000" b="1" i="0" u="none" strike="noStrike" dirty="0">
                <a:solidFill>
                  <a:srgbClr val="1F407B"/>
                </a:solidFill>
                <a:effectLst/>
                <a:latin typeface="Cambria" panose="02040503050406030204" pitchFamily="18" charset="0"/>
              </a:rPr>
              <a:t>Psychotic Disorders in Pregnancy and Postpartum Psychosis</a:t>
            </a:r>
            <a:br>
              <a:rPr lang="en-US" altLang="ja-JP" sz="4000" dirty="0">
                <a:solidFill>
                  <a:srgbClr val="66A619"/>
                </a:solidFill>
                <a:latin typeface="Cambria" panose="02040503050406030204" pitchFamily="18" charset="0"/>
                <a:ea typeface="MS PGothic" charset="0"/>
                <a:cs typeface="Cambria"/>
              </a:rPr>
            </a:br>
            <a:br>
              <a:rPr lang="en-US" altLang="ja-JP" sz="3400" dirty="0">
                <a:solidFill>
                  <a:srgbClr val="66A619"/>
                </a:solidFill>
                <a:latin typeface="Cambria" panose="02040503050406030204" pitchFamily="18" charset="0"/>
                <a:ea typeface="MS PGothic" charset="0"/>
                <a:cs typeface="Cambria"/>
              </a:rPr>
            </a:br>
            <a:r>
              <a:rPr lang="en-US" altLang="ja-JP" sz="2400" dirty="0">
                <a:solidFill>
                  <a:srgbClr val="66A619"/>
                </a:solidFill>
                <a:latin typeface="Cambria" panose="02040503050406030204" pitchFamily="18" charset="0"/>
                <a:ea typeface="MS PGothic" charset="0"/>
                <a:cs typeface="Cambria"/>
              </a:rPr>
              <a:t>Katrina </a:t>
            </a:r>
            <a:r>
              <a:rPr lang="en-US" altLang="ja-JP" sz="2400" dirty="0" err="1">
                <a:solidFill>
                  <a:srgbClr val="66A619"/>
                </a:solidFill>
                <a:latin typeface="Cambria" panose="02040503050406030204" pitchFamily="18" charset="0"/>
                <a:ea typeface="MS PGothic" charset="0"/>
                <a:cs typeface="Cambria"/>
              </a:rPr>
              <a:t>Furey</a:t>
            </a:r>
            <a:r>
              <a:rPr lang="en-US" altLang="ja-JP" sz="2400" dirty="0">
                <a:solidFill>
                  <a:srgbClr val="66A619"/>
                </a:solidFill>
                <a:latin typeface="Cambria" panose="02040503050406030204" pitchFamily="18" charset="0"/>
                <a:ea typeface="MS PGothic" charset="0"/>
                <a:cs typeface="Cambria"/>
              </a:rPr>
              <a:t>, MD</a:t>
            </a:r>
            <a:endParaRPr lang="en-US" sz="2400" dirty="0">
              <a:solidFill>
                <a:srgbClr val="66A619"/>
              </a:solidFill>
              <a:latin typeface="Cambria" panose="02040503050406030204" pitchFamily="18" charset="0"/>
              <a:ea typeface="MS PGothic" charset="0"/>
              <a:cs typeface="Cambria"/>
            </a:endParaRPr>
          </a:p>
        </p:txBody>
      </p:sp>
      <p:pic>
        <p:nvPicPr>
          <p:cNvPr id="9219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408" y="4724055"/>
            <a:ext cx="5479790" cy="222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727E0-B90C-2A49-DC1E-7692B9F94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81CD-222D-26F3-75DE-C3993870C1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Postpartum Psychosis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2F63AAB3-50F7-A8E2-2FB9-85E95F199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A71ACA-265E-167B-10C3-0272200E2E70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87278-A6A3-559F-B2EE-9A554DCCA511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Psychotic symptoms that emerge in postpartum period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Most </a:t>
            </a: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severe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 &amp; </a:t>
            </a: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emergent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 perinatal mental health condition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5% suicide risk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4% infanticide risk</a:t>
            </a:r>
          </a:p>
        </p:txBody>
      </p:sp>
    </p:spTree>
    <p:extLst>
      <p:ext uri="{BB962C8B-B14F-4D97-AF65-F5344CB8AC3E}">
        <p14:creationId xmlns:p14="http://schemas.microsoft.com/office/powerpoint/2010/main" val="104312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Stats</a:t>
            </a: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5E33B-A7BA-0A49-56D4-B40B8F105A09}"/>
              </a:ext>
            </a:extLst>
          </p:cNvPr>
          <p:cNvSpPr txBox="1"/>
          <p:nvPr/>
        </p:nvSpPr>
        <p:spPr>
          <a:xfrm>
            <a:off x="314308" y="1823374"/>
            <a:ext cx="95313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Relatively rare – 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0.0009-0.0026% (0.9-2.6/1,000 births) 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compared to: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80% baby blues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10-15% PPD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6-8% GAD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Up o 4% OCD</a:t>
            </a:r>
          </a:p>
          <a:p>
            <a:pPr>
              <a:buClr>
                <a:schemeClr val="accent4"/>
              </a:buClr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4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Stats</a:t>
            </a: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5E33B-A7BA-0A49-56D4-B40B8F105A09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Women are </a:t>
            </a: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23% 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more likely to experience psychosis in the month following childbirth than any other point in her life</a:t>
            </a:r>
          </a:p>
          <a:p>
            <a:pPr>
              <a:buClr>
                <a:schemeClr val="accent4"/>
              </a:buClr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Rates appear similar worldwide &amp; among different cultures and socioeconomic statuses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However, majority of research has been performed in Europe &amp; UK with homogenous populations 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3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31941-FAF6-AA92-A77B-C9E1B5F40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41B9C-157F-F03A-0124-CD8E03DDCE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&amp; Bipolar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868269CE-42CF-0ABE-5403-69D23378B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8E9631-918A-E201-8C60-13593C04D33B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FB829-6F9D-B92A-EE0C-9CC484C2C88B}"/>
              </a:ext>
            </a:extLst>
          </p:cNvPr>
          <p:cNvSpPr txBox="1"/>
          <p:nvPr/>
        </p:nvSpPr>
        <p:spPr>
          <a:xfrm>
            <a:off x="314308" y="1823374"/>
            <a:ext cx="95313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Women with bipolar disorder are at highest risk of postpartum psychosis (PPP)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New psychotic symptoms postpartum is bipolar disorder until proven otherwise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However, 20-50% of cases appear limited to postpartum</a:t>
            </a:r>
            <a:r>
              <a:rPr lang="en-US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</a:t>
            </a:r>
            <a:endParaRPr lang="en-US" baseline="300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5F608-53F4-39C5-7CF4-D6D16CD0BDE3}"/>
              </a:ext>
            </a:extLst>
          </p:cNvPr>
          <p:cNvSpPr txBox="1"/>
          <p:nvPr/>
        </p:nvSpPr>
        <p:spPr>
          <a:xfrm>
            <a:off x="157154" y="6224031"/>
            <a:ext cx="9845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Bergink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V,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Rasgon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N, Wisner KL. Postpartum Psychosis: Madness, Mania, and Melancholia in Motherhood. Am J Psychiatry. 2016 Dec 1;173(12):1179-1188 27609245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7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Risk Factors</a:t>
            </a: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5E33B-A7BA-0A49-56D4-B40B8F105A09}"/>
              </a:ext>
            </a:extLst>
          </p:cNvPr>
          <p:cNvSpPr txBox="1"/>
          <p:nvPr/>
        </p:nvSpPr>
        <p:spPr>
          <a:xfrm>
            <a:off x="314308" y="1823374"/>
            <a:ext cx="95313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History of postpartum psychosis (80% relapse)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History of bipolar disorder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History of psychosis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Family history of bipolar disorder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Family history of psychotic illness, particularly PPP</a:t>
            </a:r>
          </a:p>
        </p:txBody>
      </p:sp>
    </p:spTree>
    <p:extLst>
      <p:ext uri="{BB962C8B-B14F-4D97-AF65-F5344CB8AC3E}">
        <p14:creationId xmlns:p14="http://schemas.microsoft.com/office/powerpoint/2010/main" val="91503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F3DF5-338E-C87D-FF7C-D4A3D4604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138A-A75A-F387-FAE8-EAE83ED161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Risk Factors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026AAE01-9B65-AE93-452A-1CA12FC3A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E09414-4303-BCF2-28DB-18D35CC55258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A7CB3-0B31-D391-2DE8-58C73BA3C186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Primiparity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If woman does not experience PPP after 1st delivery, very low odds of developing PPP after subsequent deliveries (</a:t>
            </a:r>
            <a:r>
              <a:rPr lang="en-US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Bergink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et al. 2016)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Sleep deprivation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Medication discontinuation (especially if done quickly &amp; for bipolar disorder)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Prior pregnancy loss</a:t>
            </a:r>
          </a:p>
        </p:txBody>
      </p:sp>
    </p:spTree>
    <p:extLst>
      <p:ext uri="{BB962C8B-B14F-4D97-AF65-F5344CB8AC3E}">
        <p14:creationId xmlns:p14="http://schemas.microsoft.com/office/powerpoint/2010/main" val="101136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C3B06-BE3A-8657-FB85-FA9A9AA62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7ABE-38BB-27BA-FCB6-AD891E857D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Risk Factors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E1571B1F-27BB-D555-4FAE-DCDFA1438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95D0B5-D0B4-9AE2-2330-8B67DC0DB0CB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96D58-8056-6616-E554-5C30788E200C}"/>
              </a:ext>
            </a:extLst>
          </p:cNvPr>
          <p:cNvSpPr txBox="1"/>
          <p:nvPr/>
        </p:nvSpPr>
        <p:spPr>
          <a:xfrm>
            <a:off x="314308" y="1823374"/>
            <a:ext cx="95313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Many women have no prior risk factors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Blackmore et al. 2013 – large retrospective study that showed only 33% of women had antecedent history of mood symptoms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BE1AB-4FB3-065C-FFF8-CD347C5F2BFD}"/>
              </a:ext>
            </a:extLst>
          </p:cNvPr>
          <p:cNvSpPr txBox="1"/>
          <p:nvPr/>
        </p:nvSpPr>
        <p:spPr>
          <a:xfrm>
            <a:off x="107702" y="6001524"/>
            <a:ext cx="9143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Blackmore ER,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Rubinow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DR, O'Connor TG, Liu X, Tang W, Craddock N, Jones I. Reproductive outcomes and risk of subsequent illness in women diagnosed with postpartum psychosis. Bipolar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Disord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. 2013 Jun;15(4):394-404 23651079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3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Presentation</a:t>
            </a: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5E33B-A7BA-0A49-56D4-B40B8F105A09}"/>
              </a:ext>
            </a:extLst>
          </p:cNvPr>
          <p:cNvSpPr txBox="1"/>
          <p:nvPr/>
        </p:nvSpPr>
        <p:spPr>
          <a:xfrm>
            <a:off x="314308" y="5945605"/>
            <a:ext cx="95313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May include altruistic delusions about infanticide and/or homicide and/or suicide that MUST be addressed IMMEDIATELY</a:t>
            </a:r>
          </a:p>
        </p:txBody>
      </p:sp>
      <p:pic>
        <p:nvPicPr>
          <p:cNvPr id="6" name="Picture 5" descr="A poster of a group of people&#10;&#10;Description automatically generated">
            <a:extLst>
              <a:ext uri="{FF2B5EF4-FFF2-40B4-BE49-F238E27FC236}">
                <a16:creationId xmlns:a16="http://schemas.microsoft.com/office/drawing/2014/main" id="{60C9AF70-4C4A-2FB7-4F13-A235E65E4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1674395"/>
            <a:ext cx="7772400" cy="42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8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4E734-1F15-98A8-D8B4-2174778EC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68CA-CAC8-C069-C0AF-83CC5D247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Presentation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4DDBE325-551C-B82A-44BF-844860E55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6F5152-FB6C-79CE-48B0-8624B7C475EA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C7962-2C8F-3A20-B55F-231F79F8D0E6}"/>
              </a:ext>
            </a:extLst>
          </p:cNvPr>
          <p:cNvSpPr txBox="1"/>
          <p:nvPr/>
        </p:nvSpPr>
        <p:spPr>
          <a:xfrm>
            <a:off x="314308" y="1823374"/>
            <a:ext cx="95313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PPP typically appears </a:t>
            </a: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24hrs to 3wks 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after delivery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Most common within first 2wks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Women with known BD may experience onset earlier in postpartum period (</a:t>
            </a:r>
            <a:r>
              <a:rPr lang="en-US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Bergink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et al. 2016)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H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igh suspicion if mom sleep deprived for &gt;48hrs &amp; does not feel tired</a:t>
            </a:r>
          </a:p>
        </p:txBody>
      </p:sp>
    </p:spTree>
    <p:extLst>
      <p:ext uri="{BB962C8B-B14F-4D97-AF65-F5344CB8AC3E}">
        <p14:creationId xmlns:p14="http://schemas.microsoft.com/office/powerpoint/2010/main" val="102063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07A8A-6EBD-1A71-E17A-31D97E217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5B43-8315-060A-AC82-50C22370CA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Presentation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E6C5207C-1499-9850-41B7-FDE629628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0D622-2ADB-79E5-8C15-A0DD8EB00882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3740A-3333-77BE-4A03-60E8105F8F8B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Early prodromal symptoms may be mild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 &amp; difficult to distinguish from typical postpartum mood, activity &amp; sleep changes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Insomnia, mood fluctuations, anxiety, irritability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Must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 distinguish between decreased need for sleep vs decreased sleep time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High suspicion for PPP if new mom goes 48hrs without sleep and does not feel tired</a:t>
            </a:r>
          </a:p>
          <a:p>
            <a:pPr>
              <a:buClr>
                <a:schemeClr val="accent4"/>
              </a:buClr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0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Psychotic Disorders in Pregnancy</a:t>
            </a: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5E33B-A7BA-0A49-56D4-B40B8F105A09}"/>
              </a:ext>
            </a:extLst>
          </p:cNvPr>
          <p:cNvSpPr txBox="1"/>
          <p:nvPr/>
        </p:nvSpPr>
        <p:spPr>
          <a:xfrm>
            <a:off x="314308" y="1823374"/>
            <a:ext cx="9531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Mood Disorder with Psychotic Features</a:t>
            </a:r>
          </a:p>
        </p:txBody>
      </p:sp>
    </p:spTree>
    <p:extLst>
      <p:ext uri="{BB962C8B-B14F-4D97-AF65-F5344CB8AC3E}">
        <p14:creationId xmlns:p14="http://schemas.microsoft.com/office/powerpoint/2010/main" val="82544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000FA-2B57-3C06-BEB2-5FBF7558A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9725E-41CA-F009-633B-C14FF48334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Presentation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4A02F09B-BFA2-E369-50EE-D62A04FB4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E0DA81-DDD4-F654-39CB-AA68AC6492DF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37469-6B75-C3F5-60C4-6D05224B1729}"/>
              </a:ext>
            </a:extLst>
          </p:cNvPr>
          <p:cNvSpPr txBox="1"/>
          <p:nvPr/>
        </p:nvSpPr>
        <p:spPr>
          <a:xfrm>
            <a:off x="314308" y="1823374"/>
            <a:ext cx="95313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As illness progresses, 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frank mood disturbances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 &amp; delirium-like changes in mental status become apparent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Waxing &amp; waning mental status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 changes like disorientation, confusion, and disorganization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Mood and psychotic symptoms may also wax &amp; wane</a:t>
            </a:r>
          </a:p>
        </p:txBody>
      </p:sp>
    </p:spTree>
    <p:extLst>
      <p:ext uri="{BB962C8B-B14F-4D97-AF65-F5344CB8AC3E}">
        <p14:creationId xmlns:p14="http://schemas.microsoft.com/office/powerpoint/2010/main" val="2012918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D0609-A871-A7A1-0C88-C8AAB24A3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D7B2-4BF3-A6C4-ADB0-D37FB0A277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Presentation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3DAFEDEC-F2E2-E688-1CDD-5B4E2A6C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780BB4-063B-8CB2-898B-760E418B54DB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36228-5144-B24B-B417-6C4B82C6D98A}"/>
              </a:ext>
            </a:extLst>
          </p:cNvPr>
          <p:cNvSpPr txBox="1"/>
          <p:nvPr/>
        </p:nvSpPr>
        <p:spPr>
          <a:xfrm>
            <a:off x="0" y="1823374"/>
            <a:ext cx="10160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Psychotic symptoms often include 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delusions involving the infant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 and pose biggest risk to mom &amp; baby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Psychotic delusions are 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not always ego-syntonic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Many survivors describe an early period of insight where they realize they are experiencing psychotic symptoms and feel scared to act on them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Progression to more psychotic frame of mind with ego-syntonic delusions can occur rapidly (within 24hrs)</a:t>
            </a:r>
          </a:p>
        </p:txBody>
      </p:sp>
    </p:spTree>
    <p:extLst>
      <p:ext uri="{BB962C8B-B14F-4D97-AF65-F5344CB8AC3E}">
        <p14:creationId xmlns:p14="http://schemas.microsoft.com/office/powerpoint/2010/main" val="258857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2753E-CCE8-5393-366B-CDD03D1CB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C994-AEF4-9E16-3C91-50CF26FEB2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&amp; Safety Risks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FA5E9BE7-C4D6-C0D1-4656-AD91F3F3F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8CF8E1-769C-5585-0096-E002226B9FD8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44021-7CEC-3E9F-3152-36F774AE27ED}"/>
              </a:ext>
            </a:extLst>
          </p:cNvPr>
          <p:cNvSpPr txBox="1"/>
          <p:nvPr/>
        </p:nvSpPr>
        <p:spPr>
          <a:xfrm>
            <a:off x="0" y="1823374"/>
            <a:ext cx="10160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5% rate of 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suicide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 &amp; 1% rate of 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infanticide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Most maternal filicides are either: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Part of altruistic delusions associated with belief that death is in child’s best interest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Occur in acute psychosis with no comprehensible motive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20%  of maternal filicides end in completed suicide by the mother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2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2B17A-A9DD-1AC3-84BA-AB9D6A991036}"/>
              </a:ext>
            </a:extLst>
          </p:cNvPr>
          <p:cNvSpPr txBox="1"/>
          <p:nvPr/>
        </p:nvSpPr>
        <p:spPr>
          <a:xfrm>
            <a:off x="254562" y="5939771"/>
            <a:ext cx="9399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2. Hatters Friedman S, Resnick PJ. Child murder by mothers: patterns and prevention. World Psychiatry. 2007 Oct;6(3):137-41 18188430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78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F2593-86B6-6D5A-5889-2C0427B51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3422-15FD-1FCF-0A96-448A3FE8DD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Prognosis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EED4697F-91F3-7FAF-D184-9A8616371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88FDA4-F4E6-7776-1746-74921D3A539F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9C6DC-AA04-684A-9A6C-DC4A0A1E3EAE}"/>
              </a:ext>
            </a:extLst>
          </p:cNvPr>
          <p:cNvSpPr txBox="1"/>
          <p:nvPr/>
        </p:nvSpPr>
        <p:spPr>
          <a:xfrm>
            <a:off x="0" y="1823374"/>
            <a:ext cx="10160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</a:rPr>
              <a:t>Majority of cases represent underlying bipolar disorder</a:t>
            </a:r>
            <a:endParaRPr lang="en-US" dirty="0">
              <a:solidFill>
                <a:schemeClr val="accent4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50-80% of women with first episode PPP go on to develop a serious psychiatric disorder, most often BD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</a:rPr>
              <a:t>1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20-50% of cases appear limited to postpartum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</a:rPr>
              <a:t>1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Symptoms last, on average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</a:rPr>
              <a:t>3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1 month (manic features)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2.5 months (mixed or depressed features)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BD18B-3C95-02EE-CC66-FD0155272574}"/>
              </a:ext>
            </a:extLst>
          </p:cNvPr>
          <p:cNvSpPr txBox="1"/>
          <p:nvPr/>
        </p:nvSpPr>
        <p:spPr>
          <a:xfrm>
            <a:off x="254562" y="5939771"/>
            <a:ext cx="9399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3.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Bergink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V,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Lambregtse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-van den Berg MP,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Koorengevel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KM,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Kupka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R, Kushner SA. First-onset psychosis occurring in the postpartum period: a prospective cohort study. J Clin Psychiatry. 2011 Nov;72(11):1531-7 21903022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60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F3F74-B357-CA7D-1205-5AD92F12B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9B14-7AAE-3271-1A0A-553C98B473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Prognosis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3C591E86-6547-9A57-DD53-11C2D6A77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383BA0-8E36-86D1-DDC1-1B0051C4D275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4ACC3-E6C2-D3E6-DDEE-2A240FD4001B}"/>
              </a:ext>
            </a:extLst>
          </p:cNvPr>
          <p:cNvSpPr txBox="1"/>
          <p:nvPr/>
        </p:nvSpPr>
        <p:spPr>
          <a:xfrm>
            <a:off x="0" y="1823374"/>
            <a:ext cx="10160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Most women return to premorbid functioning within 9 months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</a:rPr>
              <a:t>4</a:t>
            </a:r>
            <a:endParaRPr lang="en-US" baseline="30000" dirty="0">
              <a:solidFill>
                <a:schemeClr val="accent4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Symptoms can persist up to 1yr postpartum in 25% of women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Risk factors for prolonged course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</a:rPr>
              <a:t>4,5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: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Relapse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Episode of depression following resolution of acute psychosis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A4A27-CCB4-E56C-E413-63595BF811D3}"/>
              </a:ext>
            </a:extLst>
          </p:cNvPr>
          <p:cNvSpPr txBox="1"/>
          <p:nvPr/>
        </p:nvSpPr>
        <p:spPr>
          <a:xfrm>
            <a:off x="83374" y="5796626"/>
            <a:ext cx="990330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4.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Burgerhout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KM,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Kamperman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AM,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Roza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SJ,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Lambregtse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-Van den Berg MP,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Koorengevel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KM,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Hoogendijk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WJ, Kushner SA,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Bergink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V. Functional Recovery After Postpartum Psychosis: A Prospective Longitudinal Study. J Clin Psychiatry. 2017 Jan;78(1):122-128 27631144</a:t>
            </a:r>
          </a:p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5.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Blackmore ER,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Rubinow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DR, O'Connor TG, Liu X, Tang W, Craddock N, Jones I. Reproductive outcomes and risk of subsequent illness in women diagnosed with postpartum psychosis. Bipolar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Disord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. 2013 Jun;15(4):394-404 23651079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11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988D9-0834-3ED7-E575-BBA6E1901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C9B5-3ADA-66A3-723D-591D75395E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Prognosis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C09551BD-4D81-9D7D-2F17-E76322208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787ADC-CC55-556A-36CD-B6139C097CAC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13685-C48B-0EB5-E0A9-3684E70A3902}"/>
              </a:ext>
            </a:extLst>
          </p:cNvPr>
          <p:cNvSpPr txBox="1"/>
          <p:nvPr/>
        </p:nvSpPr>
        <p:spPr>
          <a:xfrm>
            <a:off x="0" y="1823374"/>
            <a:ext cx="10160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1/3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of women will have recurrent episode with future pregnancy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Recurrence rate higher for women with psychosis only in postpartum period compared to women with BD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6</a:t>
            </a:r>
            <a:endParaRPr lang="en-US" baseline="30000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Risk factors for recurrence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5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: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Longer duration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Increased severity of initial PPP episode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More time between pregnancies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D1A05-75EE-CC79-2264-CF67A910B2A6}"/>
              </a:ext>
            </a:extLst>
          </p:cNvPr>
          <p:cNvSpPr txBox="1"/>
          <p:nvPr/>
        </p:nvSpPr>
        <p:spPr>
          <a:xfrm>
            <a:off x="83375" y="6239740"/>
            <a:ext cx="93995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6.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Wesseloo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R,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Kamperman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AM, Munk-Olsen T, Pop VJ, Kushner SA,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Bergink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V. Risk of Postpartum Relapse in Bipolar Disorder and Postpartum Psychosis: A Systematic Review and Meta-Analysis. Am J Psychiatry. 2016 Feb 1;173(2):117-27 26514657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19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Treatment</a:t>
            </a: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5E33B-A7BA-0A49-56D4-B40B8F105A09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Requires </a:t>
            </a:r>
            <a:r>
              <a:rPr lang="en-US" u="sng" dirty="0">
                <a:solidFill>
                  <a:schemeClr val="accent4"/>
                </a:solidFill>
                <a:latin typeface="Cambria" panose="02040503050406030204" pitchFamily="18" charset="0"/>
              </a:rPr>
              <a:t>immediate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 and </a:t>
            </a:r>
            <a:r>
              <a:rPr lang="en-US" u="sng" dirty="0">
                <a:solidFill>
                  <a:schemeClr val="accent4"/>
                </a:solidFill>
                <a:latin typeface="Cambria" panose="02040503050406030204" pitchFamily="18" charset="0"/>
              </a:rPr>
              <a:t>emergent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 evaluation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Hospitalization usually necessary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Medication (antipsychotics +/- mood stabilizer) usually indicated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ECT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Preventative treatment (medications, ECT) needed for subsequent pregnancies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6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DFF66-056F-B6FC-95DC-159596386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C50D-E4FE-782A-FA5A-BAD7BB9A85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PPP Treatment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7143DCEB-BAC3-0735-5F3A-C6F3B7E81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137CC8-41EC-A9FC-219F-6C98BF9EC031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FB518-F598-C7A9-8A54-02BC14ECA9B4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Requires </a:t>
            </a:r>
            <a:r>
              <a:rPr lang="en-US" u="sng" dirty="0">
                <a:solidFill>
                  <a:schemeClr val="accent4"/>
                </a:solidFill>
                <a:latin typeface="Cambria" panose="02040503050406030204" pitchFamily="18" charset="0"/>
              </a:rPr>
              <a:t>immediate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 and </a:t>
            </a:r>
            <a:r>
              <a:rPr lang="en-US" u="sng" dirty="0">
                <a:solidFill>
                  <a:schemeClr val="accent4"/>
                </a:solidFill>
                <a:latin typeface="Cambria" panose="02040503050406030204" pitchFamily="18" charset="0"/>
              </a:rPr>
              <a:t>emergent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 evaluation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Hospitalization usually necessary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Medication (antipsychotics +/- mood stabilizer) usually indicated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ECT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Preventative treatment (medications, ECT) needed for subsequent pregnancies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53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FBFDE-A411-BF7D-02F2-877C627CE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>
            <a:extLst>
              <a:ext uri="{FF2B5EF4-FFF2-40B4-BE49-F238E27FC236}">
                <a16:creationId xmlns:a16="http://schemas.microsoft.com/office/drawing/2014/main" id="{582AAA7C-0DE6-6A99-7271-B9A387796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4B6EE-11D3-D5B9-EB3B-4F401D64A803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230E91-1A6A-0E87-AF22-0C1BC8B5F716}"/>
              </a:ext>
            </a:extLst>
          </p:cNvPr>
          <p:cNvSpPr txBox="1">
            <a:spLocks/>
          </p:cNvSpPr>
          <p:nvPr/>
        </p:nvSpPr>
        <p:spPr bwMode="auto">
          <a:xfrm>
            <a:off x="795337" y="3012016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144" rIns="0" bIns="9144" numCol="1" anchor="b" anchorCtr="0" compatLnSpc="1">
            <a:prstTxWarp prst="textNoShape">
              <a:avLst/>
            </a:prstTxWarp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Cambria"/>
                <a:ea typeface="MS PGothic" pitchFamily="34" charset="-128"/>
                <a:cs typeface="ＭＳ Ｐゴシック" pitchFamily="-1" charset="-128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ctr"/>
            <a:r>
              <a:rPr lang="en-US" sz="5400" b="1" dirty="0">
                <a:solidFill>
                  <a:srgbClr val="66A619"/>
                </a:solidFill>
              </a:rPr>
              <a:t>Schizophrenia</a:t>
            </a:r>
          </a:p>
          <a:p>
            <a:pPr algn="ctr"/>
            <a:r>
              <a:rPr lang="en-US" sz="5400" b="1" dirty="0">
                <a:solidFill>
                  <a:srgbClr val="66A619"/>
                </a:solidFill>
              </a:rPr>
              <a:t>Spectrum Disorders</a:t>
            </a:r>
          </a:p>
        </p:txBody>
      </p:sp>
    </p:spTree>
    <p:extLst>
      <p:ext uri="{BB962C8B-B14F-4D97-AF65-F5344CB8AC3E}">
        <p14:creationId xmlns:p14="http://schemas.microsoft.com/office/powerpoint/2010/main" val="3052876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FC644-A737-AB54-7719-73C288AD6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B717-316D-576E-BF5E-4EEB030E07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Schizophrenia Spectrum Disorders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CFFCE20B-CA1B-FC7B-4192-32C0060F9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45C09F-FB64-DE9E-78C5-BFFB00FEAC56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CB5B1-C626-8B84-6D91-6014E6160C38}"/>
              </a:ext>
            </a:extLst>
          </p:cNvPr>
          <p:cNvSpPr txBox="1"/>
          <p:nvPr/>
        </p:nvSpPr>
        <p:spPr>
          <a:xfrm>
            <a:off x="314308" y="1823374"/>
            <a:ext cx="95313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Brief Psychotic Disorder: </a:t>
            </a: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 day to 1 month.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Schizophreniform Disorder: 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&gt;1 month to 6 months.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Schizophrenia: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 6+ months with at least 1 month of active phase symptoms.</a:t>
            </a:r>
            <a:endParaRPr lang="en-US" b="1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5EE43-B194-3499-FBED-19E55CF49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DA3C-B1CF-48D6-130D-9ED5A694D5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Psychotic Disorders in Pregnancy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5C6E882B-A561-6F5D-86D0-ADE4A788C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306036-C1A4-4C8E-BF34-AAFC136D570B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D3DDD-806A-8FC8-F847-17C620864E2F}"/>
              </a:ext>
            </a:extLst>
          </p:cNvPr>
          <p:cNvSpPr txBox="1"/>
          <p:nvPr/>
        </p:nvSpPr>
        <p:spPr>
          <a:xfrm>
            <a:off x="314308" y="1823374"/>
            <a:ext cx="9531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Mood Disorder with Psychotic Features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2892600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BF4FD-645D-55DB-14DE-730DD3D31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37F0-7A16-9E96-97A3-7485A78BD1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Schizophrenia Differential Diagnosis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522012F1-70B3-A156-F3CE-4BDFA8F8F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8B1EAA-552A-11E5-3D60-C2217AFA20BF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pic>
        <p:nvPicPr>
          <p:cNvPr id="6" name="Picture 5" descr="A diagram of a psychological disorder&#10;&#10;Description automatically generated with medium confidence">
            <a:extLst>
              <a:ext uri="{FF2B5EF4-FFF2-40B4-BE49-F238E27FC236}">
                <a16:creationId xmlns:a16="http://schemas.microsoft.com/office/drawing/2014/main" id="{DFA7E558-8AC5-037C-B695-D7383A435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35" y="1908723"/>
            <a:ext cx="8882530" cy="48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43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5173-3646-8FC6-83CC-29F7E209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B4B4-C927-7182-7D97-2F21411DBA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Schizophrenia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8FB5F06B-2ACD-5BD6-7FDD-E4DA70E30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CAB4A6-343C-75FB-9626-C213F0F1C110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900C5-C102-780E-99F6-5B915C05C450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Disorder characterized by abnormalities of perception, thought, behavior, affect &amp; cognition</a:t>
            </a:r>
          </a:p>
          <a:p>
            <a:pPr>
              <a:buClr>
                <a:schemeClr val="accent4"/>
              </a:buClr>
            </a:pPr>
            <a:endParaRPr lang="en-US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Lifetime prevalence 7.2/1,000 people</a:t>
            </a:r>
          </a:p>
          <a:p>
            <a:pPr>
              <a:buClr>
                <a:schemeClr val="accent4"/>
              </a:buClr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M&gt;W 1.4:1 before 40yo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W&gt;M 2:1 after 40yo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Women experience 2nd peak in middle age &amp; predominance switches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36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3BA7B-0081-B1E1-BB5E-8D2B553F6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019F-C7E6-3168-E4C5-6182FE08E1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Schizophrenia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BF56C08F-EFAA-4D51-1C36-DEF644A21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97702C-579B-61E7-4BF3-C61DD405F9AB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3949D-3068-EB4E-50AC-8A0F614C9C24}"/>
              </a:ext>
            </a:extLst>
          </p:cNvPr>
          <p:cNvSpPr txBox="1"/>
          <p:nvPr/>
        </p:nvSpPr>
        <p:spPr>
          <a:xfrm>
            <a:off x="314308" y="1823374"/>
            <a:ext cx="95313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Onset typically early 20s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Onset may be gradual (more common) or acute with clear precipitant (i.e. synthetic cannabis use)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Prodromal periods characterized by prominent cognitive &amp; negative symptoms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54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E80FC-D4B5-0402-35E3-64040EF6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9FA3-1C1B-9F82-1686-788AFC058B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Schizophrenia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9F221E3C-8782-D517-5BC2-296CB0718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2B9FC0-0694-02DB-8C84-EE75AAFFFC08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5E147-4D25-7BC1-E5B6-97404462CF26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C</a:t>
            </a: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hronic course with exacerbations &amp; remissions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Decline in baseline functioning after each exacerbation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Majority of patients are functionally impaired and/or unemployed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1/3 able to maintain relatively normal levels of functioning</a:t>
            </a:r>
            <a:r>
              <a:rPr lang="en-US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7</a:t>
            </a:r>
            <a:endParaRPr lang="en-US" baseline="300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BAD0B-521C-BF5A-2FC3-056EF95E2D26}"/>
              </a:ext>
            </a:extLst>
          </p:cNvPr>
          <p:cNvSpPr txBox="1"/>
          <p:nvPr/>
        </p:nvSpPr>
        <p:spPr>
          <a:xfrm>
            <a:off x="107702" y="6353931"/>
            <a:ext cx="82230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7. Sadock BJ, Sadock VA, Ruiz P (eds): Schizophrenia spectrum and other psychotic disorders, in Kaplan and Sadock’s Synopsis of Pregnancy: Behavioral Sciences/Clinical Psychiatry, 11th Edition, Philadelphia, PA, Lippincott, Williams and Wilkins, 2015, pp 317-318.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72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5F8E5-CE85-079A-9164-2ED53E342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B366-4D1D-1ACB-93B5-2C1C508F89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Schizophrenia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C2C23A8B-CE63-9466-7BBA-1C70595F0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61E0B6-FEE9-E00B-9C1A-CCD27CA2DAAE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A677F-9529-4AA5-3DBF-25AEC5B7873F}"/>
              </a:ext>
            </a:extLst>
          </p:cNvPr>
          <p:cNvSpPr txBox="1"/>
          <p:nvPr/>
        </p:nvSpPr>
        <p:spPr>
          <a:xfrm>
            <a:off x="314308" y="1823374"/>
            <a:ext cx="95313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13x more likely to die by suicide than the general population</a:t>
            </a:r>
            <a:r>
              <a:rPr lang="en-US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8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Life expectancy 10-25 years shorter, even after accounting for suicide</a:t>
            </a:r>
            <a:r>
              <a:rPr lang="en-US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9</a:t>
            </a:r>
            <a:endParaRPr lang="en-US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27454-6A2A-A031-124B-8ED9911F29FA}"/>
              </a:ext>
            </a:extLst>
          </p:cNvPr>
          <p:cNvSpPr txBox="1"/>
          <p:nvPr/>
        </p:nvSpPr>
        <p:spPr>
          <a:xfrm>
            <a:off x="107702" y="5796626"/>
            <a:ext cx="9531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8. Saha S, Chat D, McGrath J: A systematic review of mortality in schizophrenia: is the differential mortality gap worsening over time? Arch Gen Psychiatry 64(10):1123-1131, 2007 17909124</a:t>
            </a:r>
          </a:p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9.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Lambert TJ: The medical care of people with psychosis. Med J Aust 190(4):171– 172, 2009 19220177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45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0E278-D543-337A-2102-C801F6BB2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1120-81EB-E115-201C-4AE5ECA1DA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Schizophrenia Risk Factors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0588C348-33A7-9D10-E7A1-236FD66DB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61D395-860F-D86B-E88A-55F4F8575260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B2539-F5EC-A8ED-508B-9CA148606F64}"/>
              </a:ext>
            </a:extLst>
          </p:cNvPr>
          <p:cNvSpPr txBox="1"/>
          <p:nvPr/>
        </p:nvSpPr>
        <p:spPr>
          <a:xfrm>
            <a:off x="314308" y="1823374"/>
            <a:ext cx="95313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Genetics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 – 40-50% concordance for monozygotic twins vs 6-10% for dizygotic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10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Perinatal complications</a:t>
            </a:r>
            <a:r>
              <a:rPr lang="en-US" baseline="30000" dirty="0">
                <a:solidFill>
                  <a:schemeClr val="accent4"/>
                </a:solidFill>
                <a:latin typeface="Cambria" panose="02040503050406030204" pitchFamily="18" charset="0"/>
              </a:rPr>
              <a:t>11</a:t>
            </a: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: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In utero infection, particularly 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influenza or rubella in 1st trimester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S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tress (?confounding variables)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O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bstetrical complications like preeclampsia, GDM, emergency c-section, low birth weight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F1439-154A-CA82-C99E-078E0B45B181}"/>
              </a:ext>
            </a:extLst>
          </p:cNvPr>
          <p:cNvSpPr txBox="1"/>
          <p:nvPr/>
        </p:nvSpPr>
        <p:spPr>
          <a:xfrm>
            <a:off x="314307" y="5855247"/>
            <a:ext cx="95313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10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Cardno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AG, Gottesman II: Twin studies of schizophrenia: from bow-and-arrow concordances to star wars Mx and functional genomics. Am J Med Genet 97(1):12– 17, 2000 10813800</a:t>
            </a:r>
          </a:p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11.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Clarke MC, Kelleher I, Clancy M, et al: Predicting risk and the emergence of schizophrenia.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Psychiatr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Clin North Am 35(3):585– 612, 2012 22929868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2FD47-150C-6D7B-59F9-EAB8F0CEE834}"/>
              </a:ext>
            </a:extLst>
          </p:cNvPr>
          <p:cNvSpPr txBox="1"/>
          <p:nvPr/>
        </p:nvSpPr>
        <p:spPr>
          <a:xfrm>
            <a:off x="314307" y="1300154"/>
            <a:ext cx="87534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1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Adapted from “Textbook of Women’s Reproductive Mental Health” Chapter 17, p446, Table 17-1.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66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F43FE-8DDA-E498-A8A8-12F623E52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57B4-6ABA-B427-ADD2-12A2BC1BD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Schizophrenia Risk Factors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F1EB31B0-20D9-B539-4BCD-9EF90E612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9774C9-1A2D-0EEC-97CA-7FD17B6E1EEC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F05DD-5148-10B2-0188-FCF06284F1E6}"/>
              </a:ext>
            </a:extLst>
          </p:cNvPr>
          <p:cNvSpPr txBox="1"/>
          <p:nvPr/>
        </p:nvSpPr>
        <p:spPr>
          <a:xfrm>
            <a:off x="314308" y="1823374"/>
            <a:ext cx="95313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Cannabis Use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In utero exposure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Personal use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↑ risk in people with specific alleles of catechol-O-methyltransferase (COMT) gene</a:t>
            </a:r>
            <a:r>
              <a:rPr lang="en-US" baseline="30000" dirty="0">
                <a:solidFill>
                  <a:schemeClr val="accent4"/>
                </a:solidFill>
                <a:latin typeface="Cambria" panose="02040503050406030204" pitchFamily="18" charset="0"/>
              </a:rPr>
              <a:t>11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dirty="0" err="1">
                <a:solidFill>
                  <a:schemeClr val="accent4"/>
                </a:solidFill>
                <a:latin typeface="Cambria" panose="02040503050406030204" pitchFamily="18" charset="0"/>
              </a:rPr>
              <a:t>Aquired</a:t>
            </a: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 brain injury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Anti-NMDA receptor </a:t>
            </a: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encephalitis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Epilepsy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2CFE9-114C-0D8D-5124-0168ED916AC3}"/>
              </a:ext>
            </a:extLst>
          </p:cNvPr>
          <p:cNvSpPr txBox="1"/>
          <p:nvPr/>
        </p:nvSpPr>
        <p:spPr>
          <a:xfrm>
            <a:off x="314307" y="1300154"/>
            <a:ext cx="87534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1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Adapted from “Textbook of Women’s Reproductive Mental Health” Chapter 17, p446, Table 17-1.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75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4AE70-CCC5-A19D-4302-EEF62C934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1C146-AC9D-17C2-E174-4BD1B093BB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Schizophrenia Risk Factors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4445F5C6-741E-6408-F0F7-4980F2DF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16821B-6983-DD49-1655-7DE02AF594FD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CEFA7-49E1-2A53-0BF8-454FE29AD397}"/>
              </a:ext>
            </a:extLst>
          </p:cNvPr>
          <p:cNvSpPr txBox="1"/>
          <p:nvPr/>
        </p:nvSpPr>
        <p:spPr>
          <a:xfrm>
            <a:off x="314307" y="1300154"/>
            <a:ext cx="87534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1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Adapted from “Textbook of Women’s Reproductive Mental Health” Chapter 17, p446, Table 17-1.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26B7D-CAB9-D694-531E-33EF9D606E18}"/>
              </a:ext>
            </a:extLst>
          </p:cNvPr>
          <p:cNvSpPr txBox="1"/>
          <p:nvPr/>
        </p:nvSpPr>
        <p:spPr>
          <a:xfrm>
            <a:off x="878541" y="2255599"/>
            <a:ext cx="9144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“Schizophrenia risk is related to a complex synergistic interaction between genetic susceptibility and environmental exposures beginning in the prenatal environment and continuing through adulthood”</a:t>
            </a:r>
          </a:p>
          <a:p>
            <a:pPr algn="ctr"/>
            <a:endParaRPr lang="en-US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algn="ctr"/>
            <a:r>
              <a:rPr lang="en-US" i="1" dirty="0">
                <a:solidFill>
                  <a:schemeClr val="accent4"/>
                </a:solidFill>
                <a:latin typeface="Cambria" panose="02040503050406030204" pitchFamily="18" charset="0"/>
              </a:rPr>
              <a:t>-</a:t>
            </a:r>
            <a:r>
              <a:rPr lang="en-US" b="0" i="1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“Textbook of Women’s Reproductive Mental Health” Chapter 17, p447.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41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00CD4-7831-6C5E-4BE7-6074BC3AF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1DDE-16F2-4F00-277F-A843969099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Schizophrenia Symptoms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1CC886F9-30E4-A8C7-A1C0-60B6D0FE3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FABEF5-BF98-0C51-AEFC-B3EAEF2D40DB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pic>
        <p:nvPicPr>
          <p:cNvPr id="6" name="Picture 5" descr="A person with her hand to her mouth&#10;&#10;Description automatically generated">
            <a:extLst>
              <a:ext uri="{FF2B5EF4-FFF2-40B4-BE49-F238E27FC236}">
                <a16:creationId xmlns:a16="http://schemas.microsoft.com/office/drawing/2014/main" id="{5497FA70-1955-E1B0-40F1-59FD4977D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13" y="2164668"/>
            <a:ext cx="8348439" cy="43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72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DFCAA-BF9A-DE2B-B292-5D68F2F69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8735-902F-C98D-575C-8E6F3EE3B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Schizophrenia Symptoms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C1B37323-F490-EC46-21FC-487398439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0A99E5-C854-6061-DC1A-D750C8D0CB52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pic>
        <p:nvPicPr>
          <p:cNvPr id="5" name="Picture 4" descr="A diagram of negative symptoms&#10;&#10;Description automatically generated">
            <a:extLst>
              <a:ext uri="{FF2B5EF4-FFF2-40B4-BE49-F238E27FC236}">
                <a16:creationId xmlns:a16="http://schemas.microsoft.com/office/drawing/2014/main" id="{994E3D80-D385-852E-DE4C-FFC96F2C3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36" y="2071077"/>
            <a:ext cx="7772400" cy="43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3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AFB69-53F0-DF70-7EF2-9C5205E95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A212-5BEA-A5A6-9844-C6C9FAEB70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Psychotic Disorders in Pregnancy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28C38CEA-878D-E00E-3993-024E9AE5B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9E9442-E87B-9725-D594-748B3D9C5600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42C8B-CA31-86FD-3B22-CA1BBE0594DD}"/>
              </a:ext>
            </a:extLst>
          </p:cNvPr>
          <p:cNvSpPr txBox="1"/>
          <p:nvPr/>
        </p:nvSpPr>
        <p:spPr>
          <a:xfrm>
            <a:off x="314308" y="1823374"/>
            <a:ext cx="95313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Mood Disorder with Psychotic Features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Depression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Mania</a:t>
            </a:r>
          </a:p>
        </p:txBody>
      </p:sp>
    </p:spTree>
    <p:extLst>
      <p:ext uri="{BB962C8B-B14F-4D97-AF65-F5344CB8AC3E}">
        <p14:creationId xmlns:p14="http://schemas.microsoft.com/office/powerpoint/2010/main" val="205711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C0629-07F6-FA83-4B2D-FC8DB40EF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C3C9-DB25-E302-FF0D-3B80019B23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Positive Symptoms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839A08FF-89B5-2C53-9AC4-7C23D7729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1E4C88-3147-8AC7-8C6D-92305B702DCF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CC572-CC41-3F25-1D09-AEF051F2AB05}"/>
              </a:ext>
            </a:extLst>
          </p:cNvPr>
          <p:cNvSpPr txBox="1"/>
          <p:nvPr/>
        </p:nvSpPr>
        <p:spPr>
          <a:xfrm>
            <a:off x="314308" y="1823374"/>
            <a:ext cx="95313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Delusions: 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fixed, false beliefs that persist despite clear evidence to the contrary; may be bizarre or non-bizarre and may encompass many different themes; often involve fetus/infant during perinatal period.</a:t>
            </a:r>
            <a:endParaRPr lang="en-US" i="0" u="none" strike="noStrike" baseline="30000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Hallucinations: 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perception-like experiences, in any sensory modality, that occur in the absence of true external stimuli.</a:t>
            </a:r>
            <a:endParaRPr lang="en-US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algn="l"/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72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3005C-A8C6-651D-8749-1CED804A0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D581-127F-7CB4-7109-1AE89803F6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Positive Symptoms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06764F2C-AFF3-461C-09F6-0992F96B6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9737EE-C903-6A0B-CC0B-C2EA2EC3FBF9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A5880-E373-8936-9742-643443438E18}"/>
              </a:ext>
            </a:extLst>
          </p:cNvPr>
          <p:cNvSpPr txBox="1"/>
          <p:nvPr/>
        </p:nvSpPr>
        <p:spPr>
          <a:xfrm>
            <a:off x="314308" y="1823374"/>
            <a:ext cx="95313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Thought &amp; Speech Disorganization: 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(i.e. frequent</a:t>
            </a:r>
          </a:p>
          <a:p>
            <a:pPr algn="l"/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derailment or incoherence) – ranges from tangentiality to complete incoherence</a:t>
            </a:r>
          </a:p>
        </p:txBody>
      </p:sp>
      <p:pic>
        <p:nvPicPr>
          <p:cNvPr id="10" name="Picture 9" descr="A diagram of a speech&#10;&#10;Description automatically generated">
            <a:extLst>
              <a:ext uri="{FF2B5EF4-FFF2-40B4-BE49-F238E27FC236}">
                <a16:creationId xmlns:a16="http://schemas.microsoft.com/office/drawing/2014/main" id="{33E77D7B-B999-50B4-1C6A-15B139791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74" y="3393034"/>
            <a:ext cx="8300852" cy="40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59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99C7A-D025-3AC5-FDB0-396E565A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1143-A10E-A38E-849E-6DBD439A7E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Positive Symptoms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8562B14A-904C-AA56-EE6B-2AA7A9095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F8779A-31E4-B0AC-8849-85C602F9DB99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F45E2-B6CA-84B3-9F1B-80C06BA75A5D}"/>
              </a:ext>
            </a:extLst>
          </p:cNvPr>
          <p:cNvSpPr txBox="1"/>
          <p:nvPr/>
        </p:nvSpPr>
        <p:spPr>
          <a:xfrm>
            <a:off x="314308" y="1823374"/>
            <a:ext cx="95313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Disorganized Behaviors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Agitation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Aggression – often in </a:t>
            </a: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self defense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Responding to internal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 stimuli (RIS)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Patient preoccupied with &amp; engaged in interaction with hallucination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Looking around room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Whispering under their breath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Carrying on full conversation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Laughing, smiling or yelling inappropriately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20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9AEFB-9E72-6994-FF1E-DD18A6F5F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CCC38-BA4A-8B45-E0A1-C49983E15E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Positive Symptoms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E7420922-66E5-389F-F8E5-DEC87B908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13665C-7599-0206-9047-132942409FF4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C1A75-263E-379E-B414-C9DD19620554}"/>
              </a:ext>
            </a:extLst>
          </p:cNvPr>
          <p:cNvSpPr txBox="1"/>
          <p:nvPr/>
        </p:nvSpPr>
        <p:spPr>
          <a:xfrm>
            <a:off x="314308" y="1823374"/>
            <a:ext cx="9531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Catatonia: </a:t>
            </a: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abnormal movement despite having physical ability to move normally</a:t>
            </a:r>
            <a:endParaRPr lang="en-US" b="1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9" name="Picture 8" descr="A group of people dancing&#10;&#10;Description automatically generated">
            <a:extLst>
              <a:ext uri="{FF2B5EF4-FFF2-40B4-BE49-F238E27FC236}">
                <a16:creationId xmlns:a16="http://schemas.microsoft.com/office/drawing/2014/main" id="{F47BD6D3-EDDF-D499-190C-2D5349ABA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889" y="2900592"/>
            <a:ext cx="5950221" cy="400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26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D3F65-415A-BB6D-3D3D-4938FCF8E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5343-4776-1D64-CEF1-717F59A3EF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Negative Symptoms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2C4585B7-5286-7B69-7CBD-B5CAA31F6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917023-174F-4C5B-42CC-F5CE5964A396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9503A-A2EF-8697-B972-EEF3224E4B73}"/>
              </a:ext>
            </a:extLst>
          </p:cNvPr>
          <p:cNvSpPr txBox="1"/>
          <p:nvPr/>
        </p:nvSpPr>
        <p:spPr>
          <a:xfrm>
            <a:off x="314308" y="1823374"/>
            <a:ext cx="95313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Negative symptoms are 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more stable 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throughout course &amp; have 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higher negative predictive value 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than positive symptoms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Three Clusters of Symptoms: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Diminished Expression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Avolition/Amotivation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1828800" lvl="3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 lack of interest or engagement in goal-directed behavior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Apathy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1828800" lvl="3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lack of interest, 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enthusiasm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, or concern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b="1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10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62CDF-D1A4-2452-47F1-EE54ACB23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9771-A7AF-4FF3-D9E6-AC4A7BFA26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Cognitive Symptoms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9D725704-84B2-EC8E-731E-315060F0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33A5E3-0416-09BA-B872-83309C8077A9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75773-8DC6-2798-24D6-B730F574DE0B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Often present in prodromal period before schizophrenia diagnosis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May display impairments in: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Memory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Attention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Processing Speed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Executive Function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Orientation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May display w</a:t>
            </a: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axing &amp; waning mental status</a:t>
            </a:r>
          </a:p>
        </p:txBody>
      </p:sp>
    </p:spTree>
    <p:extLst>
      <p:ext uri="{BB962C8B-B14F-4D97-AF65-F5344CB8AC3E}">
        <p14:creationId xmlns:p14="http://schemas.microsoft.com/office/powerpoint/2010/main" val="2084254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EE372-882F-DDF4-F41C-87B3AFA90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56C5-B818-C39B-3E98-3A5F156F26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Reproductive Considerations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0CBD8D3F-A501-75A6-610A-2D6CEFB8B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457B19-6199-065E-784B-FEE84CDDDA8E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701A8-8F14-E5A4-ED20-90D41C097673}"/>
              </a:ext>
            </a:extLst>
          </p:cNvPr>
          <p:cNvSpPr txBox="1"/>
          <p:nvPr/>
        </p:nvSpPr>
        <p:spPr>
          <a:xfrm>
            <a:off x="314308" y="1823374"/>
            <a:ext cx="95313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Women tend to have a better prognosis until 3rd decade of illness, when this reverses</a:t>
            </a:r>
            <a:r>
              <a:rPr lang="en-US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12,13,14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 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Later onset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Less severe symptoms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Better premorbid social and occupational functioning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Fewer negative symptoms</a:t>
            </a:r>
          </a:p>
          <a:p>
            <a:pPr lvl="2" algn="l"/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9F880-623F-032B-0087-A41A67811851}"/>
              </a:ext>
            </a:extLst>
          </p:cNvPr>
          <p:cNvSpPr txBox="1"/>
          <p:nvPr/>
        </p:nvSpPr>
        <p:spPr>
          <a:xfrm>
            <a:off x="107702" y="5796626"/>
            <a:ext cx="953138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12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. Sadock BJ, Sadock VA, Ruiz P (eds): Schizophrenia spectrum and other psychotic disorders, in Kaplan and Sadock’s Synopsis of Pregnancy: Behavioral Sciences/Clinical Psychiatry, 11th Edition, Philadelphia, PA, Lippincott, Williams and Wilkins, 2015, pp 317-318.</a:t>
            </a:r>
          </a:p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13.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Riecher-Rössler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A,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Pflüger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M,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Borgwardt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S: Schizophrenia in women, in Oxford Textbook of Women and Mental Health. Edited by Kohen D. New York, Oxford University Press, 2010, pp 102– 114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14. Yaeger D, Smith HG,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Altshuler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LL: Atypical antipsychotics in the treatment of schizophrenia during pregnancy and the postpartum. Am J Psychiatry 163(12):2064– 2070, 2006 17151155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59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1230C-B27B-31B4-B8DF-A97CBABA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899A-1DDB-7264-C862-3484AC575B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Reproductive Considerations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165A7F0A-78D2-28D9-BE8A-D0D5057FC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0269A3-C928-8FA4-2772-C1473AA56E36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F03C4-385A-2747-F929-08EC286DAB3B}"/>
              </a:ext>
            </a:extLst>
          </p:cNvPr>
          <p:cNvSpPr txBox="1"/>
          <p:nvPr/>
        </p:nvSpPr>
        <p:spPr>
          <a:xfrm>
            <a:off x="314308" y="1823374"/>
            <a:ext cx="95313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Women tend to have a better prognosis until 3rd decade of illness, when this </a:t>
            </a:r>
            <a:r>
              <a:rPr lang="en-US" b="1" i="0" u="sng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reverses</a:t>
            </a:r>
            <a:r>
              <a:rPr lang="en-US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12,13,14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 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Shorter hospital stays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Fewer legal problems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More intimate partnerships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Lower suicide risk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EDB99-2031-F59A-FF97-32EAF1EFAF89}"/>
              </a:ext>
            </a:extLst>
          </p:cNvPr>
          <p:cNvSpPr txBox="1"/>
          <p:nvPr/>
        </p:nvSpPr>
        <p:spPr>
          <a:xfrm>
            <a:off x="107702" y="5796626"/>
            <a:ext cx="953138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12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. Sadock BJ, Sadock VA, Ruiz P (eds): Schizophrenia spectrum and other psychotic disorders, in Kaplan and Sadock’s Synopsis of Pregnancy: Behavioral Sciences/Clinical Psychiatry, 11th Edition, Philadelphia, PA, Lippincott, Williams and Wilkins, 2015, pp 317-318.</a:t>
            </a:r>
          </a:p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13.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Riecher-Rössler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A,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Pflüger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M,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Borgwardt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S: Schizophrenia in women, in Oxford Textbook of Women and Mental Health. Edited by Kohen D. New York, Oxford University Press, 2010, pp 102– 114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14. Yaeger D, Smith HG,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Altshuler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LL: Atypical antipsychotics in the treatment of schizophrenia during pregnancy and the postpartum. Am J Psychiatry 163(12):2064– 2070, 2006 17151155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56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EEFA6-BA25-FF9E-F4C9-DBC8D512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142A-5985-AF5E-90CF-831EF44466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Reproductive Considerations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CEF3471F-DD1A-EAFC-5C59-7DF379E49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3BE3A6-E94D-3DF8-AC25-E278E48C07F7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24624-DE79-7C1A-38E3-66D043822F25}"/>
              </a:ext>
            </a:extLst>
          </p:cNvPr>
          <p:cNvSpPr txBox="1"/>
          <p:nvPr/>
        </p:nvSpPr>
        <p:spPr>
          <a:xfrm>
            <a:off x="314308" y="1823374"/>
            <a:ext cx="95313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Historically, women with schizophrenia had lower fertility rates due to institutionalization and hyperprolactinemia side 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effect of typical (1</a:t>
            </a:r>
            <a:r>
              <a:rPr lang="en-US" baseline="30000" dirty="0">
                <a:solidFill>
                  <a:schemeClr val="accent4"/>
                </a:solidFill>
                <a:latin typeface="Cambria" panose="02040503050406030204" pitchFamily="18" charset="0"/>
              </a:rPr>
              <a:t>st</a:t>
            </a: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 generation) antipsychotics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Presently, rates of pregnancy about equal with general population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&gt;50% women with schizophrenia will have at least one pregnancy</a:t>
            </a:r>
            <a:r>
              <a:rPr lang="en-US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15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 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C5CAE-C8C4-9E26-ECAE-BD7CB253B6AD}"/>
              </a:ext>
            </a:extLst>
          </p:cNvPr>
          <p:cNvSpPr txBox="1"/>
          <p:nvPr/>
        </p:nvSpPr>
        <p:spPr>
          <a:xfrm>
            <a:off x="122700" y="6439475"/>
            <a:ext cx="953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15.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Howard L, Kumar R, Thornicroft G: Psychosocial characteristics and needs of mothers with psychotic disorders. Br J Psychiatry 178(5):427– 432, 2001 11331558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84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C883A-F953-31B5-5B2A-7D5E04201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8C6F-8037-490A-147A-8A7381A379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Considerations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86AC8E24-3268-1494-5FFC-5222BA9AC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789AF6-C0DA-8D28-B9DB-1F8DE0A93FBC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F8EF4-BE72-17EB-BA69-147B93CF6EF9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Limited data investigating impact of pregnancy on course of schizophrenia &amp; available data complicated by many confounding variables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Pregnancy does not seem “protective”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Many experts recommend considering all pregnancies in women with schizophrenia as 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“high risk”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8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28A91-84FE-CF21-377F-401240E16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EEA3-E267-2C08-5D29-1C3EF5D51E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Psychotic Disorders in Pregnancy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9CC4A356-F179-F987-7273-1323CEB6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261A92-05F7-4919-E61C-C3E7114FC1A8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0FD58-C00A-9A62-55DD-C85C84B50263}"/>
              </a:ext>
            </a:extLst>
          </p:cNvPr>
          <p:cNvSpPr txBox="1"/>
          <p:nvPr/>
        </p:nvSpPr>
        <p:spPr>
          <a:xfrm>
            <a:off x="314308" y="1823374"/>
            <a:ext cx="95313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Mood Disorder with Psychotic Features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Depression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Mania</a:t>
            </a:r>
          </a:p>
          <a:p>
            <a:pPr>
              <a:buClr>
                <a:schemeClr val="accent4"/>
              </a:buClr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Postpartum Psychosis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62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6AEBA-E8AB-1931-DCCE-F98BA13F5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46D3-D8AD-8C03-F111-E1916FBF33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Considerations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8BACE2E8-5098-FBA9-4392-93F519D4E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E59FDB-7019-D09B-25DD-7644C91A2137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0A894-A452-2CFD-61B9-2231624423F0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Taylor et al. 2018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16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Severity of illness prior to pregnancy &amp; decisions about maintenance medications predict likelihood of relapse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Rates of psychiatric hospitalization or self-harming in cohort of British women with SMI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24% of women with nonaffective psychotic illness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12% with MDD or BD w/psychotic features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E5EF3-CD12-6262-947C-66B5C4CDF026}"/>
              </a:ext>
            </a:extLst>
          </p:cNvPr>
          <p:cNvSpPr txBox="1"/>
          <p:nvPr/>
        </p:nvSpPr>
        <p:spPr>
          <a:xfrm>
            <a:off x="122700" y="6439475"/>
            <a:ext cx="953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16.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Taylor CL, Broadbent M,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Khondoker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M, et al: Predictors of severe relapse in pregnant women with psychotic or bipolar disorders. J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Psychiatr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Res 104:100– 107, 2018 30015264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19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1A982-1A73-8FF6-CED6-411E7030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81C7-569D-E667-C187-D99C67595B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Considerations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84C6300F-7BE0-CF4B-A0CF-1D817DB2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5E9F02-739E-7D2E-0601-A08925EC3665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20BDA-E34E-EBD1-1D3A-A367D5A9384E}"/>
              </a:ext>
            </a:extLst>
          </p:cNvPr>
          <p:cNvSpPr txBox="1"/>
          <p:nvPr/>
        </p:nvSpPr>
        <p:spPr>
          <a:xfrm>
            <a:off x="314308" y="1823374"/>
            <a:ext cx="95313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Risks for relapse</a:t>
            </a:r>
            <a:r>
              <a:rPr lang="en-US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16</a:t>
            </a: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: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Recent hospital admission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Recent self-harm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Substance misuse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Smoking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Lack of maintenance medication during 1st trimester</a:t>
            </a:r>
          </a:p>
        </p:txBody>
      </p:sp>
    </p:spTree>
    <p:extLst>
      <p:ext uri="{BB962C8B-B14F-4D97-AF65-F5344CB8AC3E}">
        <p14:creationId xmlns:p14="http://schemas.microsoft.com/office/powerpoint/2010/main" val="3963317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29CAE-B2AC-0B58-990A-F07BF36C4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8B3F-F737-6D1F-18C1-160919FBA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Considerations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26A065CD-E56A-40EF-3E98-BC3A34EA9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8A1D0C-C312-9E10-9E8B-4D4B1984762C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7D70D-8598-2D72-1563-F6C689D65BCA}"/>
              </a:ext>
            </a:extLst>
          </p:cNvPr>
          <p:cNvSpPr txBox="1"/>
          <p:nvPr/>
        </p:nvSpPr>
        <p:spPr>
          <a:xfrm>
            <a:off x="314308" y="1823374"/>
            <a:ext cx="95313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Petersen et al. 2014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17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D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atabase of 500,000 women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By beginning of 3rd trimester, only 38% of women prescribed atypical (2nd generation) and 19% of women prescribed typical (1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st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generation) antipsychotics were still taking the medication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584C-631A-AF8E-7600-DFFBC8BC1BAB}"/>
              </a:ext>
            </a:extLst>
          </p:cNvPr>
          <p:cNvSpPr txBox="1"/>
          <p:nvPr/>
        </p:nvSpPr>
        <p:spPr>
          <a:xfrm>
            <a:off x="122700" y="6439475"/>
            <a:ext cx="953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17.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Petersen I, McCrea RL, Osborn DJ, et al: Discontinuation of antipsychotic medication in pregnancy: a cohort study.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Schizophr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Res 159(1):218– 225, 2014 25171856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09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A4521-6B71-7F1B-1231-770927921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3845-0AFF-4533-9FC0-27DBF3F39D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Postpartum Considerations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073DC3DB-4CC0-4E6D-4442-A25D4F1D5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74D133-04F8-4FEE-24E9-676B58C011F2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A9881-FBC4-E14B-05AE-5F82920FD0A4}"/>
              </a:ext>
            </a:extLst>
          </p:cNvPr>
          <p:cNvSpPr txBox="1"/>
          <p:nvPr/>
        </p:nvSpPr>
        <p:spPr>
          <a:xfrm>
            <a:off x="314308" y="1823374"/>
            <a:ext cx="95313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↑ risk of relapse during postpartum period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18,19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(Munk-Olsen et al. 2009 &amp; 2006)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5-fold ↑ risk 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of first-time hospitalization in first 30 days postpartum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5-fold ↑ risk 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of hospital readmission within the first 20 days postpartum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C4813-0DAA-D4A0-7B5B-5516517DAA5A}"/>
              </a:ext>
            </a:extLst>
          </p:cNvPr>
          <p:cNvSpPr txBox="1"/>
          <p:nvPr/>
        </p:nvSpPr>
        <p:spPr>
          <a:xfrm>
            <a:off x="122700" y="6439475"/>
            <a:ext cx="95313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18.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Munk-Olsen T,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Laursen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TM, Pedersen CB, et al: New parents and mental disorders: a population-based register study. JAMA 296(21):2582– 2589, 2006 17148723</a:t>
            </a:r>
          </a:p>
          <a:p>
            <a:pPr algn="l"/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19. Munk-Olsen T,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Laursen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TM, Mendelson T, et al: Risks and predictors of readmission for a mental disorder during the postpartum period. Arch Gen Psychiatry 66(2):189– 195, 2009 19188541</a:t>
            </a:r>
          </a:p>
        </p:txBody>
      </p:sp>
    </p:spTree>
    <p:extLst>
      <p:ext uri="{BB962C8B-B14F-4D97-AF65-F5344CB8AC3E}">
        <p14:creationId xmlns:p14="http://schemas.microsoft.com/office/powerpoint/2010/main" val="2876317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363D2-318F-3E02-F5D4-2C7A811D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52CF-F027-F4C2-F1C7-26ECFC4895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Postpartum Considerations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D931F727-5286-0867-0975-8F06EAB4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871B87-7F90-7622-2EB3-53ABC431A527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9BCE3-B9CB-595D-E925-E6D98CC5BA74}"/>
              </a:ext>
            </a:extLst>
          </p:cNvPr>
          <p:cNvSpPr txBox="1"/>
          <p:nvPr/>
        </p:nvSpPr>
        <p:spPr>
          <a:xfrm>
            <a:off x="314308" y="1823374"/>
            <a:ext cx="95313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↑ risk of relapse during postpartum period</a:t>
            </a:r>
            <a:r>
              <a:rPr lang="en-US" b="0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18,19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(Munk-Olsen et al. 2009 &amp; 2006)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↑ risk of hospitalization through 6 months postpartum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 (though lower compared to first month)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1" i="1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Rates of hospitalization were lower compared to women with BD</a:t>
            </a: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06E85-246A-F425-87FA-4D4BCEC89947}"/>
              </a:ext>
            </a:extLst>
          </p:cNvPr>
          <p:cNvSpPr txBox="1"/>
          <p:nvPr/>
        </p:nvSpPr>
        <p:spPr>
          <a:xfrm>
            <a:off x="122700" y="6439475"/>
            <a:ext cx="95313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18.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Munk-Olsen T,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Laursen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TM, Pedersen CB, et al: New parents and mental disorders: a population-based register study. JAMA 296(21):2582– 2589, 2006 17148723</a:t>
            </a:r>
          </a:p>
          <a:p>
            <a:pPr algn="l"/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19. Munk-Olsen T,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Laursen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TM, Mendelson T, et al: Risks and predictors of readmission for a mental disorder during the postpartum period. Arch Gen Psychiatry 66(2):189– 195, 2009 19188541</a:t>
            </a:r>
          </a:p>
        </p:txBody>
      </p:sp>
    </p:spTree>
    <p:extLst>
      <p:ext uri="{BB962C8B-B14F-4D97-AF65-F5344CB8AC3E}">
        <p14:creationId xmlns:p14="http://schemas.microsoft.com/office/powerpoint/2010/main" val="28683290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DD026-110D-5CF6-4EFA-D83E1F124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7FBD-7385-BEF0-3848-D3D748B1A2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Postpartum Considerations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0E4C973E-EE42-465C-31E7-FAA89F163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336F05-39DA-D69A-D54F-3F4155D33D15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87AF2-477E-9D09-47D9-E200AF0F2390}"/>
              </a:ext>
            </a:extLst>
          </p:cNvPr>
          <p:cNvSpPr txBox="1"/>
          <p:nvPr/>
        </p:nvSpPr>
        <p:spPr>
          <a:xfrm>
            <a:off x="314308" y="1823374"/>
            <a:ext cx="95313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Risks for postpartum relapse:</a:t>
            </a:r>
            <a:r>
              <a:rPr lang="en-US" i="0" u="none" strike="noStrike" baseline="30000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20</a:t>
            </a:r>
            <a:endParaRPr lang="en-US" b="1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Acute symptoms during pregnancy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Medical or psychiatric comorbidity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Older age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Psychosocial stressors like lower socioeconomic status &amp; limited social support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Less engagement in prenatal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855B5-1435-AA0E-0D16-D7D1A6EFC68F}"/>
              </a:ext>
            </a:extLst>
          </p:cNvPr>
          <p:cNvSpPr txBox="1"/>
          <p:nvPr/>
        </p:nvSpPr>
        <p:spPr>
          <a:xfrm>
            <a:off x="122700" y="6239740"/>
            <a:ext cx="953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20.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Rochon-Terry G,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Gruneir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A, Seeman MV, et al: Hospitalizations and emergency department visits for psychiatric illness during and after pregnancy among women with schizophrenia. J Clin Psychiatry 77(4):541– 547, 2016 27035409</a:t>
            </a:r>
          </a:p>
        </p:txBody>
      </p:sp>
    </p:spTree>
    <p:extLst>
      <p:ext uri="{BB962C8B-B14F-4D97-AF65-F5344CB8AC3E}">
        <p14:creationId xmlns:p14="http://schemas.microsoft.com/office/powerpoint/2010/main" val="5565486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22225-BB2B-FD72-BBD0-5FDF5A4A6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87B1-9AFB-251F-E955-871FC71F50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Risks of Schizophrenia</a:t>
            </a:r>
            <a:r>
              <a:rPr lang="en-US" baseline="30000" dirty="0">
                <a:solidFill>
                  <a:srgbClr val="66A619"/>
                </a:solidFill>
              </a:rPr>
              <a:t>21,22,23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123DA0C3-0328-29D5-4F0A-873313708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728D28-1A7E-617C-A5ED-CEB78B558114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0E3FD-FF7E-07B7-8E16-8711A7BD4E9E}"/>
              </a:ext>
            </a:extLst>
          </p:cNvPr>
          <p:cNvSpPr txBox="1"/>
          <p:nvPr/>
        </p:nvSpPr>
        <p:spPr>
          <a:xfrm>
            <a:off x="314308" y="1949218"/>
            <a:ext cx="95313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Poor prenatal care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Substance misuse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Poor nutrition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Exposure to IPV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Medical comorbidities like diabetes, obesity, hypertension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37E3D-6D84-CB8A-BADD-EFFBA92DAE55}"/>
              </a:ext>
            </a:extLst>
          </p:cNvPr>
          <p:cNvSpPr txBox="1"/>
          <p:nvPr/>
        </p:nvSpPr>
        <p:spPr>
          <a:xfrm>
            <a:off x="122700" y="5215949"/>
            <a:ext cx="95313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21.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Abel KM, Au K, Howard LM: Schizophrenia, psychopharmacology, and pregnancy, in Psychopharmacology and Pregnancy: Treatment Efficacy, Risks, and Guidelines. Edited by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Galbally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M, Snellen M, Lewis A. Berlin, Springer, 2014, pp 119– 138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22. Friedman SH, Moller-Olsen C, Prakash C, et al: Atypical antipsychotic use and outcomes in an urban maternal mental health service. Int J Psychiatry Med 51(6):521– 533, 2016 28629296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23.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Tosato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S, Albert U,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Tomassi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S, et al: A systematized review of atypical antipsychotics in pregnant women: balancing between risks of untreated illness and risks of drug-related adverse effects. J Clin Psychiatry 78(5):e477– e489, 2017 28297592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8AC66-642A-CDD6-5953-CFC66816DC04}"/>
              </a:ext>
            </a:extLst>
          </p:cNvPr>
          <p:cNvSpPr txBox="1"/>
          <p:nvPr/>
        </p:nvSpPr>
        <p:spPr>
          <a:xfrm>
            <a:off x="314308" y="1359766"/>
            <a:ext cx="93397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1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Note that the data is limited by study designs not controlling for confounding variable and medication use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655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BBA26-19CD-8677-1E13-B192A7B25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38DE-7FBE-1CED-AE5D-E9ABAD1A1D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Risks of Schizophrenia</a:t>
            </a:r>
            <a:r>
              <a:rPr lang="en-US" baseline="30000" dirty="0">
                <a:solidFill>
                  <a:srgbClr val="66A619"/>
                </a:solidFill>
              </a:rPr>
              <a:t>21,22,23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1A2733C6-3CEF-D9C1-021A-459135274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169BDF-0B4B-91FF-2983-1A972A019B9F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2CA0A-DAD9-0F77-C0F6-90167DCB1D95}"/>
              </a:ext>
            </a:extLst>
          </p:cNvPr>
          <p:cNvSpPr txBox="1"/>
          <p:nvPr/>
        </p:nvSpPr>
        <p:spPr>
          <a:xfrm>
            <a:off x="314308" y="2164473"/>
            <a:ext cx="95313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Child neglect or abuse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Preterm delivery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Low APGAR scores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IUGR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Low birth weight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460B8-05EA-4606-CD3D-027717940B7D}"/>
              </a:ext>
            </a:extLst>
          </p:cNvPr>
          <p:cNvSpPr txBox="1"/>
          <p:nvPr/>
        </p:nvSpPr>
        <p:spPr>
          <a:xfrm>
            <a:off x="314308" y="1359766"/>
            <a:ext cx="93397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1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Note that the data is limited by study designs not controlling for confounding variable and medication use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38A01-CA9F-E591-E106-B3E62BB695EF}"/>
              </a:ext>
            </a:extLst>
          </p:cNvPr>
          <p:cNvSpPr txBox="1"/>
          <p:nvPr/>
        </p:nvSpPr>
        <p:spPr>
          <a:xfrm>
            <a:off x="122700" y="5215949"/>
            <a:ext cx="95313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21.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Abel KM, Au K, Howard LM: Schizophrenia, psychopharmacology, and pregnancy, in Psychopharmacology and Pregnancy: Treatment Efficacy, Risks, and Guidelines. Edited by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Galbally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M, Snellen M, Lewis A. Berlin, Springer, 2014, pp 119– 138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22. Friedman SH, Moller-Olsen C, Prakash C, et al: Atypical antipsychotic use and outcomes in an urban maternal mental health service. Int J Psychiatry Med 51(6):521– 533, 2016 28629296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23.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Tosato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S, Albert U,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Tomassi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S, et al: A systematized review of atypical antipsychotics in pregnant women: balancing between risks of untreated illness and risks of drug-related adverse effects. J Clin Psychiatry 78(5):e477– e489, 2017 28297592</a:t>
            </a:r>
          </a:p>
        </p:txBody>
      </p:sp>
    </p:spTree>
    <p:extLst>
      <p:ext uri="{BB962C8B-B14F-4D97-AF65-F5344CB8AC3E}">
        <p14:creationId xmlns:p14="http://schemas.microsoft.com/office/powerpoint/2010/main" val="32016919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54008-5CD0-BCA5-2E1C-B4B1399F7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9887-AB8E-4AD4-A7A8-20E801BB6C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Risks of Schizophrenia</a:t>
            </a:r>
            <a:r>
              <a:rPr lang="en-US" baseline="30000" dirty="0">
                <a:solidFill>
                  <a:srgbClr val="66A619"/>
                </a:solidFill>
              </a:rPr>
              <a:t>21,22,23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35E6946B-A6EF-91A5-560E-0330D4F0D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C829F9-0F44-4E48-9E3B-33E14BDD3ED6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7A263-0CBE-CAD6-FA63-25EF484651E6}"/>
              </a:ext>
            </a:extLst>
          </p:cNvPr>
          <p:cNvSpPr txBox="1"/>
          <p:nvPr/>
        </p:nvSpPr>
        <p:spPr>
          <a:xfrm>
            <a:off x="314308" y="2157637"/>
            <a:ext cx="95313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Congenital malformation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Placental abruption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Stillbirth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Infant death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B5174-B0C4-94EC-A3AA-3F0BAFF0B06C}"/>
              </a:ext>
            </a:extLst>
          </p:cNvPr>
          <p:cNvSpPr txBox="1"/>
          <p:nvPr/>
        </p:nvSpPr>
        <p:spPr>
          <a:xfrm>
            <a:off x="314308" y="1359766"/>
            <a:ext cx="93397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1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Note that the data is limited by study designs not controlling for confounding variable and medication use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30B0A-19D9-745B-8044-1949DBE8984B}"/>
              </a:ext>
            </a:extLst>
          </p:cNvPr>
          <p:cNvSpPr txBox="1"/>
          <p:nvPr/>
        </p:nvSpPr>
        <p:spPr>
          <a:xfrm>
            <a:off x="122700" y="5215949"/>
            <a:ext cx="95313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21. 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Abel KM, Au K, Howard LM: Schizophrenia, psychopharmacology, and pregnancy, in Psychopharmacology and Pregnancy: Treatment Efficacy, Risks, and Guidelines. Edited by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Galbally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M, Snellen M, Lewis A. Berlin, Springer, 2014, pp 119– 138</a:t>
            </a:r>
            <a:endParaRPr lang="en-US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22. Friedman SH, Moller-Olsen C, Prakash C, et al: Atypical antipsychotic use and outcomes in an urban maternal mental health service. Int J Psychiatry Med 51(6):521– 533, 2016 28629296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Cambria" panose="02040503050406030204" pitchFamily="18" charset="0"/>
              </a:rPr>
              <a:t>23.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Tosato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S, Albert U, </a:t>
            </a:r>
            <a:r>
              <a:rPr lang="en-US" sz="1400" b="0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Tomassi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S, et al: A systematized review of atypical antipsychotics in pregnant women: balancing between risks of untreated illness and risks of drug-related adverse effects. J Clin Psychiatry 78(5):e477– e489, 2017 28297592</a:t>
            </a:r>
          </a:p>
        </p:txBody>
      </p:sp>
    </p:spTree>
    <p:extLst>
      <p:ext uri="{BB962C8B-B14F-4D97-AF65-F5344CB8AC3E}">
        <p14:creationId xmlns:p14="http://schemas.microsoft.com/office/powerpoint/2010/main" val="1057221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69681-C167-F4B8-2E03-06D0C73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9732-9F61-C59B-4F10-1929A2C557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Schizophrenia Treatment</a:t>
            </a:r>
            <a:endParaRPr lang="en-US" baseline="30000" dirty="0">
              <a:solidFill>
                <a:srgbClr val="66A619"/>
              </a:solidFill>
            </a:endParaRP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6812910F-2B73-D833-F138-071519520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5D821-4F4D-7670-D9CA-D6F0BF1B8287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CA7C0-8E74-4E0D-A7D8-AF37A878B1A3}"/>
              </a:ext>
            </a:extLst>
          </p:cNvPr>
          <p:cNvSpPr txBox="1"/>
          <p:nvPr/>
        </p:nvSpPr>
        <p:spPr>
          <a:xfrm>
            <a:off x="314308" y="2157637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Always requires medication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Acute psychosis may require inpatient hospitalization with careful discharge &amp; relapse prevention planning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b="0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May require intervention like ECT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Address psychosocial supports &amp; stressors</a:t>
            </a:r>
          </a:p>
        </p:txBody>
      </p:sp>
    </p:spTree>
    <p:extLst>
      <p:ext uri="{BB962C8B-B14F-4D97-AF65-F5344CB8AC3E}">
        <p14:creationId xmlns:p14="http://schemas.microsoft.com/office/powerpoint/2010/main" val="325092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8DE13-B477-97D0-C218-20A23B509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C13D-290C-4020-EB94-0BFA8C8E48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Psychotic Disorders in Pregnancy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DBC5C17A-48B1-5165-DD5D-0CB3385E3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9302D0-A075-5F0B-12BC-12B95137AC2C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2931E-407F-390C-B643-629699ECB486}"/>
              </a:ext>
            </a:extLst>
          </p:cNvPr>
          <p:cNvSpPr txBox="1"/>
          <p:nvPr/>
        </p:nvSpPr>
        <p:spPr>
          <a:xfrm>
            <a:off x="314308" y="1823374"/>
            <a:ext cx="95313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</a:rPr>
              <a:t>Mood Disorder with Psychotic Features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</a:rPr>
              <a:t>Depression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</a:rPr>
              <a:t>Mania</a:t>
            </a:r>
          </a:p>
          <a:p>
            <a:pPr>
              <a:buClr>
                <a:schemeClr val="accent4"/>
              </a:buClr>
            </a:pPr>
            <a:endParaRPr lang="en-US" dirty="0">
              <a:solidFill>
                <a:schemeClr val="accent4"/>
              </a:solidFill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</a:rPr>
              <a:t>Postpartum Psychosis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accent4"/>
              </a:solidFill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</a:rPr>
              <a:t>Schizophrenia-Spectrum Disorders</a:t>
            </a:r>
          </a:p>
        </p:txBody>
      </p:sp>
    </p:spTree>
    <p:extLst>
      <p:ext uri="{BB962C8B-B14F-4D97-AF65-F5344CB8AC3E}">
        <p14:creationId xmlns:p14="http://schemas.microsoft.com/office/powerpoint/2010/main" val="39646287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C2606-0924-E0A3-0F80-9643DE8D0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576C-418C-7D51-22DB-602B8CBD9E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Schizophrenia Treatment</a:t>
            </a:r>
            <a:endParaRPr lang="en-US" baseline="30000" dirty="0">
              <a:solidFill>
                <a:srgbClr val="66A619"/>
              </a:solidFill>
            </a:endParaRP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01E7FA77-8BBE-0B67-5F2A-CA8B9A959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E08CBF-5761-2FE3-B17F-B0FD1A7EAFA1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81294-B08B-2BFA-0DA1-C5458227C1BA}"/>
              </a:ext>
            </a:extLst>
          </p:cNvPr>
          <p:cNvSpPr txBox="1"/>
          <p:nvPr/>
        </p:nvSpPr>
        <p:spPr>
          <a:xfrm>
            <a:off x="314308" y="2157637"/>
            <a:ext cx="95313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Ensure Safety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Promote Sleep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Improve Psychosis &amp; Stabilize Mood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Emergency Plan</a:t>
            </a:r>
            <a:endParaRPr lang="en-US" b="1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466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C53FC-B278-F2E4-C2ED-C5C831275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1E5C-F20B-6B10-B7F6-68991727EB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Schizophrenia Treatment</a:t>
            </a:r>
            <a:endParaRPr lang="en-US" baseline="30000" dirty="0">
              <a:solidFill>
                <a:srgbClr val="66A619"/>
              </a:solidFill>
            </a:endParaRP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FADC6611-D602-62B5-3B64-40FDE1DE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62D5E7-0461-A302-FC0D-3572E98C23F6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5935F-AC8B-D861-066C-5FC522C00907}"/>
              </a:ext>
            </a:extLst>
          </p:cNvPr>
          <p:cNvSpPr txBox="1"/>
          <p:nvPr/>
        </p:nvSpPr>
        <p:spPr>
          <a:xfrm>
            <a:off x="314308" y="2157637"/>
            <a:ext cx="95313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Ensure Safety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Psychiatric birth plan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Psychoeducation for patient, family, providers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Promote Sleep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Improve Psychosis &amp; Stabilize Mood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Emergency Plan</a:t>
            </a:r>
            <a:endParaRPr lang="en-US" b="1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61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9749C-47ED-B8B5-BAC8-400E49175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EAFC-D5A2-C89D-F5F8-D38C5FCD62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Schizophrenia Treatment</a:t>
            </a:r>
            <a:endParaRPr lang="en-US" baseline="30000" dirty="0">
              <a:solidFill>
                <a:srgbClr val="66A619"/>
              </a:solidFill>
            </a:endParaRP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0C51322A-A3D0-A95A-0DEA-1013F4793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3B41CA-64FE-D565-404B-2A9D64EC68EC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4E55E-A754-956B-596B-A7E756542AAC}"/>
              </a:ext>
            </a:extLst>
          </p:cNvPr>
          <p:cNvSpPr txBox="1"/>
          <p:nvPr/>
        </p:nvSpPr>
        <p:spPr>
          <a:xfrm>
            <a:off x="314308" y="2157637"/>
            <a:ext cx="95313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Ensure Safety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Promote Sleep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Total of eight hours overnight with at least one longer period of uninterrupted sleep (ideally 4-6 hours), especially in the first three weeks postpartum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Improve Psychosis &amp; Stabilize Mood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Emergency Plan</a:t>
            </a:r>
            <a:endParaRPr lang="en-US" b="1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74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96E2C-4BFB-096F-D5D9-D1B937DC7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A9B5-C5EE-6647-9421-3E88717EDC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Schizophrenia Treatment</a:t>
            </a:r>
            <a:endParaRPr lang="en-US" baseline="30000" dirty="0">
              <a:solidFill>
                <a:srgbClr val="66A619"/>
              </a:solidFill>
            </a:endParaRP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F4C7CB27-99B9-C1A3-37D6-3B6E81D40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C5B2C6-FA4C-ED84-625F-1C134C7CAEE2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958F3-71D9-F807-97F5-0F7AD66BAE8A}"/>
              </a:ext>
            </a:extLst>
          </p:cNvPr>
          <p:cNvSpPr txBox="1"/>
          <p:nvPr/>
        </p:nvSpPr>
        <p:spPr>
          <a:xfrm>
            <a:off x="314308" y="2157637"/>
            <a:ext cx="95313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Ensure Safety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Promote Sleep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Improve Psychosis &amp; Stabilize Mood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Reproductive safety data for antipsychotics are generally reassuring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Aim to minimize polypharmacy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Emergency Plan</a:t>
            </a:r>
            <a:endParaRPr lang="en-US" b="1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261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84039-FF54-314D-6B86-095728634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E3F5-F052-99CB-6EC3-CB1AA90A9E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Schizophrenia Treatment</a:t>
            </a:r>
            <a:endParaRPr lang="en-US" baseline="30000" dirty="0">
              <a:solidFill>
                <a:srgbClr val="66A619"/>
              </a:solidFill>
            </a:endParaRP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49203AE2-7BBB-DAA2-0FEB-D82F91F20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990B5C-1C4A-04E9-55B6-C6169E4413BA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A4ADE-9E5F-75A5-5B5A-2D3E0182C325}"/>
              </a:ext>
            </a:extLst>
          </p:cNvPr>
          <p:cNvSpPr txBox="1"/>
          <p:nvPr/>
        </p:nvSpPr>
        <p:spPr>
          <a:xfrm>
            <a:off x="314308" y="2157637"/>
            <a:ext cx="95313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Ensure Safety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Promote Sleep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Improve Psychosis &amp; Stabilize Mood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Use agents with more reproductive safety information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Haloperidol, risperidone, olanzapine, </a:t>
            </a:r>
            <a:r>
              <a:rPr lang="en-US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aripirazole</a:t>
            </a: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&amp; quetiapine preferred over lurasidone, </a:t>
            </a:r>
            <a:r>
              <a:rPr lang="en-US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asenapine</a:t>
            </a: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US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cariprazine</a:t>
            </a: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 &amp; other newer agents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Emergency Plan</a:t>
            </a:r>
            <a:endParaRPr lang="en-US" b="1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573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4D123-5298-BC08-76C5-ACD0E0DDC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C1D3-7811-3918-7E02-F06B2E857C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Schizophrenia Treatment</a:t>
            </a:r>
            <a:endParaRPr lang="en-US" baseline="30000" dirty="0">
              <a:solidFill>
                <a:srgbClr val="66A619"/>
              </a:solidFill>
            </a:endParaRP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9A2507AF-5719-EA63-398A-0B348FDBE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DB6604-47F0-F575-0EFE-C0FE2D8C7927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09E7F-BD1D-4C5F-C627-19F44C9E03AC}"/>
              </a:ext>
            </a:extLst>
          </p:cNvPr>
          <p:cNvSpPr txBox="1"/>
          <p:nvPr/>
        </p:nvSpPr>
        <p:spPr>
          <a:xfrm>
            <a:off x="314308" y="2157637"/>
            <a:ext cx="95313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Ensure Safety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Promote Sleep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Improve Psychosis &amp; Stabilize Mood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Emergency Plan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911, 988 or directly to ER</a:t>
            </a:r>
          </a:p>
          <a:p>
            <a:pPr lvl="1"/>
            <a:endParaRPr lang="en-US" b="1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295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9AD7-66DA-D835-B6D5-E33CBDDF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05CF-FF8E-52B0-071F-673FD267B4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Schizophrenia Treatment</a:t>
            </a:r>
            <a:endParaRPr lang="en-US" baseline="30000" dirty="0">
              <a:solidFill>
                <a:srgbClr val="66A619"/>
              </a:solidFill>
            </a:endParaRP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70FFA0F5-D9B8-8C50-B188-7B55E09F7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442DC1-37CC-DCD3-341C-84F1F90F48D8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BD6A1-1B7D-082C-AC9C-7273F1E1DC98}"/>
              </a:ext>
            </a:extLst>
          </p:cNvPr>
          <p:cNvSpPr txBox="1"/>
          <p:nvPr/>
        </p:nvSpPr>
        <p:spPr>
          <a:xfrm>
            <a:off x="314308" y="2157637"/>
            <a:ext cx="95313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Ensure Safety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Promote Sleep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Improve Psychosis &amp; Stabilize Mood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Emergency Plan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Postpartum Support International (PSI) </a:t>
            </a:r>
            <a:r>
              <a:rPr lang="en-US" i="0" u="none" strike="noStrike" dirty="0" err="1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HelpLine</a:t>
            </a:r>
            <a:endParaRPr lang="en-US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8am-11pm EST every day of the week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Call 1-800-944-4773 (#1 English, #2 Spanish)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Text in English 800-944-4773 or in Spanish 971-203-7773</a:t>
            </a:r>
          </a:p>
        </p:txBody>
      </p:sp>
    </p:spTree>
    <p:extLst>
      <p:ext uri="{BB962C8B-B14F-4D97-AF65-F5344CB8AC3E}">
        <p14:creationId xmlns:p14="http://schemas.microsoft.com/office/powerpoint/2010/main" val="30393332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67AE5-661E-344E-5400-8AD777079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1D5F-3FEC-2A69-3A39-E67DF6A3A9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Perinatal Schizophrenia Treatment</a:t>
            </a:r>
            <a:endParaRPr lang="en-US" baseline="30000" dirty="0">
              <a:solidFill>
                <a:srgbClr val="66A619"/>
              </a:solidFill>
            </a:endParaRP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6760EDBD-AFD7-D771-3EEB-2A7BBFA4B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44C9E8-F246-27C6-419C-BB4D7FAD0D83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432FA-81B6-C55B-4DD3-2B8E629FA3D8}"/>
              </a:ext>
            </a:extLst>
          </p:cNvPr>
          <p:cNvSpPr txBox="1"/>
          <p:nvPr/>
        </p:nvSpPr>
        <p:spPr>
          <a:xfrm>
            <a:off x="314308" y="2157637"/>
            <a:ext cx="95313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Ensure Safety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Promote Sleep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Improve Psychosis &amp; Stabilize Mood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Emergency Plan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National Maternal Mental Health Hotline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Free, confidential, 24/7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1-833-TLC-MAMA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b="1" i="0" u="none" strike="noStrike" dirty="0"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053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Referral Resources</a:t>
            </a: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03985-DB23-EEA8-DABF-958240D54BF9}"/>
              </a:ext>
            </a:extLst>
          </p:cNvPr>
          <p:cNvSpPr txBox="1"/>
          <p:nvPr/>
        </p:nvSpPr>
        <p:spPr>
          <a:xfrm>
            <a:off x="254715" y="1804317"/>
            <a:ext cx="905684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accent4"/>
                </a:solidFill>
                <a:latin typeface="Cambria" panose="02040503050406030204" pitchFamily="18" charset="0"/>
              </a:rPr>
              <a:t>Internal referral to therapy and/or medication provider.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accent4"/>
                </a:solidFill>
                <a:latin typeface="Cambria" panose="02040503050406030204" pitchFamily="18" charset="0"/>
              </a:rPr>
              <a:t>Patient can call insurance company or use </a:t>
            </a:r>
            <a:r>
              <a:rPr lang="en-US" sz="2600" dirty="0" err="1">
                <a:solidFill>
                  <a:schemeClr val="accent4"/>
                </a:solidFill>
                <a:latin typeface="Cambria" panose="02040503050406030204" pitchFamily="18" charset="0"/>
              </a:rPr>
              <a:t>PsychologyToday.com</a:t>
            </a:r>
            <a:endParaRPr lang="en-US" sz="2600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accent4"/>
                </a:solidFill>
                <a:latin typeface="Cambria" panose="02040503050406030204" pitchFamily="18" charset="0"/>
              </a:rPr>
              <a:t>Call AMH for Moms at 1-833-978-MOMS (6667) Monday-Friday 9:00am-5:00pm for clinical consultation &amp; assistance connecting patients to treatment.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accent4"/>
                </a:solidFill>
                <a:latin typeface="Cambria" panose="02040503050406030204" pitchFamily="18" charset="0"/>
              </a:rPr>
              <a:t>Postpartum Support International (PSI) Provider Directory (</a:t>
            </a:r>
            <a:r>
              <a:rPr lang="en-US" sz="2600" dirty="0">
                <a:solidFill>
                  <a:schemeClr val="accent4"/>
                </a:solidFill>
                <a:latin typeface="Cambria" panose="02040503050406030204" pitchFamily="18" charset="0"/>
                <a:hlinkClick r:id="rId4"/>
              </a:rPr>
              <a:t>https://psidirectory.com</a:t>
            </a:r>
            <a:r>
              <a:rPr lang="en-US" sz="2600" dirty="0">
                <a:solidFill>
                  <a:schemeClr val="accent4"/>
                </a:solidFill>
                <a:latin typeface="Cambria" panose="02040503050406030204" pitchFamily="18" charset="0"/>
              </a:rPr>
              <a:t>) or telephone consultation with a perinatal psychiatry expert at 1-877-499-4773.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accent4"/>
                </a:solidFill>
                <a:latin typeface="Cambria" panose="02040503050406030204" pitchFamily="18" charset="0"/>
              </a:rPr>
              <a:t>National Maternal Mental Health Hotline 1-833-TLC-MAMA (852-6262)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accent4"/>
                </a:solidFill>
                <a:latin typeface="Cambria" panose="02040503050406030204" pitchFamily="18" charset="0"/>
              </a:rPr>
              <a:t>211, 911 or 988 for emergencies</a:t>
            </a:r>
          </a:p>
        </p:txBody>
      </p:sp>
    </p:spTree>
    <p:extLst>
      <p:ext uri="{BB962C8B-B14F-4D97-AF65-F5344CB8AC3E}">
        <p14:creationId xmlns:p14="http://schemas.microsoft.com/office/powerpoint/2010/main" val="1911200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B0638C-A184-263D-D3CF-8A1E2675FA42}"/>
              </a:ext>
            </a:extLst>
          </p:cNvPr>
          <p:cNvSpPr txBox="1">
            <a:spLocks/>
          </p:cNvSpPr>
          <p:nvPr/>
        </p:nvSpPr>
        <p:spPr bwMode="auto">
          <a:xfrm>
            <a:off x="795337" y="3012016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9144" numCol="1" anchor="b" anchorCtr="0" compatLnSpc="1">
            <a:prstTxWarp prst="textNoShape">
              <a:avLst/>
            </a:prstTxWarp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Cambria"/>
                <a:ea typeface="MS PGothic" pitchFamily="34" charset="-128"/>
                <a:cs typeface="ＭＳ Ｐゴシック" pitchFamily="-1" charset="-128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ctr"/>
            <a:r>
              <a:rPr lang="en-US" sz="5400" b="1" dirty="0">
                <a:solidFill>
                  <a:srgbClr val="66A619"/>
                </a:solidFill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48549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810DB-1B64-5E52-C034-B996A2605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6182-543B-AACA-D920-CF845702FD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Psychotic Disorders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6AE1DCA5-3760-FC3C-AA30-365735B95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6389A5-15C5-DC69-0D88-714ED52BE796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5C95B-E00A-0A5E-7934-D67BE7C7D26B}"/>
              </a:ext>
            </a:extLst>
          </p:cNvPr>
          <p:cNvSpPr txBox="1"/>
          <p:nvPr/>
        </p:nvSpPr>
        <p:spPr>
          <a:xfrm>
            <a:off x="314308" y="1823374"/>
            <a:ext cx="95313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Mood Disorder with Psychotic Features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Depression</a:t>
            </a:r>
          </a:p>
          <a:p>
            <a:pPr marL="914400" lvl="1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Mania</a:t>
            </a:r>
          </a:p>
          <a:p>
            <a:pPr lvl="1">
              <a:buClr>
                <a:schemeClr val="accent4"/>
              </a:buClr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Postpartum Psychosis</a:t>
            </a: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b="1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457200" indent="-45720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</a:rPr>
              <a:t>Schizophrenia-Spectrum Disorders</a:t>
            </a:r>
          </a:p>
        </p:txBody>
      </p:sp>
    </p:spTree>
    <p:extLst>
      <p:ext uri="{BB962C8B-B14F-4D97-AF65-F5344CB8AC3E}">
        <p14:creationId xmlns:p14="http://schemas.microsoft.com/office/powerpoint/2010/main" val="400406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208AC-5E29-C53A-285B-CC8F8EE1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9C13-3740-3E15-4687-4A4FE9A4F3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474" y="304800"/>
            <a:ext cx="8569325" cy="1143000"/>
          </a:xfrm>
        </p:spPr>
        <p:txBody>
          <a:bodyPr/>
          <a:lstStyle/>
          <a:p>
            <a:r>
              <a:rPr lang="en-US" dirty="0">
                <a:solidFill>
                  <a:srgbClr val="66A619"/>
                </a:solidFill>
              </a:rPr>
              <a:t>What IS Psychosis?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E7BE2871-7A4C-E62A-0F0B-137142956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362025-C432-686A-6A11-1243711F37A8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AA909-2A1F-FAA0-CBEA-52A8950BE6D6}"/>
              </a:ext>
            </a:extLst>
          </p:cNvPr>
          <p:cNvSpPr txBox="1"/>
          <p:nvPr/>
        </p:nvSpPr>
        <p:spPr>
          <a:xfrm>
            <a:off x="314308" y="1823374"/>
            <a:ext cx="95313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4"/>
              </a:buClr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algn="ctr">
              <a:buClr>
                <a:schemeClr val="accent4"/>
              </a:buClr>
            </a:pPr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</a:rPr>
              <a:t>“Psychosis refers to a collection of symptoms that affect the mind, where there has been some loss of contact with reality. During an episode of psychosis, a person’s thoughts &amp; perceptions are disrupted, and they may have difficulty recognizing what is real and what is not.”</a:t>
            </a:r>
          </a:p>
          <a:p>
            <a:pPr algn="ctr">
              <a:buClr>
                <a:schemeClr val="accent4"/>
              </a:buClr>
            </a:pPr>
            <a:endParaRPr lang="en-US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algn="ctr">
              <a:buClr>
                <a:schemeClr val="accent4"/>
              </a:buClr>
            </a:pPr>
            <a:r>
              <a:rPr lang="en-US" i="1" dirty="0">
                <a:solidFill>
                  <a:schemeClr val="accent4"/>
                </a:solidFill>
                <a:latin typeface="Cambria" panose="02040503050406030204" pitchFamily="18" charset="0"/>
              </a:rPr>
              <a:t>-National Institute of Mental Health</a:t>
            </a:r>
          </a:p>
        </p:txBody>
      </p:sp>
    </p:spTree>
    <p:extLst>
      <p:ext uri="{BB962C8B-B14F-4D97-AF65-F5344CB8AC3E}">
        <p14:creationId xmlns:p14="http://schemas.microsoft.com/office/powerpoint/2010/main" val="135165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E8029-5F96-69CB-3B18-C4616B7A9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>
            <a:extLst>
              <a:ext uri="{FF2B5EF4-FFF2-40B4-BE49-F238E27FC236}">
                <a16:creationId xmlns:a16="http://schemas.microsoft.com/office/drawing/2014/main" id="{1734FD7F-A85D-F390-D50D-B2B54D4F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703" y="6762960"/>
            <a:ext cx="1323381" cy="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1E3F56-B438-95F3-A47D-0063F6349DB6}"/>
              </a:ext>
            </a:extLst>
          </p:cNvPr>
          <p:cNvSpPr/>
          <p:nvPr/>
        </p:nvSpPr>
        <p:spPr>
          <a:xfrm>
            <a:off x="498474" y="7054481"/>
            <a:ext cx="2150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Call AMH for Moms: 833-978-6667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B35ABE-EB6C-8812-59CF-D3A739F57096}"/>
              </a:ext>
            </a:extLst>
          </p:cNvPr>
          <p:cNvSpPr txBox="1">
            <a:spLocks/>
          </p:cNvSpPr>
          <p:nvPr/>
        </p:nvSpPr>
        <p:spPr bwMode="auto">
          <a:xfrm>
            <a:off x="795337" y="3012016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144" rIns="0" bIns="9144" numCol="1" anchor="b" anchorCtr="0" compatLnSpc="1">
            <a:prstTxWarp prst="textNoShape">
              <a:avLst/>
            </a:prstTxWarp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Cambria"/>
                <a:ea typeface="MS PGothic" pitchFamily="34" charset="-128"/>
                <a:cs typeface="ＭＳ Ｐゴシック" pitchFamily="-1" charset="-128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MS PGothic" pitchFamily="34" charset="-128"/>
                <a:cs typeface="ＭＳ Ｐゴシック" pitchFamily="-1" charset="-128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ctr"/>
            <a:r>
              <a:rPr lang="en-US" sz="5400" b="1" dirty="0">
                <a:solidFill>
                  <a:srgbClr val="66A619"/>
                </a:solidFill>
              </a:rPr>
              <a:t>Postpartum Psychosis (PPP)</a:t>
            </a:r>
          </a:p>
        </p:txBody>
      </p:sp>
    </p:spTree>
    <p:extLst>
      <p:ext uri="{BB962C8B-B14F-4D97-AF65-F5344CB8AC3E}">
        <p14:creationId xmlns:p14="http://schemas.microsoft.com/office/powerpoint/2010/main" val="313585298"/>
      </p:ext>
    </p:extLst>
  </p:cSld>
  <p:clrMapOvr>
    <a:masterClrMapping/>
  </p:clrMapOvr>
</p:sld>
</file>

<file path=ppt/theme/theme1.xml><?xml version="1.0" encoding="utf-8"?>
<a:theme xmlns:a="http://schemas.openxmlformats.org/drawingml/2006/main" name="905-67281_AMHCT_Webinar_v3_mr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905-67281_AMHCT_Webinar_v3_mr.pot</Template>
  <TotalTime>10046</TotalTime>
  <Pages>0</Pages>
  <Words>4221</Words>
  <Characters>0</Characters>
  <Application>Microsoft Macintosh PowerPoint</Application>
  <PresentationFormat>Custom</PresentationFormat>
  <Lines>0</Lines>
  <Paragraphs>547</Paragraphs>
  <Slides>69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Cambria</vt:lpstr>
      <vt:lpstr>Courier New</vt:lpstr>
      <vt:lpstr>Gill Sans</vt:lpstr>
      <vt:lpstr>Lucida Grande</vt:lpstr>
      <vt:lpstr>Wingdings</vt:lpstr>
      <vt:lpstr>905-67281_AMHCT_Webinar_v3_mr</vt:lpstr>
      <vt:lpstr>  Psychotic Disorders in Pregnancy and Postpartum Psychosis  Katrina Furey, MD</vt:lpstr>
      <vt:lpstr>Psychotic Disorders in Pregnancy</vt:lpstr>
      <vt:lpstr>Psychotic Disorders in Pregnancy</vt:lpstr>
      <vt:lpstr>Psychotic Disorders in Pregnancy</vt:lpstr>
      <vt:lpstr>Psychotic Disorders in Pregnancy</vt:lpstr>
      <vt:lpstr>Psychotic Disorders in Pregnancy</vt:lpstr>
      <vt:lpstr>Psychotic Disorders</vt:lpstr>
      <vt:lpstr>What IS Psychosis?</vt:lpstr>
      <vt:lpstr>PowerPoint Presentation</vt:lpstr>
      <vt:lpstr>Postpartum Psychosis</vt:lpstr>
      <vt:lpstr>PPP Stats</vt:lpstr>
      <vt:lpstr>PPP Stats</vt:lpstr>
      <vt:lpstr>PPP &amp; Bipolar</vt:lpstr>
      <vt:lpstr>PPP Risk Factors</vt:lpstr>
      <vt:lpstr>PPP Risk Factors</vt:lpstr>
      <vt:lpstr>PPP Risk Factors</vt:lpstr>
      <vt:lpstr>PPP Presentation</vt:lpstr>
      <vt:lpstr>PPP Presentation</vt:lpstr>
      <vt:lpstr>PPP Presentation</vt:lpstr>
      <vt:lpstr>PPP Presentation</vt:lpstr>
      <vt:lpstr>PPP Presentation</vt:lpstr>
      <vt:lpstr>PPP &amp; Safety Risks</vt:lpstr>
      <vt:lpstr>PPP Prognosis</vt:lpstr>
      <vt:lpstr>PPP Prognosis</vt:lpstr>
      <vt:lpstr>PPP Prognosis</vt:lpstr>
      <vt:lpstr>PPP Treatment</vt:lpstr>
      <vt:lpstr>PPP Treatment</vt:lpstr>
      <vt:lpstr>PowerPoint Presentation</vt:lpstr>
      <vt:lpstr>Schizophrenia Spectrum Disorders</vt:lpstr>
      <vt:lpstr>Schizophrenia Differential Diagnosis</vt:lpstr>
      <vt:lpstr>Schizophrenia</vt:lpstr>
      <vt:lpstr>Schizophrenia</vt:lpstr>
      <vt:lpstr>Schizophrenia</vt:lpstr>
      <vt:lpstr>Schizophrenia</vt:lpstr>
      <vt:lpstr>Schizophrenia Risk Factors</vt:lpstr>
      <vt:lpstr>Schizophrenia Risk Factors</vt:lpstr>
      <vt:lpstr>Schizophrenia Risk Factors</vt:lpstr>
      <vt:lpstr>Schizophrenia Symptoms</vt:lpstr>
      <vt:lpstr>Schizophrenia Symptoms</vt:lpstr>
      <vt:lpstr>Positive Symptoms</vt:lpstr>
      <vt:lpstr>Positive Symptoms</vt:lpstr>
      <vt:lpstr>Positive Symptoms</vt:lpstr>
      <vt:lpstr>Positive Symptoms</vt:lpstr>
      <vt:lpstr>Negative Symptoms</vt:lpstr>
      <vt:lpstr>Cognitive Symptoms</vt:lpstr>
      <vt:lpstr>Reproductive Considerations</vt:lpstr>
      <vt:lpstr>Reproductive Considerations</vt:lpstr>
      <vt:lpstr>Reproductive Considerations</vt:lpstr>
      <vt:lpstr>Perinatal Considerations</vt:lpstr>
      <vt:lpstr>Perinatal Considerations</vt:lpstr>
      <vt:lpstr>Perinatal Considerations</vt:lpstr>
      <vt:lpstr>Perinatal Considerations</vt:lpstr>
      <vt:lpstr>Postpartum Considerations</vt:lpstr>
      <vt:lpstr>Postpartum Considerations</vt:lpstr>
      <vt:lpstr>Postpartum Considerations</vt:lpstr>
      <vt:lpstr>Perinatal Risks of Schizophrenia21,22,23</vt:lpstr>
      <vt:lpstr>Perinatal Risks of Schizophrenia21,22,23</vt:lpstr>
      <vt:lpstr>Perinatal Risks of Schizophrenia21,22,23</vt:lpstr>
      <vt:lpstr>Perinatal Schizophrenia Treatment</vt:lpstr>
      <vt:lpstr>Perinatal Schizophrenia Treatment</vt:lpstr>
      <vt:lpstr>Perinatal Schizophrenia Treatment</vt:lpstr>
      <vt:lpstr>Perinatal Schizophrenia Treatment</vt:lpstr>
      <vt:lpstr>Perinatal Schizophrenia Treatment</vt:lpstr>
      <vt:lpstr>Perinatal Schizophrenia Treatment</vt:lpstr>
      <vt:lpstr>Perinatal Schizophrenia Treatment</vt:lpstr>
      <vt:lpstr>Perinatal Schizophrenia Treatment</vt:lpstr>
      <vt:lpstr>Perinatal Schizophrenia Treatment</vt:lpstr>
      <vt:lpstr>Referral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Massachusetts Child Psychiatry Access Project  A Platform for Integrating Child Psychiatry with Primary Care</dc:title>
  <dc:creator>Straus, John</dc:creator>
  <cp:lastModifiedBy>Furey, Katrina</cp:lastModifiedBy>
  <cp:revision>439</cp:revision>
  <cp:lastPrinted>2014-09-18T12:48:10Z</cp:lastPrinted>
  <dcterms:created xsi:type="dcterms:W3CDTF">2014-05-08T12:58:53Z</dcterms:created>
  <dcterms:modified xsi:type="dcterms:W3CDTF">2025-02-19T20:00:51Z</dcterms:modified>
</cp:coreProperties>
</file>