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4056" r:id="rId1"/>
  </p:sldMasterIdLst>
  <p:notesMasterIdLst>
    <p:notesMasterId r:id="rId34"/>
  </p:notesMasterIdLst>
  <p:handoutMasterIdLst>
    <p:handoutMasterId r:id="rId35"/>
  </p:handoutMasterIdLst>
  <p:sldIdLst>
    <p:sldId id="390" r:id="rId2"/>
    <p:sldId id="495" r:id="rId3"/>
    <p:sldId id="481" r:id="rId4"/>
    <p:sldId id="483" r:id="rId5"/>
    <p:sldId id="466" r:id="rId6"/>
    <p:sldId id="496" r:id="rId7"/>
    <p:sldId id="446" r:id="rId8"/>
    <p:sldId id="447" r:id="rId9"/>
    <p:sldId id="492" r:id="rId10"/>
    <p:sldId id="493" r:id="rId11"/>
    <p:sldId id="507" r:id="rId12"/>
    <p:sldId id="771" r:id="rId13"/>
    <p:sldId id="482" r:id="rId14"/>
    <p:sldId id="462" r:id="rId15"/>
    <p:sldId id="463" r:id="rId16"/>
    <p:sldId id="435" r:id="rId17"/>
    <p:sldId id="464" r:id="rId18"/>
    <p:sldId id="489" r:id="rId19"/>
    <p:sldId id="491" r:id="rId20"/>
    <p:sldId id="490" r:id="rId21"/>
    <p:sldId id="497" r:id="rId22"/>
    <p:sldId id="498" r:id="rId23"/>
    <p:sldId id="503" r:id="rId24"/>
    <p:sldId id="500" r:id="rId25"/>
    <p:sldId id="499" r:id="rId26"/>
    <p:sldId id="506" r:id="rId27"/>
    <p:sldId id="501" r:id="rId28"/>
    <p:sldId id="504" r:id="rId29"/>
    <p:sldId id="502" r:id="rId30"/>
    <p:sldId id="505" r:id="rId31"/>
    <p:sldId id="494" r:id="rId32"/>
    <p:sldId id="438" r:id="rId33"/>
  </p:sldIdLst>
  <p:sldSz cx="10160000" cy="7620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457200" rtl="0" eaLnBrk="1" latinLnBrk="0" hangingPunct="1">
      <a:defRPr sz="3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457200" rtl="0" eaLnBrk="1" latinLnBrk="0" hangingPunct="1">
      <a:defRPr sz="3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457200" rtl="0" eaLnBrk="1" latinLnBrk="0" hangingPunct="1">
      <a:defRPr sz="3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457200" rtl="0" eaLnBrk="1" latinLnBrk="0" hangingPunct="1">
      <a:defRPr sz="32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21">
          <p15:clr>
            <a:srgbClr val="A4A3A4"/>
          </p15:clr>
        </p15:guide>
        <p15:guide id="2" orient="horz" pos="1551">
          <p15:clr>
            <a:srgbClr val="A4A3A4"/>
          </p15:clr>
        </p15:guide>
        <p15:guide id="3" orient="horz" pos="1406">
          <p15:clr>
            <a:srgbClr val="A4A3A4"/>
          </p15:clr>
        </p15:guide>
        <p15:guide id="4" pos="314">
          <p15:clr>
            <a:srgbClr val="A4A3A4"/>
          </p15:clr>
        </p15:guide>
        <p15:guide id="5" pos="32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6A619"/>
    <a:srgbClr val="003D7E"/>
    <a:srgbClr val="C65FD3"/>
    <a:srgbClr val="2669D3"/>
    <a:srgbClr val="A9C920"/>
    <a:srgbClr val="7A25C2"/>
    <a:srgbClr val="18357C"/>
    <a:srgbClr val="3E99DB"/>
    <a:srgbClr val="22CBDB"/>
    <a:srgbClr val="DB23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58"/>
    <p:restoredTop sz="90799"/>
  </p:normalViewPr>
  <p:slideViewPr>
    <p:cSldViewPr snapToGrid="0">
      <p:cViewPr varScale="1">
        <p:scale>
          <a:sx n="80" d="100"/>
          <a:sy n="80" d="100"/>
        </p:scale>
        <p:origin x="672" y="192"/>
      </p:cViewPr>
      <p:guideLst>
        <p:guide orient="horz" pos="921"/>
        <p:guide orient="horz" pos="1551"/>
        <p:guide orient="horz" pos="1406"/>
        <p:guide pos="314"/>
        <p:guide pos="32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8BF6C2-E92E-6E48-B791-4E8004366A79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5AD12B5-24A7-6340-852C-26FA0A53477C}">
      <dgm:prSet phldrT="[Text]"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Risks to Mother </a:t>
          </a:r>
        </a:p>
      </dgm:t>
    </dgm:pt>
    <dgm:pt modelId="{0A646E9F-EB66-D14D-A149-473D57331271}" type="parTrans" cxnId="{3C27741B-CC4B-DF48-8822-901EB72C083E}">
      <dgm:prSet/>
      <dgm:spPr/>
      <dgm:t>
        <a:bodyPr/>
        <a:lstStyle/>
        <a:p>
          <a:endParaRPr lang="en-US"/>
        </a:p>
      </dgm:t>
    </dgm:pt>
    <dgm:pt modelId="{7AC345B3-4FBC-5647-8DBF-ACC4E488B3A3}" type="sibTrans" cxnId="{3C27741B-CC4B-DF48-8822-901EB72C083E}">
      <dgm:prSet/>
      <dgm:spPr/>
      <dgm:t>
        <a:bodyPr/>
        <a:lstStyle/>
        <a:p>
          <a:endParaRPr lang="en-US"/>
        </a:p>
      </dgm:t>
    </dgm:pt>
    <dgm:pt modelId="{14C93888-FBE8-2D49-AF0C-B2DBD9181762}">
      <dgm:prSet phldrT="[Text]" custT="1"/>
      <dgm:spPr/>
      <dgm:t>
        <a:bodyPr/>
        <a:lstStyle/>
        <a:p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Increased risk of mood episode</a:t>
          </a:r>
          <a:endParaRPr lang="en-US" sz="2400" dirty="0"/>
        </a:p>
      </dgm:t>
    </dgm:pt>
    <dgm:pt modelId="{6DDA5B88-20FC-FA4E-B60B-7E27244F4A8D}" type="parTrans" cxnId="{C4949B7B-5A16-1F40-9668-D2EB966B235E}">
      <dgm:prSet/>
      <dgm:spPr/>
      <dgm:t>
        <a:bodyPr/>
        <a:lstStyle/>
        <a:p>
          <a:endParaRPr lang="en-US"/>
        </a:p>
      </dgm:t>
    </dgm:pt>
    <dgm:pt modelId="{33F0DBE6-7F0A-7F47-8805-8B29250F7EC2}" type="sibTrans" cxnId="{C4949B7B-5A16-1F40-9668-D2EB966B235E}">
      <dgm:prSet/>
      <dgm:spPr/>
      <dgm:t>
        <a:bodyPr/>
        <a:lstStyle/>
        <a:p>
          <a:endParaRPr lang="en-US"/>
        </a:p>
      </dgm:t>
    </dgm:pt>
    <dgm:pt modelId="{F763CEED-FAEF-E041-80FB-7495D2F4E07F}">
      <dgm:prSet phldrT="[Text]" custT="1"/>
      <dgm:spPr/>
      <dgm:t>
        <a:bodyPr/>
        <a:lstStyle/>
        <a:p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Increased risk of postpartum psychosis </a:t>
          </a:r>
        </a:p>
      </dgm:t>
    </dgm:pt>
    <dgm:pt modelId="{9E8B4003-8954-0343-B063-DF5E8661F43F}" type="parTrans" cxnId="{76F665A1-7875-FA44-97D7-18CA640F5108}">
      <dgm:prSet/>
      <dgm:spPr/>
      <dgm:t>
        <a:bodyPr/>
        <a:lstStyle/>
        <a:p>
          <a:endParaRPr lang="en-US"/>
        </a:p>
      </dgm:t>
    </dgm:pt>
    <dgm:pt modelId="{CAB035AE-DEC3-284F-9567-9AD31C26EB27}" type="sibTrans" cxnId="{76F665A1-7875-FA44-97D7-18CA640F5108}">
      <dgm:prSet/>
      <dgm:spPr/>
      <dgm:t>
        <a:bodyPr/>
        <a:lstStyle/>
        <a:p>
          <a:endParaRPr lang="en-US"/>
        </a:p>
      </dgm:t>
    </dgm:pt>
    <dgm:pt modelId="{1FB647AE-CE2F-3043-8CF2-043905A5B917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Pregnancy complications/Risk to baby:</a:t>
          </a:r>
          <a:endParaRPr lang="en-US" dirty="0">
            <a:solidFill>
              <a:schemeClr val="bg1"/>
            </a:solidFill>
          </a:endParaRPr>
        </a:p>
      </dgm:t>
    </dgm:pt>
    <dgm:pt modelId="{1C7D227B-D7CE-5348-90A8-9F078369DDFA}" type="parTrans" cxnId="{18839EB9-46F4-4446-8908-1B38B2802086}">
      <dgm:prSet/>
      <dgm:spPr/>
      <dgm:t>
        <a:bodyPr/>
        <a:lstStyle/>
        <a:p>
          <a:endParaRPr lang="en-US"/>
        </a:p>
      </dgm:t>
    </dgm:pt>
    <dgm:pt modelId="{B05BC7C4-5D43-9045-A412-745059BDB6BA}" type="sibTrans" cxnId="{18839EB9-46F4-4446-8908-1B38B2802086}">
      <dgm:prSet/>
      <dgm:spPr/>
      <dgm:t>
        <a:bodyPr/>
        <a:lstStyle/>
        <a:p>
          <a:endParaRPr lang="en-US"/>
        </a:p>
      </dgm:t>
    </dgm:pt>
    <dgm:pt modelId="{2C9BEFEF-D676-4440-97B2-3959BDC5DC2D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Placental abnormalities 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CAE1EC-E4DC-D844-8A3E-735025F27754}" type="parTrans" cxnId="{F6D54664-0B74-CA4C-A08B-6044D8AB671A}">
      <dgm:prSet/>
      <dgm:spPr/>
      <dgm:t>
        <a:bodyPr/>
        <a:lstStyle/>
        <a:p>
          <a:endParaRPr lang="en-US"/>
        </a:p>
      </dgm:t>
    </dgm:pt>
    <dgm:pt modelId="{C75693B2-7FAC-644D-855C-1C4802D0AA83}" type="sibTrans" cxnId="{F6D54664-0B74-CA4C-A08B-6044D8AB671A}">
      <dgm:prSet/>
      <dgm:spPr/>
      <dgm:t>
        <a:bodyPr/>
        <a:lstStyle/>
        <a:p>
          <a:endParaRPr lang="en-US"/>
        </a:p>
      </dgm:t>
    </dgm:pt>
    <dgm:pt modelId="{AA003578-61D7-254D-A82F-B60A1B7F88A2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Preeclampsia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E64961-69CB-334C-A190-49FF04F3C717}" type="parTrans" cxnId="{F782E13C-6AD0-8B4F-BF82-CE6EB8188382}">
      <dgm:prSet/>
      <dgm:spPr/>
      <dgm:t>
        <a:bodyPr/>
        <a:lstStyle/>
        <a:p>
          <a:endParaRPr lang="en-US"/>
        </a:p>
      </dgm:t>
    </dgm:pt>
    <dgm:pt modelId="{79A616A2-5D02-F54D-8376-81FBC329607F}" type="sibTrans" cxnId="{F782E13C-6AD0-8B4F-BF82-CE6EB8188382}">
      <dgm:prSet/>
      <dgm:spPr/>
      <dgm:t>
        <a:bodyPr/>
        <a:lstStyle/>
        <a:p>
          <a:endParaRPr lang="en-US"/>
        </a:p>
      </dgm:t>
    </dgm:pt>
    <dgm:pt modelId="{C4E2816F-FDA8-7D4C-9842-CDA94A760CBC}">
      <dgm:prSet custT="1"/>
      <dgm:spPr/>
      <dgm:t>
        <a:bodyPr/>
        <a:lstStyle/>
        <a:p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High risk behaviors (hypersexuality, substance use)</a:t>
          </a:r>
        </a:p>
      </dgm:t>
    </dgm:pt>
    <dgm:pt modelId="{C69749DC-EBB0-F548-ABBA-A3D05C3430DF}" type="parTrans" cxnId="{AAAA5F3A-D405-9A4E-BE44-9C93184F0C05}">
      <dgm:prSet/>
      <dgm:spPr/>
      <dgm:t>
        <a:bodyPr/>
        <a:lstStyle/>
        <a:p>
          <a:endParaRPr lang="en-US"/>
        </a:p>
      </dgm:t>
    </dgm:pt>
    <dgm:pt modelId="{31D3D923-78C1-604E-A605-F47D7F49EFC7}" type="sibTrans" cxnId="{AAAA5F3A-D405-9A4E-BE44-9C93184F0C05}">
      <dgm:prSet/>
      <dgm:spPr/>
      <dgm:t>
        <a:bodyPr/>
        <a:lstStyle/>
        <a:p>
          <a:endParaRPr lang="en-US"/>
        </a:p>
      </dgm:t>
    </dgm:pt>
    <dgm:pt modelId="{F8DFFFBA-46D6-A04B-9AF4-87086EAF57DA}">
      <dgm:prSet custT="1"/>
      <dgm:spPr/>
      <dgm:t>
        <a:bodyPr/>
        <a:lstStyle/>
        <a:p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Decreased prenatal care</a:t>
          </a:r>
        </a:p>
      </dgm:t>
    </dgm:pt>
    <dgm:pt modelId="{23FE131B-C956-E842-96A6-68B88538ABC4}" type="parTrans" cxnId="{5A6C5689-748A-0C46-B124-05AE98521799}">
      <dgm:prSet/>
      <dgm:spPr/>
      <dgm:t>
        <a:bodyPr/>
        <a:lstStyle/>
        <a:p>
          <a:endParaRPr lang="en-US"/>
        </a:p>
      </dgm:t>
    </dgm:pt>
    <dgm:pt modelId="{89BB9174-3628-E24C-ADD5-D047C354D794}" type="sibTrans" cxnId="{5A6C5689-748A-0C46-B124-05AE98521799}">
      <dgm:prSet/>
      <dgm:spPr/>
      <dgm:t>
        <a:bodyPr/>
        <a:lstStyle/>
        <a:p>
          <a:endParaRPr lang="en-US"/>
        </a:p>
      </dgm:t>
    </dgm:pt>
    <dgm:pt modelId="{DF0F3F11-FDF2-6147-8E15-6AA6AE662856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Low birth weight</a:t>
          </a:r>
        </a:p>
      </dgm:t>
    </dgm:pt>
    <dgm:pt modelId="{7E26E891-4A18-7D47-9544-1DA99BF4F070}" type="parTrans" cxnId="{72EC3B31-9757-D247-A337-679CF2318290}">
      <dgm:prSet/>
      <dgm:spPr/>
      <dgm:t>
        <a:bodyPr/>
        <a:lstStyle/>
        <a:p>
          <a:endParaRPr lang="en-US"/>
        </a:p>
      </dgm:t>
    </dgm:pt>
    <dgm:pt modelId="{2D40E92C-00D9-444F-89CA-FAB617BD37E1}" type="sibTrans" cxnId="{72EC3B31-9757-D247-A337-679CF2318290}">
      <dgm:prSet/>
      <dgm:spPr/>
      <dgm:t>
        <a:bodyPr/>
        <a:lstStyle/>
        <a:p>
          <a:endParaRPr lang="en-US"/>
        </a:p>
      </dgm:t>
    </dgm:pt>
    <dgm:pt modelId="{1F0D3BD5-B631-DE4E-83A4-29D9ADD11387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Neonatal hypoglycemia </a:t>
          </a:r>
        </a:p>
      </dgm:t>
    </dgm:pt>
    <dgm:pt modelId="{E37100ED-B848-BF4E-A619-1C51CDCF3012}" type="parTrans" cxnId="{ADCDE9D8-82A0-2A4F-8514-9ECB9BDE2439}">
      <dgm:prSet/>
      <dgm:spPr/>
      <dgm:t>
        <a:bodyPr/>
        <a:lstStyle/>
        <a:p>
          <a:endParaRPr lang="en-US"/>
        </a:p>
      </dgm:t>
    </dgm:pt>
    <dgm:pt modelId="{F07CF015-BD2F-184A-9266-3B3C230319B0}" type="sibTrans" cxnId="{ADCDE9D8-82A0-2A4F-8514-9ECB9BDE2439}">
      <dgm:prSet/>
      <dgm:spPr/>
      <dgm:t>
        <a:bodyPr/>
        <a:lstStyle/>
        <a:p>
          <a:endParaRPr lang="en-US"/>
        </a:p>
      </dgm:t>
    </dgm:pt>
    <dgm:pt modelId="{740DDC74-60D8-5B4E-84D2-8AFC2B52643D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preterm birth</a:t>
          </a:r>
        </a:p>
      </dgm:t>
    </dgm:pt>
    <dgm:pt modelId="{492994C2-FFBA-834F-89E9-12A71BD4E76B}" type="parTrans" cxnId="{108922C1-7A7A-BC4B-8DF2-2B2EC8FDB317}">
      <dgm:prSet/>
      <dgm:spPr/>
      <dgm:t>
        <a:bodyPr/>
        <a:lstStyle/>
        <a:p>
          <a:endParaRPr lang="en-US"/>
        </a:p>
      </dgm:t>
    </dgm:pt>
    <dgm:pt modelId="{4BD33D8E-ECDA-1346-A1A0-D0FED8E24433}" type="sibTrans" cxnId="{108922C1-7A7A-BC4B-8DF2-2B2EC8FDB317}">
      <dgm:prSet/>
      <dgm:spPr/>
      <dgm:t>
        <a:bodyPr/>
        <a:lstStyle/>
        <a:p>
          <a:endParaRPr lang="en-US"/>
        </a:p>
      </dgm:t>
    </dgm:pt>
    <dgm:pt modelId="{8469A68D-9B6B-1E49-805F-664EFDE20B86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Antepartum hemorrhage 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61E657-DC5D-0147-BD78-F970308A5868}" type="parTrans" cxnId="{A161CE45-571C-C149-AE88-10B92B9811AE}">
      <dgm:prSet/>
      <dgm:spPr/>
      <dgm:t>
        <a:bodyPr/>
        <a:lstStyle/>
        <a:p>
          <a:endParaRPr lang="en-US"/>
        </a:p>
      </dgm:t>
    </dgm:pt>
    <dgm:pt modelId="{A47C93DB-E75D-D14C-A319-B4CC9F9F915A}" type="sibTrans" cxnId="{A161CE45-571C-C149-AE88-10B92B9811AE}">
      <dgm:prSet/>
      <dgm:spPr/>
      <dgm:t>
        <a:bodyPr/>
        <a:lstStyle/>
        <a:p>
          <a:endParaRPr lang="en-US"/>
        </a:p>
      </dgm:t>
    </dgm:pt>
    <dgm:pt modelId="{65FB1963-99EB-574D-98C2-54E3FD132873}" type="pres">
      <dgm:prSet presAssocID="{188BF6C2-E92E-6E48-B791-4E8004366A79}" presName="linear" presStyleCnt="0">
        <dgm:presLayoutVars>
          <dgm:dir/>
          <dgm:animLvl val="lvl"/>
          <dgm:resizeHandles val="exact"/>
        </dgm:presLayoutVars>
      </dgm:prSet>
      <dgm:spPr/>
    </dgm:pt>
    <dgm:pt modelId="{163E392B-F6E7-2847-A6E0-9035C6DC96C1}" type="pres">
      <dgm:prSet presAssocID="{E5AD12B5-24A7-6340-852C-26FA0A53477C}" presName="parentLin" presStyleCnt="0"/>
      <dgm:spPr/>
    </dgm:pt>
    <dgm:pt modelId="{CD80535D-F5FA-A24D-AA36-2D9D55CCB088}" type="pres">
      <dgm:prSet presAssocID="{E5AD12B5-24A7-6340-852C-26FA0A53477C}" presName="parentLeftMargin" presStyleLbl="node1" presStyleIdx="0" presStyleCnt="2"/>
      <dgm:spPr/>
    </dgm:pt>
    <dgm:pt modelId="{A02CEF73-F9D8-6446-B757-48582FE3C925}" type="pres">
      <dgm:prSet presAssocID="{E5AD12B5-24A7-6340-852C-26FA0A53477C}" presName="parentText" presStyleLbl="node1" presStyleIdx="0" presStyleCnt="2" custScaleY="68835">
        <dgm:presLayoutVars>
          <dgm:chMax val="0"/>
          <dgm:bulletEnabled val="1"/>
        </dgm:presLayoutVars>
      </dgm:prSet>
      <dgm:spPr/>
    </dgm:pt>
    <dgm:pt modelId="{3B11D9EB-09B8-4049-9CE1-F501B0AC9B5B}" type="pres">
      <dgm:prSet presAssocID="{E5AD12B5-24A7-6340-852C-26FA0A53477C}" presName="negativeSpace" presStyleCnt="0"/>
      <dgm:spPr/>
    </dgm:pt>
    <dgm:pt modelId="{72BC11CA-3404-D649-9317-C5DEF44836E2}" type="pres">
      <dgm:prSet presAssocID="{E5AD12B5-24A7-6340-852C-26FA0A53477C}" presName="childText" presStyleLbl="conFgAcc1" presStyleIdx="0" presStyleCnt="2" custLinFactNeighborY="-11426">
        <dgm:presLayoutVars>
          <dgm:bulletEnabled val="1"/>
        </dgm:presLayoutVars>
      </dgm:prSet>
      <dgm:spPr/>
    </dgm:pt>
    <dgm:pt modelId="{AB971E0F-14C4-9C4A-A3B0-54BA268CEE22}" type="pres">
      <dgm:prSet presAssocID="{7AC345B3-4FBC-5647-8DBF-ACC4E488B3A3}" presName="spaceBetweenRectangles" presStyleCnt="0"/>
      <dgm:spPr/>
    </dgm:pt>
    <dgm:pt modelId="{4C241649-975B-1649-BE91-6638D908C173}" type="pres">
      <dgm:prSet presAssocID="{1FB647AE-CE2F-3043-8CF2-043905A5B917}" presName="parentLin" presStyleCnt="0"/>
      <dgm:spPr/>
    </dgm:pt>
    <dgm:pt modelId="{633E15CF-E6F5-7E40-B684-51F5AF3AFD42}" type="pres">
      <dgm:prSet presAssocID="{1FB647AE-CE2F-3043-8CF2-043905A5B917}" presName="parentLeftMargin" presStyleLbl="node1" presStyleIdx="0" presStyleCnt="2"/>
      <dgm:spPr/>
    </dgm:pt>
    <dgm:pt modelId="{69A23C42-C64F-024D-B3E2-5B71BA4866D8}" type="pres">
      <dgm:prSet presAssocID="{1FB647AE-CE2F-3043-8CF2-043905A5B917}" presName="parentText" presStyleLbl="node1" presStyleIdx="1" presStyleCnt="2" custScaleY="67759">
        <dgm:presLayoutVars>
          <dgm:chMax val="0"/>
          <dgm:bulletEnabled val="1"/>
        </dgm:presLayoutVars>
      </dgm:prSet>
      <dgm:spPr/>
    </dgm:pt>
    <dgm:pt modelId="{B429938A-4B4E-0641-8C60-CAD47E21EF79}" type="pres">
      <dgm:prSet presAssocID="{1FB647AE-CE2F-3043-8CF2-043905A5B917}" presName="negativeSpace" presStyleCnt="0"/>
      <dgm:spPr/>
    </dgm:pt>
    <dgm:pt modelId="{6F536E5F-D8C8-8E48-9987-2552773AA131}" type="pres">
      <dgm:prSet presAssocID="{1FB647AE-CE2F-3043-8CF2-043905A5B917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6A9E9E0B-F9FB-DE41-AF59-99F75E8FAD2B}" type="presOf" srcId="{F763CEED-FAEF-E041-80FB-7495D2F4E07F}" destId="{72BC11CA-3404-D649-9317-C5DEF44836E2}" srcOrd="0" destOrd="1" presId="urn:microsoft.com/office/officeart/2005/8/layout/list1"/>
    <dgm:cxn modelId="{3C27741B-CC4B-DF48-8822-901EB72C083E}" srcId="{188BF6C2-E92E-6E48-B791-4E8004366A79}" destId="{E5AD12B5-24A7-6340-852C-26FA0A53477C}" srcOrd="0" destOrd="0" parTransId="{0A646E9F-EB66-D14D-A149-473D57331271}" sibTransId="{7AC345B3-4FBC-5647-8DBF-ACC4E488B3A3}"/>
    <dgm:cxn modelId="{72EC3B31-9757-D247-A337-679CF2318290}" srcId="{1FB647AE-CE2F-3043-8CF2-043905A5B917}" destId="{DF0F3F11-FDF2-6147-8E15-6AA6AE662856}" srcOrd="3" destOrd="0" parTransId="{7E26E891-4A18-7D47-9544-1DA99BF4F070}" sibTransId="{2D40E92C-00D9-444F-89CA-FAB617BD37E1}"/>
    <dgm:cxn modelId="{73865631-718F-BF4A-868F-1FE95028886A}" type="presOf" srcId="{C4E2816F-FDA8-7D4C-9842-CDA94A760CBC}" destId="{72BC11CA-3404-D649-9317-C5DEF44836E2}" srcOrd="0" destOrd="3" presId="urn:microsoft.com/office/officeart/2005/8/layout/list1"/>
    <dgm:cxn modelId="{B09C6933-9074-1346-AA7B-C20894073D81}" type="presOf" srcId="{1FB647AE-CE2F-3043-8CF2-043905A5B917}" destId="{633E15CF-E6F5-7E40-B684-51F5AF3AFD42}" srcOrd="0" destOrd="0" presId="urn:microsoft.com/office/officeart/2005/8/layout/list1"/>
    <dgm:cxn modelId="{AAAA5F3A-D405-9A4E-BE44-9C93184F0C05}" srcId="{E5AD12B5-24A7-6340-852C-26FA0A53477C}" destId="{C4E2816F-FDA8-7D4C-9842-CDA94A760CBC}" srcOrd="3" destOrd="0" parTransId="{C69749DC-EBB0-F548-ABBA-A3D05C3430DF}" sibTransId="{31D3D923-78C1-604E-A605-F47D7F49EFC7}"/>
    <dgm:cxn modelId="{F782E13C-6AD0-8B4F-BF82-CE6EB8188382}" srcId="{1FB647AE-CE2F-3043-8CF2-043905A5B917}" destId="{AA003578-61D7-254D-A82F-B60A1B7F88A2}" srcOrd="1" destOrd="0" parTransId="{48E64961-69CB-334C-A190-49FF04F3C717}" sibTransId="{79A616A2-5D02-F54D-8376-81FBC329607F}"/>
    <dgm:cxn modelId="{A161CE45-571C-C149-AE88-10B92B9811AE}" srcId="{1FB647AE-CE2F-3043-8CF2-043905A5B917}" destId="{8469A68D-9B6B-1E49-805F-664EFDE20B86}" srcOrd="2" destOrd="0" parTransId="{7B61E657-DC5D-0147-BD78-F970308A5868}" sibTransId="{A47C93DB-E75D-D14C-A319-B4CC9F9F915A}"/>
    <dgm:cxn modelId="{BAE46A50-EE8C-FF45-B06C-3B1320566C70}" type="presOf" srcId="{E5AD12B5-24A7-6340-852C-26FA0A53477C}" destId="{CD80535D-F5FA-A24D-AA36-2D9D55CCB088}" srcOrd="0" destOrd="0" presId="urn:microsoft.com/office/officeart/2005/8/layout/list1"/>
    <dgm:cxn modelId="{BFA5A854-60E6-304E-BEBF-1A5A4EF30AB1}" type="presOf" srcId="{8469A68D-9B6B-1E49-805F-664EFDE20B86}" destId="{6F536E5F-D8C8-8E48-9987-2552773AA131}" srcOrd="0" destOrd="2" presId="urn:microsoft.com/office/officeart/2005/8/layout/list1"/>
    <dgm:cxn modelId="{C778615B-0261-1B45-AE2F-8EEC163D1F1D}" type="presOf" srcId="{F8DFFFBA-46D6-A04B-9AF4-87086EAF57DA}" destId="{72BC11CA-3404-D649-9317-C5DEF44836E2}" srcOrd="0" destOrd="2" presId="urn:microsoft.com/office/officeart/2005/8/layout/list1"/>
    <dgm:cxn modelId="{F6D54664-0B74-CA4C-A08B-6044D8AB671A}" srcId="{1FB647AE-CE2F-3043-8CF2-043905A5B917}" destId="{2C9BEFEF-D676-4440-97B2-3959BDC5DC2D}" srcOrd="0" destOrd="0" parTransId="{12CAE1EC-E4DC-D844-8A3E-735025F27754}" sibTransId="{C75693B2-7FAC-644D-855C-1C4802D0AA83}"/>
    <dgm:cxn modelId="{835FF178-C611-2445-8CA8-998D28B834C2}" type="presOf" srcId="{2C9BEFEF-D676-4440-97B2-3959BDC5DC2D}" destId="{6F536E5F-D8C8-8E48-9987-2552773AA131}" srcOrd="0" destOrd="0" presId="urn:microsoft.com/office/officeart/2005/8/layout/list1"/>
    <dgm:cxn modelId="{C4949B7B-5A16-1F40-9668-D2EB966B235E}" srcId="{E5AD12B5-24A7-6340-852C-26FA0A53477C}" destId="{14C93888-FBE8-2D49-AF0C-B2DBD9181762}" srcOrd="0" destOrd="0" parTransId="{6DDA5B88-20FC-FA4E-B60B-7E27244F4A8D}" sibTransId="{33F0DBE6-7F0A-7F47-8805-8B29250F7EC2}"/>
    <dgm:cxn modelId="{5A6C5689-748A-0C46-B124-05AE98521799}" srcId="{E5AD12B5-24A7-6340-852C-26FA0A53477C}" destId="{F8DFFFBA-46D6-A04B-9AF4-87086EAF57DA}" srcOrd="2" destOrd="0" parTransId="{23FE131B-C956-E842-96A6-68B88538ABC4}" sibTransId="{89BB9174-3628-E24C-ADD5-D047C354D794}"/>
    <dgm:cxn modelId="{76F665A1-7875-FA44-97D7-18CA640F5108}" srcId="{E5AD12B5-24A7-6340-852C-26FA0A53477C}" destId="{F763CEED-FAEF-E041-80FB-7495D2F4E07F}" srcOrd="1" destOrd="0" parTransId="{9E8B4003-8954-0343-B063-DF5E8661F43F}" sibTransId="{CAB035AE-DEC3-284F-9567-9AD31C26EB27}"/>
    <dgm:cxn modelId="{B930D2A2-9F51-2540-A130-E29EC10EA997}" type="presOf" srcId="{14C93888-FBE8-2D49-AF0C-B2DBD9181762}" destId="{72BC11CA-3404-D649-9317-C5DEF44836E2}" srcOrd="0" destOrd="0" presId="urn:microsoft.com/office/officeart/2005/8/layout/list1"/>
    <dgm:cxn modelId="{03EFCFA5-A5DB-5747-8CE3-5AFC356A2327}" type="presOf" srcId="{1FB647AE-CE2F-3043-8CF2-043905A5B917}" destId="{69A23C42-C64F-024D-B3E2-5B71BA4866D8}" srcOrd="1" destOrd="0" presId="urn:microsoft.com/office/officeart/2005/8/layout/list1"/>
    <dgm:cxn modelId="{18839EB9-46F4-4446-8908-1B38B2802086}" srcId="{188BF6C2-E92E-6E48-B791-4E8004366A79}" destId="{1FB647AE-CE2F-3043-8CF2-043905A5B917}" srcOrd="1" destOrd="0" parTransId="{1C7D227B-D7CE-5348-90A8-9F078369DDFA}" sibTransId="{B05BC7C4-5D43-9045-A412-745059BDB6BA}"/>
    <dgm:cxn modelId="{108922C1-7A7A-BC4B-8DF2-2B2EC8FDB317}" srcId="{1FB647AE-CE2F-3043-8CF2-043905A5B917}" destId="{740DDC74-60D8-5B4E-84D2-8AFC2B52643D}" srcOrd="4" destOrd="0" parTransId="{492994C2-FFBA-834F-89E9-12A71BD4E76B}" sibTransId="{4BD33D8E-ECDA-1346-A1A0-D0FED8E24433}"/>
    <dgm:cxn modelId="{AC55B6CC-7D3D-B04C-8882-575DBAAE2497}" type="presOf" srcId="{DF0F3F11-FDF2-6147-8E15-6AA6AE662856}" destId="{6F536E5F-D8C8-8E48-9987-2552773AA131}" srcOrd="0" destOrd="3" presId="urn:microsoft.com/office/officeart/2005/8/layout/list1"/>
    <dgm:cxn modelId="{3C4E1CCE-AFCD-974F-BBCF-D1D8BB16966D}" type="presOf" srcId="{1F0D3BD5-B631-DE4E-83A4-29D9ADD11387}" destId="{6F536E5F-D8C8-8E48-9987-2552773AA131}" srcOrd="0" destOrd="5" presId="urn:microsoft.com/office/officeart/2005/8/layout/list1"/>
    <dgm:cxn modelId="{A3F989D6-424C-5745-ADDD-2D3F16FF87A3}" type="presOf" srcId="{E5AD12B5-24A7-6340-852C-26FA0A53477C}" destId="{A02CEF73-F9D8-6446-B757-48582FE3C925}" srcOrd="1" destOrd="0" presId="urn:microsoft.com/office/officeart/2005/8/layout/list1"/>
    <dgm:cxn modelId="{ADCDE9D8-82A0-2A4F-8514-9ECB9BDE2439}" srcId="{1FB647AE-CE2F-3043-8CF2-043905A5B917}" destId="{1F0D3BD5-B631-DE4E-83A4-29D9ADD11387}" srcOrd="5" destOrd="0" parTransId="{E37100ED-B848-BF4E-A619-1C51CDCF3012}" sibTransId="{F07CF015-BD2F-184A-9266-3B3C230319B0}"/>
    <dgm:cxn modelId="{CD452AE9-FADF-6F47-AA26-963227050F05}" type="presOf" srcId="{740DDC74-60D8-5B4E-84D2-8AFC2B52643D}" destId="{6F536E5F-D8C8-8E48-9987-2552773AA131}" srcOrd="0" destOrd="4" presId="urn:microsoft.com/office/officeart/2005/8/layout/list1"/>
    <dgm:cxn modelId="{253F02FA-566E-DF4D-A403-4F0955EFBFA7}" type="presOf" srcId="{AA003578-61D7-254D-A82F-B60A1B7F88A2}" destId="{6F536E5F-D8C8-8E48-9987-2552773AA131}" srcOrd="0" destOrd="1" presId="urn:microsoft.com/office/officeart/2005/8/layout/list1"/>
    <dgm:cxn modelId="{61B3D5FF-ECCE-1F4B-ADC6-4AD4691511CA}" type="presOf" srcId="{188BF6C2-E92E-6E48-B791-4E8004366A79}" destId="{65FB1963-99EB-574D-98C2-54E3FD132873}" srcOrd="0" destOrd="0" presId="urn:microsoft.com/office/officeart/2005/8/layout/list1"/>
    <dgm:cxn modelId="{89789F32-58CD-0248-9FB1-94EFE36CD074}" type="presParOf" srcId="{65FB1963-99EB-574D-98C2-54E3FD132873}" destId="{163E392B-F6E7-2847-A6E0-9035C6DC96C1}" srcOrd="0" destOrd="0" presId="urn:microsoft.com/office/officeart/2005/8/layout/list1"/>
    <dgm:cxn modelId="{8DFA3A13-30A0-A240-BC0F-D8A38D73906B}" type="presParOf" srcId="{163E392B-F6E7-2847-A6E0-9035C6DC96C1}" destId="{CD80535D-F5FA-A24D-AA36-2D9D55CCB088}" srcOrd="0" destOrd="0" presId="urn:microsoft.com/office/officeart/2005/8/layout/list1"/>
    <dgm:cxn modelId="{89826484-45E6-7F43-8221-1F45D7B0F4B8}" type="presParOf" srcId="{163E392B-F6E7-2847-A6E0-9035C6DC96C1}" destId="{A02CEF73-F9D8-6446-B757-48582FE3C925}" srcOrd="1" destOrd="0" presId="urn:microsoft.com/office/officeart/2005/8/layout/list1"/>
    <dgm:cxn modelId="{9BCC1DF5-89F7-B045-800C-A5D0D2F0481E}" type="presParOf" srcId="{65FB1963-99EB-574D-98C2-54E3FD132873}" destId="{3B11D9EB-09B8-4049-9CE1-F501B0AC9B5B}" srcOrd="1" destOrd="0" presId="urn:microsoft.com/office/officeart/2005/8/layout/list1"/>
    <dgm:cxn modelId="{7FE0017E-6E46-D848-BACE-EF7087BF8CF3}" type="presParOf" srcId="{65FB1963-99EB-574D-98C2-54E3FD132873}" destId="{72BC11CA-3404-D649-9317-C5DEF44836E2}" srcOrd="2" destOrd="0" presId="urn:microsoft.com/office/officeart/2005/8/layout/list1"/>
    <dgm:cxn modelId="{3100580B-B1AC-914B-A37F-E9EEEF9264DD}" type="presParOf" srcId="{65FB1963-99EB-574D-98C2-54E3FD132873}" destId="{AB971E0F-14C4-9C4A-A3B0-54BA268CEE22}" srcOrd="3" destOrd="0" presId="urn:microsoft.com/office/officeart/2005/8/layout/list1"/>
    <dgm:cxn modelId="{F85D7A70-B1D2-F94C-AF26-656C037A8E9F}" type="presParOf" srcId="{65FB1963-99EB-574D-98C2-54E3FD132873}" destId="{4C241649-975B-1649-BE91-6638D908C173}" srcOrd="4" destOrd="0" presId="urn:microsoft.com/office/officeart/2005/8/layout/list1"/>
    <dgm:cxn modelId="{0499A49B-37BC-7441-9DC0-0DA72DD7A07F}" type="presParOf" srcId="{4C241649-975B-1649-BE91-6638D908C173}" destId="{633E15CF-E6F5-7E40-B684-51F5AF3AFD42}" srcOrd="0" destOrd="0" presId="urn:microsoft.com/office/officeart/2005/8/layout/list1"/>
    <dgm:cxn modelId="{1ED5B10F-7CBD-104D-BD7A-589F954B9B3A}" type="presParOf" srcId="{4C241649-975B-1649-BE91-6638D908C173}" destId="{69A23C42-C64F-024D-B3E2-5B71BA4866D8}" srcOrd="1" destOrd="0" presId="urn:microsoft.com/office/officeart/2005/8/layout/list1"/>
    <dgm:cxn modelId="{BC9AB2E2-AFDA-5F4F-BD3D-903E26FF5232}" type="presParOf" srcId="{65FB1963-99EB-574D-98C2-54E3FD132873}" destId="{B429938A-4B4E-0641-8C60-CAD47E21EF79}" srcOrd="5" destOrd="0" presId="urn:microsoft.com/office/officeart/2005/8/layout/list1"/>
    <dgm:cxn modelId="{C1C3240D-A94E-CE47-9E61-179BC05596CE}" type="presParOf" srcId="{65FB1963-99EB-574D-98C2-54E3FD132873}" destId="{6F536E5F-D8C8-8E48-9987-2552773AA13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B8122C-ACEF-C84D-9FE4-E84998787D4D}" type="doc">
      <dgm:prSet loTypeId="urn:microsoft.com/office/officeart/2005/8/layout/defaul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1240583-516A-324E-8958-303DA9C3B9DE}">
      <dgm:prSet phldrT="[Text]"/>
      <dgm:spPr>
        <a:solidFill>
          <a:schemeClr val="accent4"/>
        </a:solidFill>
      </dgm:spPr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Use lowest EFFECTIVE dose</a:t>
          </a:r>
          <a:endParaRPr lang="en-US" dirty="0"/>
        </a:p>
      </dgm:t>
    </dgm:pt>
    <dgm:pt modelId="{39D3C95F-701B-8C4D-A535-69ED9CE047C5}" type="parTrans" cxnId="{0D59FFF1-FA07-364A-8135-83830C11CA4A}">
      <dgm:prSet/>
      <dgm:spPr/>
      <dgm:t>
        <a:bodyPr/>
        <a:lstStyle/>
        <a:p>
          <a:endParaRPr lang="en-US"/>
        </a:p>
      </dgm:t>
    </dgm:pt>
    <dgm:pt modelId="{B8C62B65-1AED-B844-9BFB-CAC81F182031}" type="sibTrans" cxnId="{0D59FFF1-FA07-364A-8135-83830C11CA4A}">
      <dgm:prSet/>
      <dgm:spPr/>
      <dgm:t>
        <a:bodyPr/>
        <a:lstStyle/>
        <a:p>
          <a:endParaRPr lang="en-US"/>
        </a:p>
      </dgm:t>
    </dgm:pt>
    <dgm:pt modelId="{8751331C-80AE-944E-BB96-257A84F46616}">
      <dgm:prSet phldrT="[Text]"/>
      <dgm:spPr>
        <a:solidFill>
          <a:schemeClr val="accent4"/>
        </a:solidFill>
      </dgm:spPr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Maximize non-pharmacologic interventions </a:t>
          </a:r>
          <a:endParaRPr lang="en-US" dirty="0"/>
        </a:p>
      </dgm:t>
    </dgm:pt>
    <dgm:pt modelId="{D61DFA2A-3E7A-CF4C-9905-D00C5A41BABE}" type="parTrans" cxnId="{043290D7-AC2B-E64F-B4F9-CF3E1CF5388C}">
      <dgm:prSet/>
      <dgm:spPr/>
      <dgm:t>
        <a:bodyPr/>
        <a:lstStyle/>
        <a:p>
          <a:endParaRPr lang="en-US"/>
        </a:p>
      </dgm:t>
    </dgm:pt>
    <dgm:pt modelId="{FEFF576F-EE4A-9044-A08A-E44698DAAD7B}" type="sibTrans" cxnId="{043290D7-AC2B-E64F-B4F9-CF3E1CF5388C}">
      <dgm:prSet/>
      <dgm:spPr/>
      <dgm:t>
        <a:bodyPr/>
        <a:lstStyle/>
        <a:p>
          <a:endParaRPr lang="en-US"/>
        </a:p>
      </dgm:t>
    </dgm:pt>
    <dgm:pt modelId="{B7FFC897-361E-0742-A492-FBA19609BEC5}">
      <dgm:prSet phldrT="[Text]"/>
      <dgm:spPr>
        <a:solidFill>
          <a:schemeClr val="accent4"/>
        </a:solidFill>
      </dgm:spPr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Avoid polypharmacy </a:t>
          </a:r>
          <a:endParaRPr lang="en-US" dirty="0"/>
        </a:p>
      </dgm:t>
    </dgm:pt>
    <dgm:pt modelId="{49A002C6-2DD2-D546-8EAB-64DEDBE19CA6}" type="parTrans" cxnId="{3947644A-97DB-8547-A93E-457889F8B10E}">
      <dgm:prSet/>
      <dgm:spPr/>
      <dgm:t>
        <a:bodyPr/>
        <a:lstStyle/>
        <a:p>
          <a:endParaRPr lang="en-US"/>
        </a:p>
      </dgm:t>
    </dgm:pt>
    <dgm:pt modelId="{5887855A-4624-794B-B48B-C98BE69B4B63}" type="sibTrans" cxnId="{3947644A-97DB-8547-A93E-457889F8B10E}">
      <dgm:prSet/>
      <dgm:spPr/>
      <dgm:t>
        <a:bodyPr/>
        <a:lstStyle/>
        <a:p>
          <a:endParaRPr lang="en-US"/>
        </a:p>
      </dgm:t>
    </dgm:pt>
    <dgm:pt modelId="{B69BAA02-F78E-944B-971F-B0A0265FE474}">
      <dgm:prSet phldrT="[Text]"/>
      <dgm:spPr>
        <a:solidFill>
          <a:schemeClr val="accent4"/>
        </a:solidFill>
      </dgm:spPr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Educate everyone – patient, family, other providers </a:t>
          </a:r>
          <a:endParaRPr lang="en-US" dirty="0"/>
        </a:p>
      </dgm:t>
    </dgm:pt>
    <dgm:pt modelId="{6985DDA8-AEF9-D94E-B245-80189D5FF23A}" type="parTrans" cxnId="{925B4A09-ECC8-1A4B-BB5C-86099A7403A5}">
      <dgm:prSet/>
      <dgm:spPr/>
      <dgm:t>
        <a:bodyPr/>
        <a:lstStyle/>
        <a:p>
          <a:endParaRPr lang="en-US"/>
        </a:p>
      </dgm:t>
    </dgm:pt>
    <dgm:pt modelId="{3EFD79EF-BCE3-1846-86A9-D6A26A20668B}" type="sibTrans" cxnId="{925B4A09-ECC8-1A4B-BB5C-86099A7403A5}">
      <dgm:prSet/>
      <dgm:spPr/>
      <dgm:t>
        <a:bodyPr/>
        <a:lstStyle/>
        <a:p>
          <a:endParaRPr lang="en-US"/>
        </a:p>
      </dgm:t>
    </dgm:pt>
    <dgm:pt modelId="{0A74306C-2F72-5442-8C64-1D05CAA654F4}">
      <dgm:prSet phldrT="[Text]"/>
      <dgm:spPr>
        <a:solidFill>
          <a:schemeClr val="accent4"/>
        </a:solidFill>
      </dgm:spPr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Try to make changes before pregnancy!</a:t>
          </a:r>
          <a:endParaRPr lang="en-US" dirty="0"/>
        </a:p>
      </dgm:t>
    </dgm:pt>
    <dgm:pt modelId="{83AEC2AA-FD90-C949-874C-64B6077C62F7}" type="parTrans" cxnId="{DA3CD67F-B147-5A4D-AC22-98DDE3C23433}">
      <dgm:prSet/>
      <dgm:spPr/>
      <dgm:t>
        <a:bodyPr/>
        <a:lstStyle/>
        <a:p>
          <a:endParaRPr lang="en-US"/>
        </a:p>
      </dgm:t>
    </dgm:pt>
    <dgm:pt modelId="{B5A3BA9E-D6CF-DF49-B182-9EABFB9D286F}" type="sibTrans" cxnId="{DA3CD67F-B147-5A4D-AC22-98DDE3C23433}">
      <dgm:prSet/>
      <dgm:spPr/>
      <dgm:t>
        <a:bodyPr/>
        <a:lstStyle/>
        <a:p>
          <a:endParaRPr lang="en-US"/>
        </a:p>
      </dgm:t>
    </dgm:pt>
    <dgm:pt modelId="{D6098714-0195-2446-AB7A-0B67DEFA2112}">
      <dgm:prSet phldrT="[Text]"/>
      <dgm:spPr>
        <a:solidFill>
          <a:schemeClr val="accent4"/>
        </a:solidFill>
      </dgm:spPr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Try to avoid abrupt discontinuation </a:t>
          </a:r>
          <a:endParaRPr lang="en-US" dirty="0"/>
        </a:p>
      </dgm:t>
    </dgm:pt>
    <dgm:pt modelId="{5D7EB3EA-47A1-7F4E-86EC-DBBA3E0FB508}" type="parTrans" cxnId="{AB44F4F4-AEAB-6248-9591-8DBA66E10668}">
      <dgm:prSet/>
      <dgm:spPr/>
      <dgm:t>
        <a:bodyPr/>
        <a:lstStyle/>
        <a:p>
          <a:endParaRPr lang="en-US"/>
        </a:p>
      </dgm:t>
    </dgm:pt>
    <dgm:pt modelId="{6CBEB7BF-0CB7-9846-BF2D-7B0DB8DD6751}" type="sibTrans" cxnId="{AB44F4F4-AEAB-6248-9591-8DBA66E10668}">
      <dgm:prSet/>
      <dgm:spPr/>
      <dgm:t>
        <a:bodyPr/>
        <a:lstStyle/>
        <a:p>
          <a:endParaRPr lang="en-US"/>
        </a:p>
      </dgm:t>
    </dgm:pt>
    <dgm:pt modelId="{37577B08-BD66-E44D-9412-3145F21F48D0}" type="pres">
      <dgm:prSet presAssocID="{93B8122C-ACEF-C84D-9FE4-E84998787D4D}" presName="diagram" presStyleCnt="0">
        <dgm:presLayoutVars>
          <dgm:dir/>
          <dgm:resizeHandles val="exact"/>
        </dgm:presLayoutVars>
      </dgm:prSet>
      <dgm:spPr/>
    </dgm:pt>
    <dgm:pt modelId="{A87BD1B1-42E7-E043-AF6F-133C7E4D5C83}" type="pres">
      <dgm:prSet presAssocID="{E1240583-516A-324E-8958-303DA9C3B9DE}" presName="node" presStyleLbl="node1" presStyleIdx="0" presStyleCnt="6">
        <dgm:presLayoutVars>
          <dgm:bulletEnabled val="1"/>
        </dgm:presLayoutVars>
      </dgm:prSet>
      <dgm:spPr/>
    </dgm:pt>
    <dgm:pt modelId="{047003F4-5DE6-304A-8CB2-A07ADD2225F3}" type="pres">
      <dgm:prSet presAssocID="{B8C62B65-1AED-B844-9BFB-CAC81F182031}" presName="sibTrans" presStyleCnt="0"/>
      <dgm:spPr/>
    </dgm:pt>
    <dgm:pt modelId="{45707DD7-9AA1-A942-A5F5-18BDA1942177}" type="pres">
      <dgm:prSet presAssocID="{8751331C-80AE-944E-BB96-257A84F46616}" presName="node" presStyleLbl="node1" presStyleIdx="1" presStyleCnt="6">
        <dgm:presLayoutVars>
          <dgm:bulletEnabled val="1"/>
        </dgm:presLayoutVars>
      </dgm:prSet>
      <dgm:spPr/>
    </dgm:pt>
    <dgm:pt modelId="{A3B73883-3C57-BC46-9CA7-E3503A0DADD0}" type="pres">
      <dgm:prSet presAssocID="{FEFF576F-EE4A-9044-A08A-E44698DAAD7B}" presName="sibTrans" presStyleCnt="0"/>
      <dgm:spPr/>
    </dgm:pt>
    <dgm:pt modelId="{5AC95CF5-E63E-9A4C-B353-E70F94C08E1A}" type="pres">
      <dgm:prSet presAssocID="{B7FFC897-361E-0742-A492-FBA19609BEC5}" presName="node" presStyleLbl="node1" presStyleIdx="2" presStyleCnt="6">
        <dgm:presLayoutVars>
          <dgm:bulletEnabled val="1"/>
        </dgm:presLayoutVars>
      </dgm:prSet>
      <dgm:spPr/>
    </dgm:pt>
    <dgm:pt modelId="{A3721579-96D3-0E44-BB8B-D0A7ED9FABEF}" type="pres">
      <dgm:prSet presAssocID="{5887855A-4624-794B-B48B-C98BE69B4B63}" presName="sibTrans" presStyleCnt="0"/>
      <dgm:spPr/>
    </dgm:pt>
    <dgm:pt modelId="{97BB6090-E2DC-7B46-812B-36DDECA4FE9A}" type="pres">
      <dgm:prSet presAssocID="{B69BAA02-F78E-944B-971F-B0A0265FE474}" presName="node" presStyleLbl="node1" presStyleIdx="3" presStyleCnt="6">
        <dgm:presLayoutVars>
          <dgm:bulletEnabled val="1"/>
        </dgm:presLayoutVars>
      </dgm:prSet>
      <dgm:spPr/>
    </dgm:pt>
    <dgm:pt modelId="{3DBA13BD-FF3F-E34D-A046-0FB5E5612879}" type="pres">
      <dgm:prSet presAssocID="{3EFD79EF-BCE3-1846-86A9-D6A26A20668B}" presName="sibTrans" presStyleCnt="0"/>
      <dgm:spPr/>
    </dgm:pt>
    <dgm:pt modelId="{8892108E-2369-6A4F-8A02-0C5D196242E2}" type="pres">
      <dgm:prSet presAssocID="{D6098714-0195-2446-AB7A-0B67DEFA2112}" presName="node" presStyleLbl="node1" presStyleIdx="4" presStyleCnt="6">
        <dgm:presLayoutVars>
          <dgm:bulletEnabled val="1"/>
        </dgm:presLayoutVars>
      </dgm:prSet>
      <dgm:spPr/>
    </dgm:pt>
    <dgm:pt modelId="{5A3DE6FD-294E-0140-BA35-B364B95DE751}" type="pres">
      <dgm:prSet presAssocID="{6CBEB7BF-0CB7-9846-BF2D-7B0DB8DD6751}" presName="sibTrans" presStyleCnt="0"/>
      <dgm:spPr/>
    </dgm:pt>
    <dgm:pt modelId="{4BBB3EFE-A106-4145-AFC0-1AE7411F5DA6}" type="pres">
      <dgm:prSet presAssocID="{0A74306C-2F72-5442-8C64-1D05CAA654F4}" presName="node" presStyleLbl="node1" presStyleIdx="5" presStyleCnt="6">
        <dgm:presLayoutVars>
          <dgm:bulletEnabled val="1"/>
        </dgm:presLayoutVars>
      </dgm:prSet>
      <dgm:spPr/>
    </dgm:pt>
  </dgm:ptLst>
  <dgm:cxnLst>
    <dgm:cxn modelId="{925B4A09-ECC8-1A4B-BB5C-86099A7403A5}" srcId="{93B8122C-ACEF-C84D-9FE4-E84998787D4D}" destId="{B69BAA02-F78E-944B-971F-B0A0265FE474}" srcOrd="3" destOrd="0" parTransId="{6985DDA8-AEF9-D94E-B245-80189D5FF23A}" sibTransId="{3EFD79EF-BCE3-1846-86A9-D6A26A20668B}"/>
    <dgm:cxn modelId="{ED4AD245-31CD-F64C-AF1E-A0A924EDD571}" type="presOf" srcId="{B69BAA02-F78E-944B-971F-B0A0265FE474}" destId="{97BB6090-E2DC-7B46-812B-36DDECA4FE9A}" srcOrd="0" destOrd="0" presId="urn:microsoft.com/office/officeart/2005/8/layout/default"/>
    <dgm:cxn modelId="{3947644A-97DB-8547-A93E-457889F8B10E}" srcId="{93B8122C-ACEF-C84D-9FE4-E84998787D4D}" destId="{B7FFC897-361E-0742-A492-FBA19609BEC5}" srcOrd="2" destOrd="0" parTransId="{49A002C6-2DD2-D546-8EAB-64DEDBE19CA6}" sibTransId="{5887855A-4624-794B-B48B-C98BE69B4B63}"/>
    <dgm:cxn modelId="{467B465B-1119-1642-9DE2-D0AB6FD1CB6B}" type="presOf" srcId="{8751331C-80AE-944E-BB96-257A84F46616}" destId="{45707DD7-9AA1-A942-A5F5-18BDA1942177}" srcOrd="0" destOrd="0" presId="urn:microsoft.com/office/officeart/2005/8/layout/default"/>
    <dgm:cxn modelId="{A3EE1F64-09FF-6042-8300-AEFDD35DBADE}" type="presOf" srcId="{E1240583-516A-324E-8958-303DA9C3B9DE}" destId="{A87BD1B1-42E7-E043-AF6F-133C7E4D5C83}" srcOrd="0" destOrd="0" presId="urn:microsoft.com/office/officeart/2005/8/layout/default"/>
    <dgm:cxn modelId="{DA3CD67F-B147-5A4D-AC22-98DDE3C23433}" srcId="{93B8122C-ACEF-C84D-9FE4-E84998787D4D}" destId="{0A74306C-2F72-5442-8C64-1D05CAA654F4}" srcOrd="5" destOrd="0" parTransId="{83AEC2AA-FD90-C949-874C-64B6077C62F7}" sibTransId="{B5A3BA9E-D6CF-DF49-B182-9EABFB9D286F}"/>
    <dgm:cxn modelId="{236BD397-8AB5-4745-A64A-83E641AC83D2}" type="presOf" srcId="{93B8122C-ACEF-C84D-9FE4-E84998787D4D}" destId="{37577B08-BD66-E44D-9412-3145F21F48D0}" srcOrd="0" destOrd="0" presId="urn:microsoft.com/office/officeart/2005/8/layout/default"/>
    <dgm:cxn modelId="{1100B6AC-02FE-8146-8092-67A3670C7D80}" type="presOf" srcId="{0A74306C-2F72-5442-8C64-1D05CAA654F4}" destId="{4BBB3EFE-A106-4145-AFC0-1AE7411F5DA6}" srcOrd="0" destOrd="0" presId="urn:microsoft.com/office/officeart/2005/8/layout/default"/>
    <dgm:cxn modelId="{6E14B4C2-11FC-C94F-8F01-FE0D6FE6D9A4}" type="presOf" srcId="{B7FFC897-361E-0742-A492-FBA19609BEC5}" destId="{5AC95CF5-E63E-9A4C-B353-E70F94C08E1A}" srcOrd="0" destOrd="0" presId="urn:microsoft.com/office/officeart/2005/8/layout/default"/>
    <dgm:cxn modelId="{043290D7-AC2B-E64F-B4F9-CF3E1CF5388C}" srcId="{93B8122C-ACEF-C84D-9FE4-E84998787D4D}" destId="{8751331C-80AE-944E-BB96-257A84F46616}" srcOrd="1" destOrd="0" parTransId="{D61DFA2A-3E7A-CF4C-9905-D00C5A41BABE}" sibTransId="{FEFF576F-EE4A-9044-A08A-E44698DAAD7B}"/>
    <dgm:cxn modelId="{0D59FFF1-FA07-364A-8135-83830C11CA4A}" srcId="{93B8122C-ACEF-C84D-9FE4-E84998787D4D}" destId="{E1240583-516A-324E-8958-303DA9C3B9DE}" srcOrd="0" destOrd="0" parTransId="{39D3C95F-701B-8C4D-A535-69ED9CE047C5}" sibTransId="{B8C62B65-1AED-B844-9BFB-CAC81F182031}"/>
    <dgm:cxn modelId="{AB44F4F4-AEAB-6248-9591-8DBA66E10668}" srcId="{93B8122C-ACEF-C84D-9FE4-E84998787D4D}" destId="{D6098714-0195-2446-AB7A-0B67DEFA2112}" srcOrd="4" destOrd="0" parTransId="{5D7EB3EA-47A1-7F4E-86EC-DBBA3E0FB508}" sibTransId="{6CBEB7BF-0CB7-9846-BF2D-7B0DB8DD6751}"/>
    <dgm:cxn modelId="{C96226FA-051F-1644-A495-8CD6B850A71C}" type="presOf" srcId="{D6098714-0195-2446-AB7A-0B67DEFA2112}" destId="{8892108E-2369-6A4F-8A02-0C5D196242E2}" srcOrd="0" destOrd="0" presId="urn:microsoft.com/office/officeart/2005/8/layout/default"/>
    <dgm:cxn modelId="{9EAA7008-A54A-8A4C-B6B9-B1C338A921BC}" type="presParOf" srcId="{37577B08-BD66-E44D-9412-3145F21F48D0}" destId="{A87BD1B1-42E7-E043-AF6F-133C7E4D5C83}" srcOrd="0" destOrd="0" presId="urn:microsoft.com/office/officeart/2005/8/layout/default"/>
    <dgm:cxn modelId="{115F83C5-5D60-BD49-980B-CBF45982AD18}" type="presParOf" srcId="{37577B08-BD66-E44D-9412-3145F21F48D0}" destId="{047003F4-5DE6-304A-8CB2-A07ADD2225F3}" srcOrd="1" destOrd="0" presId="urn:microsoft.com/office/officeart/2005/8/layout/default"/>
    <dgm:cxn modelId="{3EC7D5CB-0AA8-9B4C-ACFB-4AB9C1417A26}" type="presParOf" srcId="{37577B08-BD66-E44D-9412-3145F21F48D0}" destId="{45707DD7-9AA1-A942-A5F5-18BDA1942177}" srcOrd="2" destOrd="0" presId="urn:microsoft.com/office/officeart/2005/8/layout/default"/>
    <dgm:cxn modelId="{C6E049A5-57C7-BB4F-9410-4520900A9560}" type="presParOf" srcId="{37577B08-BD66-E44D-9412-3145F21F48D0}" destId="{A3B73883-3C57-BC46-9CA7-E3503A0DADD0}" srcOrd="3" destOrd="0" presId="urn:microsoft.com/office/officeart/2005/8/layout/default"/>
    <dgm:cxn modelId="{1D29BF67-DEE1-FB40-9B9F-31C85A55B70A}" type="presParOf" srcId="{37577B08-BD66-E44D-9412-3145F21F48D0}" destId="{5AC95CF5-E63E-9A4C-B353-E70F94C08E1A}" srcOrd="4" destOrd="0" presId="urn:microsoft.com/office/officeart/2005/8/layout/default"/>
    <dgm:cxn modelId="{A2D10DC3-296D-7E46-A478-2591692895B6}" type="presParOf" srcId="{37577B08-BD66-E44D-9412-3145F21F48D0}" destId="{A3721579-96D3-0E44-BB8B-D0A7ED9FABEF}" srcOrd="5" destOrd="0" presId="urn:microsoft.com/office/officeart/2005/8/layout/default"/>
    <dgm:cxn modelId="{6753C9E4-25BE-3A48-BD34-41E34C41CC59}" type="presParOf" srcId="{37577B08-BD66-E44D-9412-3145F21F48D0}" destId="{97BB6090-E2DC-7B46-812B-36DDECA4FE9A}" srcOrd="6" destOrd="0" presId="urn:microsoft.com/office/officeart/2005/8/layout/default"/>
    <dgm:cxn modelId="{579AF3C0-B991-C440-8531-C5E093FDF94C}" type="presParOf" srcId="{37577B08-BD66-E44D-9412-3145F21F48D0}" destId="{3DBA13BD-FF3F-E34D-A046-0FB5E5612879}" srcOrd="7" destOrd="0" presId="urn:microsoft.com/office/officeart/2005/8/layout/default"/>
    <dgm:cxn modelId="{E8620B1F-B2E0-5440-B2DA-9FB8DC735453}" type="presParOf" srcId="{37577B08-BD66-E44D-9412-3145F21F48D0}" destId="{8892108E-2369-6A4F-8A02-0C5D196242E2}" srcOrd="8" destOrd="0" presId="urn:microsoft.com/office/officeart/2005/8/layout/default"/>
    <dgm:cxn modelId="{09F1ED01-49BB-E04B-9AA4-D077A4565B9A}" type="presParOf" srcId="{37577B08-BD66-E44D-9412-3145F21F48D0}" destId="{5A3DE6FD-294E-0140-BA35-B364B95DE751}" srcOrd="9" destOrd="0" presId="urn:microsoft.com/office/officeart/2005/8/layout/default"/>
    <dgm:cxn modelId="{3DD86C1C-9A54-384A-BAC7-ABDA5CF5D531}" type="presParOf" srcId="{37577B08-BD66-E44D-9412-3145F21F48D0}" destId="{4BBB3EFE-A106-4145-AFC0-1AE7411F5DA6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2964B14-7A3B-E145-A7DA-EC6CD936CD53}" type="doc">
      <dgm:prSet loTypeId="urn:microsoft.com/office/officeart/2005/8/layout/h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F668BB4-6B6D-9A4D-A027-C20DDDE44A3A}">
      <dgm:prSet phldrT="[Text]"/>
      <dgm:spPr/>
      <dgm:t>
        <a:bodyPr/>
        <a:lstStyle/>
        <a:p>
          <a:r>
            <a:rPr lang="en-US" dirty="0"/>
            <a:t>Valproic acid</a:t>
          </a:r>
        </a:p>
      </dgm:t>
    </dgm:pt>
    <dgm:pt modelId="{DE334820-3D81-EC4D-87EB-E34BC3A1DC37}" type="parTrans" cxnId="{41948F80-2EEB-E244-A500-433FD29798A1}">
      <dgm:prSet/>
      <dgm:spPr/>
      <dgm:t>
        <a:bodyPr/>
        <a:lstStyle/>
        <a:p>
          <a:endParaRPr lang="en-US"/>
        </a:p>
      </dgm:t>
    </dgm:pt>
    <dgm:pt modelId="{A36C1169-3294-944B-A0A1-E7CC3A05B028}" type="sibTrans" cxnId="{41948F80-2EEB-E244-A500-433FD29798A1}">
      <dgm:prSet/>
      <dgm:spPr/>
      <dgm:t>
        <a:bodyPr/>
        <a:lstStyle/>
        <a:p>
          <a:endParaRPr lang="en-US"/>
        </a:p>
      </dgm:t>
    </dgm:pt>
    <dgm:pt modelId="{87E32EFA-4506-A444-83BD-A9C3F5CBC51F}">
      <dgm:prSet phldrT="[Text]"/>
      <dgm:spPr/>
      <dgm:t>
        <a:bodyPr/>
        <a:lstStyle/>
        <a:p>
          <a:r>
            <a:rPr lang="en-US" dirty="0">
              <a:effectLst/>
              <a:latin typeface="Times" pitchFamily="2" charset="0"/>
            </a:rPr>
            <a:t>Given its teratogenicity and neurodevelopmental risks, valproic acid is avoided during pregnancy.</a:t>
          </a:r>
          <a:endParaRPr lang="en-US" dirty="0"/>
        </a:p>
      </dgm:t>
    </dgm:pt>
    <dgm:pt modelId="{206BC466-7C46-D642-9F87-6FADDBCDDECA}" type="parTrans" cxnId="{9C4ECA39-1ACD-1D4B-A2CE-F3CC8BD4F5EA}">
      <dgm:prSet/>
      <dgm:spPr/>
      <dgm:t>
        <a:bodyPr/>
        <a:lstStyle/>
        <a:p>
          <a:endParaRPr lang="en-US"/>
        </a:p>
      </dgm:t>
    </dgm:pt>
    <dgm:pt modelId="{39CED4EA-3F4D-1341-B9F0-614CC55AD8C3}" type="sibTrans" cxnId="{9C4ECA39-1ACD-1D4B-A2CE-F3CC8BD4F5EA}">
      <dgm:prSet/>
      <dgm:spPr/>
      <dgm:t>
        <a:bodyPr/>
        <a:lstStyle/>
        <a:p>
          <a:endParaRPr lang="en-US"/>
        </a:p>
      </dgm:t>
    </dgm:pt>
    <dgm:pt modelId="{156F9852-2A94-4C4F-94A9-6251F886B0FF}">
      <dgm:prSet phldrT="[Text]"/>
      <dgm:spPr/>
      <dgm:t>
        <a:bodyPr/>
        <a:lstStyle/>
        <a:p>
          <a:r>
            <a:rPr lang="en-US" dirty="0">
              <a:effectLst/>
              <a:latin typeface="Times" pitchFamily="2" charset="0"/>
            </a:rPr>
            <a:t>The risk increases dose-dependently, although the risk of malformations remains with all doses of valproic acid</a:t>
          </a:r>
          <a:endParaRPr lang="en-US" dirty="0"/>
        </a:p>
      </dgm:t>
    </dgm:pt>
    <dgm:pt modelId="{682AB77E-D353-0D4C-8752-8B6B6BAE5B77}" type="parTrans" cxnId="{C24FB53D-93CF-D14D-826B-9F7C441D1968}">
      <dgm:prSet/>
      <dgm:spPr/>
      <dgm:t>
        <a:bodyPr/>
        <a:lstStyle/>
        <a:p>
          <a:endParaRPr lang="en-US"/>
        </a:p>
      </dgm:t>
    </dgm:pt>
    <dgm:pt modelId="{5781A79E-1852-E241-8D52-7CECD115ABB4}" type="sibTrans" cxnId="{C24FB53D-93CF-D14D-826B-9F7C441D1968}">
      <dgm:prSet/>
      <dgm:spPr/>
      <dgm:t>
        <a:bodyPr/>
        <a:lstStyle/>
        <a:p>
          <a:endParaRPr lang="en-US"/>
        </a:p>
      </dgm:t>
    </dgm:pt>
    <dgm:pt modelId="{C4DF41E0-BE5D-0543-BDBB-6DC046648500}">
      <dgm:prSet phldrT="[Text]"/>
      <dgm:spPr/>
      <dgm:t>
        <a:bodyPr/>
        <a:lstStyle/>
        <a:p>
          <a:r>
            <a:rPr lang="en-US" dirty="0"/>
            <a:t>Carbamazepine</a:t>
          </a:r>
        </a:p>
      </dgm:t>
    </dgm:pt>
    <dgm:pt modelId="{B59F489A-3539-714D-BD89-130B0A0B125A}" type="parTrans" cxnId="{3CA5C163-FEEB-E843-A300-1F29764679B4}">
      <dgm:prSet/>
      <dgm:spPr/>
      <dgm:t>
        <a:bodyPr/>
        <a:lstStyle/>
        <a:p>
          <a:endParaRPr lang="en-US"/>
        </a:p>
      </dgm:t>
    </dgm:pt>
    <dgm:pt modelId="{4AEE408B-631C-FF44-BED9-657114052B99}" type="sibTrans" cxnId="{3CA5C163-FEEB-E843-A300-1F29764679B4}">
      <dgm:prSet/>
      <dgm:spPr/>
      <dgm:t>
        <a:bodyPr/>
        <a:lstStyle/>
        <a:p>
          <a:endParaRPr lang="en-US"/>
        </a:p>
      </dgm:t>
    </dgm:pt>
    <dgm:pt modelId="{C3C76942-CB66-A247-9579-150C48A25320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  <a:effectLst/>
              <a:latin typeface="Times" pitchFamily="2" charset="0"/>
            </a:rPr>
            <a:t>Also considered a teratogen with risk of congenital malformations appearing to be dose dependent</a:t>
          </a:r>
          <a:endParaRPr lang="en-US" dirty="0"/>
        </a:p>
      </dgm:t>
    </dgm:pt>
    <dgm:pt modelId="{5BAB82A2-ADC2-DE40-94AC-65A4E39A4D7E}" type="parTrans" cxnId="{BF5799F7-CE57-D14A-88BF-BFD5A338E14C}">
      <dgm:prSet/>
      <dgm:spPr/>
      <dgm:t>
        <a:bodyPr/>
        <a:lstStyle/>
        <a:p>
          <a:endParaRPr lang="en-US"/>
        </a:p>
      </dgm:t>
    </dgm:pt>
    <dgm:pt modelId="{316BE75C-6DCA-5241-A331-3711444A9A62}" type="sibTrans" cxnId="{BF5799F7-CE57-D14A-88BF-BFD5A338E14C}">
      <dgm:prSet/>
      <dgm:spPr/>
      <dgm:t>
        <a:bodyPr/>
        <a:lstStyle/>
        <a:p>
          <a:endParaRPr lang="en-US"/>
        </a:p>
      </dgm:t>
    </dgm:pt>
    <dgm:pt modelId="{10A6633A-55DB-7146-AFF3-BB360246F420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  <a:latin typeface="Times" pitchFamily="2" charset="0"/>
            </a:rPr>
            <a:t>Neural tube defects, craniofacial abnormalities, and cardiac and urinary tract defects</a:t>
          </a:r>
          <a:endParaRPr lang="en-US" dirty="0"/>
        </a:p>
      </dgm:t>
    </dgm:pt>
    <dgm:pt modelId="{CA610022-D404-2F45-BB50-1AC083B09B1E}" type="parTrans" cxnId="{ABDD590C-D035-8D4B-A76B-875B7219D954}">
      <dgm:prSet/>
      <dgm:spPr/>
      <dgm:t>
        <a:bodyPr/>
        <a:lstStyle/>
        <a:p>
          <a:endParaRPr lang="en-US"/>
        </a:p>
      </dgm:t>
    </dgm:pt>
    <dgm:pt modelId="{E5DD2FC5-94E8-8C47-8CBD-664E36B3682B}" type="sibTrans" cxnId="{ABDD590C-D035-8D4B-A76B-875B7219D954}">
      <dgm:prSet/>
      <dgm:spPr/>
      <dgm:t>
        <a:bodyPr/>
        <a:lstStyle/>
        <a:p>
          <a:endParaRPr lang="en-US"/>
        </a:p>
      </dgm:t>
    </dgm:pt>
    <dgm:pt modelId="{DE8EC689-9F94-5C40-BB5C-8E59D1938406}">
      <dgm:prSet phldrT="[Text]"/>
      <dgm:spPr/>
      <dgm:t>
        <a:bodyPr/>
        <a:lstStyle/>
        <a:p>
          <a:r>
            <a:rPr lang="en-US" dirty="0">
              <a:effectLst/>
              <a:latin typeface="Times" pitchFamily="2" charset="0"/>
            </a:rPr>
            <a:t>Neural tube defects, heart defects, and oral clefts </a:t>
          </a:r>
          <a:endParaRPr lang="en-US" dirty="0"/>
        </a:p>
      </dgm:t>
    </dgm:pt>
    <dgm:pt modelId="{6D77B61F-E6AD-5E4F-A2C3-FD9F919A1471}" type="parTrans" cxnId="{DCEB4597-FF21-0D4C-B55E-BFF336039EB6}">
      <dgm:prSet/>
      <dgm:spPr/>
      <dgm:t>
        <a:bodyPr/>
        <a:lstStyle/>
        <a:p>
          <a:endParaRPr lang="en-US"/>
        </a:p>
      </dgm:t>
    </dgm:pt>
    <dgm:pt modelId="{A7B1E968-01B1-BB46-B44E-4C2F6B5B1251}" type="sibTrans" cxnId="{DCEB4597-FF21-0D4C-B55E-BFF336039EB6}">
      <dgm:prSet/>
      <dgm:spPr/>
      <dgm:t>
        <a:bodyPr/>
        <a:lstStyle/>
        <a:p>
          <a:endParaRPr lang="en-US"/>
        </a:p>
      </dgm:t>
    </dgm:pt>
    <dgm:pt modelId="{97F93C5A-1177-1F43-8A6C-F28DCEAF9D6E}">
      <dgm:prSet phldrT="[Text]"/>
      <dgm:spPr/>
      <dgm:t>
        <a:bodyPr/>
        <a:lstStyle/>
        <a:p>
          <a:endParaRPr lang="en-US" dirty="0"/>
        </a:p>
      </dgm:t>
    </dgm:pt>
    <dgm:pt modelId="{9AC0CF37-5D87-4B4B-9201-6217E8FAC6C1}" type="parTrans" cxnId="{22F2E084-1645-6341-AF9C-9C26C5037D9C}">
      <dgm:prSet/>
      <dgm:spPr/>
      <dgm:t>
        <a:bodyPr/>
        <a:lstStyle/>
        <a:p>
          <a:endParaRPr lang="en-US"/>
        </a:p>
      </dgm:t>
    </dgm:pt>
    <dgm:pt modelId="{844725EC-74EE-CD4E-B389-C5B2AC072966}" type="sibTrans" cxnId="{22F2E084-1645-6341-AF9C-9C26C5037D9C}">
      <dgm:prSet/>
      <dgm:spPr/>
      <dgm:t>
        <a:bodyPr/>
        <a:lstStyle/>
        <a:p>
          <a:endParaRPr lang="en-US"/>
        </a:p>
      </dgm:t>
    </dgm:pt>
    <dgm:pt modelId="{5CA3B960-F238-FA49-87FD-3FEB2C99BC44}">
      <dgm:prSet phldrT="[Text]"/>
      <dgm:spPr/>
      <dgm:t>
        <a:bodyPr/>
        <a:lstStyle/>
        <a:p>
          <a:endParaRPr lang="en-US" dirty="0"/>
        </a:p>
      </dgm:t>
    </dgm:pt>
    <dgm:pt modelId="{9AF842B2-A104-D24A-8CA8-5DC1B2C7FD90}" type="parTrans" cxnId="{97DF706C-8BD3-1B4A-AED6-4FBB0C52ACF1}">
      <dgm:prSet/>
      <dgm:spPr/>
      <dgm:t>
        <a:bodyPr/>
        <a:lstStyle/>
        <a:p>
          <a:endParaRPr lang="en-US"/>
        </a:p>
      </dgm:t>
    </dgm:pt>
    <dgm:pt modelId="{F396BBB5-CE1A-8944-9BDB-082FD1CA4226}" type="sibTrans" cxnId="{97DF706C-8BD3-1B4A-AED6-4FBB0C52ACF1}">
      <dgm:prSet/>
      <dgm:spPr/>
      <dgm:t>
        <a:bodyPr/>
        <a:lstStyle/>
        <a:p>
          <a:endParaRPr lang="en-US"/>
        </a:p>
      </dgm:t>
    </dgm:pt>
    <dgm:pt modelId="{43DF356D-7B58-7F4D-8F29-C299B6DF0809}">
      <dgm:prSet phldrT="[Text]"/>
      <dgm:spPr/>
      <dgm:t>
        <a:bodyPr/>
        <a:lstStyle/>
        <a:p>
          <a:endParaRPr lang="en-US" dirty="0"/>
        </a:p>
      </dgm:t>
    </dgm:pt>
    <dgm:pt modelId="{57388427-D994-554B-BC39-73D81C520B6C}" type="parTrans" cxnId="{D1E4B21E-42DA-1B49-A526-C816E3CF6426}">
      <dgm:prSet/>
      <dgm:spPr/>
      <dgm:t>
        <a:bodyPr/>
        <a:lstStyle/>
        <a:p>
          <a:endParaRPr lang="en-US"/>
        </a:p>
      </dgm:t>
    </dgm:pt>
    <dgm:pt modelId="{08C565F8-1760-5342-9DD8-D99FDB44E970}" type="sibTrans" cxnId="{D1E4B21E-42DA-1B49-A526-C816E3CF6426}">
      <dgm:prSet/>
      <dgm:spPr/>
      <dgm:t>
        <a:bodyPr/>
        <a:lstStyle/>
        <a:p>
          <a:endParaRPr lang="en-US"/>
        </a:p>
      </dgm:t>
    </dgm:pt>
    <dgm:pt modelId="{73789B79-16DD-B84E-8B96-D6EB36FE0AFE}" type="pres">
      <dgm:prSet presAssocID="{82964B14-7A3B-E145-A7DA-EC6CD936CD53}" presName="Name0" presStyleCnt="0">
        <dgm:presLayoutVars>
          <dgm:dir/>
          <dgm:animLvl val="lvl"/>
          <dgm:resizeHandles val="exact"/>
        </dgm:presLayoutVars>
      </dgm:prSet>
      <dgm:spPr/>
    </dgm:pt>
    <dgm:pt modelId="{E4A6B56F-2C16-C64A-B49C-43511EF281F0}" type="pres">
      <dgm:prSet presAssocID="{FF668BB4-6B6D-9A4D-A027-C20DDDE44A3A}" presName="composite" presStyleCnt="0"/>
      <dgm:spPr/>
    </dgm:pt>
    <dgm:pt modelId="{02581F35-1196-7D44-94B2-9C57478E1EE2}" type="pres">
      <dgm:prSet presAssocID="{FF668BB4-6B6D-9A4D-A027-C20DDDE44A3A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9254CF4C-6908-044F-A6B2-7463F6AB3324}" type="pres">
      <dgm:prSet presAssocID="{FF668BB4-6B6D-9A4D-A027-C20DDDE44A3A}" presName="desTx" presStyleLbl="alignAccFollowNode1" presStyleIdx="0" presStyleCnt="2">
        <dgm:presLayoutVars>
          <dgm:bulletEnabled val="1"/>
        </dgm:presLayoutVars>
      </dgm:prSet>
      <dgm:spPr/>
    </dgm:pt>
    <dgm:pt modelId="{ED8B65E4-5EA6-8E45-B5CC-56DD7D902BC1}" type="pres">
      <dgm:prSet presAssocID="{A36C1169-3294-944B-A0A1-E7CC3A05B028}" presName="space" presStyleCnt="0"/>
      <dgm:spPr/>
    </dgm:pt>
    <dgm:pt modelId="{0013AA0A-26BD-9640-9384-5E1D13797C48}" type="pres">
      <dgm:prSet presAssocID="{C4DF41E0-BE5D-0543-BDBB-6DC046648500}" presName="composite" presStyleCnt="0"/>
      <dgm:spPr/>
    </dgm:pt>
    <dgm:pt modelId="{BFC204A0-8F01-1A43-8AAB-210A4A9762EA}" type="pres">
      <dgm:prSet presAssocID="{C4DF41E0-BE5D-0543-BDBB-6DC04664850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A3B817FC-8B56-9548-8A29-88397B976BD0}" type="pres">
      <dgm:prSet presAssocID="{C4DF41E0-BE5D-0543-BDBB-6DC046648500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ABDD590C-D035-8D4B-A76B-875B7219D954}" srcId="{C4DF41E0-BE5D-0543-BDBB-6DC046648500}" destId="{10A6633A-55DB-7146-AFF3-BB360246F420}" srcOrd="2" destOrd="0" parTransId="{CA610022-D404-2F45-BB50-1AC083B09B1E}" sibTransId="{E5DD2FC5-94E8-8C47-8CBD-664E36B3682B}"/>
    <dgm:cxn modelId="{D1E4B21E-42DA-1B49-A526-C816E3CF6426}" srcId="{FF668BB4-6B6D-9A4D-A027-C20DDDE44A3A}" destId="{43DF356D-7B58-7F4D-8F29-C299B6DF0809}" srcOrd="3" destOrd="0" parTransId="{57388427-D994-554B-BC39-73D81C520B6C}" sibTransId="{08C565F8-1760-5342-9DD8-D99FDB44E970}"/>
    <dgm:cxn modelId="{9C4ECA39-1ACD-1D4B-A2CE-F3CC8BD4F5EA}" srcId="{FF668BB4-6B6D-9A4D-A027-C20DDDE44A3A}" destId="{87E32EFA-4506-A444-83BD-A9C3F5CBC51F}" srcOrd="0" destOrd="0" parTransId="{206BC466-7C46-D642-9F87-6FADDBCDDECA}" sibTransId="{39CED4EA-3F4D-1341-B9F0-614CC55AD8C3}"/>
    <dgm:cxn modelId="{C24FB53D-93CF-D14D-826B-9F7C441D1968}" srcId="{FF668BB4-6B6D-9A4D-A027-C20DDDE44A3A}" destId="{156F9852-2A94-4C4F-94A9-6251F886B0FF}" srcOrd="4" destOrd="0" parTransId="{682AB77E-D353-0D4C-8752-8B6B6BAE5B77}" sibTransId="{5781A79E-1852-E241-8D52-7CECD115ABB4}"/>
    <dgm:cxn modelId="{BF46775C-ACD0-4944-8F56-87BE244546C7}" type="presOf" srcId="{43DF356D-7B58-7F4D-8F29-C299B6DF0809}" destId="{9254CF4C-6908-044F-A6B2-7463F6AB3324}" srcOrd="0" destOrd="3" presId="urn:microsoft.com/office/officeart/2005/8/layout/hList1"/>
    <dgm:cxn modelId="{3CA5C163-FEEB-E843-A300-1F29764679B4}" srcId="{82964B14-7A3B-E145-A7DA-EC6CD936CD53}" destId="{C4DF41E0-BE5D-0543-BDBB-6DC046648500}" srcOrd="1" destOrd="0" parTransId="{B59F489A-3539-714D-BD89-130B0A0B125A}" sibTransId="{4AEE408B-631C-FF44-BED9-657114052B99}"/>
    <dgm:cxn modelId="{97DF706C-8BD3-1B4A-AED6-4FBB0C52ACF1}" srcId="{FF668BB4-6B6D-9A4D-A027-C20DDDE44A3A}" destId="{5CA3B960-F238-FA49-87FD-3FEB2C99BC44}" srcOrd="1" destOrd="0" parTransId="{9AF842B2-A104-D24A-8CA8-5DC1B2C7FD90}" sibTransId="{F396BBB5-CE1A-8944-9BDB-082FD1CA4226}"/>
    <dgm:cxn modelId="{41948F80-2EEB-E244-A500-433FD29798A1}" srcId="{82964B14-7A3B-E145-A7DA-EC6CD936CD53}" destId="{FF668BB4-6B6D-9A4D-A027-C20DDDE44A3A}" srcOrd="0" destOrd="0" parTransId="{DE334820-3D81-EC4D-87EB-E34BC3A1DC37}" sibTransId="{A36C1169-3294-944B-A0A1-E7CC3A05B028}"/>
    <dgm:cxn modelId="{22F2E084-1645-6341-AF9C-9C26C5037D9C}" srcId="{C4DF41E0-BE5D-0543-BDBB-6DC046648500}" destId="{97F93C5A-1177-1F43-8A6C-F28DCEAF9D6E}" srcOrd="1" destOrd="0" parTransId="{9AC0CF37-5D87-4B4B-9201-6217E8FAC6C1}" sibTransId="{844725EC-74EE-CD4E-B389-C5B2AC072966}"/>
    <dgm:cxn modelId="{A279BA91-7241-8443-A6CD-1B94F63F9343}" type="presOf" srcId="{C3C76942-CB66-A247-9579-150C48A25320}" destId="{A3B817FC-8B56-9548-8A29-88397B976BD0}" srcOrd="0" destOrd="0" presId="urn:microsoft.com/office/officeart/2005/8/layout/hList1"/>
    <dgm:cxn modelId="{DCEB4597-FF21-0D4C-B55E-BFF336039EB6}" srcId="{FF668BB4-6B6D-9A4D-A027-C20DDDE44A3A}" destId="{DE8EC689-9F94-5C40-BB5C-8E59D1938406}" srcOrd="2" destOrd="0" parTransId="{6D77B61F-E6AD-5E4F-A2C3-FD9F919A1471}" sibTransId="{A7B1E968-01B1-BB46-B44E-4C2F6B5B1251}"/>
    <dgm:cxn modelId="{7CCAA997-EB3F-514A-A058-6DA160182DAE}" type="presOf" srcId="{156F9852-2A94-4C4F-94A9-6251F886B0FF}" destId="{9254CF4C-6908-044F-A6B2-7463F6AB3324}" srcOrd="0" destOrd="4" presId="urn:microsoft.com/office/officeart/2005/8/layout/hList1"/>
    <dgm:cxn modelId="{5EFAB4A6-3E21-E84E-B08B-C69C261B01F2}" type="presOf" srcId="{5CA3B960-F238-FA49-87FD-3FEB2C99BC44}" destId="{9254CF4C-6908-044F-A6B2-7463F6AB3324}" srcOrd="0" destOrd="1" presId="urn:microsoft.com/office/officeart/2005/8/layout/hList1"/>
    <dgm:cxn modelId="{DBF33DA9-001C-EA49-BE57-AAA9DD88A4DF}" type="presOf" srcId="{87E32EFA-4506-A444-83BD-A9C3F5CBC51F}" destId="{9254CF4C-6908-044F-A6B2-7463F6AB3324}" srcOrd="0" destOrd="0" presId="urn:microsoft.com/office/officeart/2005/8/layout/hList1"/>
    <dgm:cxn modelId="{77C4A4B6-2606-C148-92C0-99D3EAFCFADC}" type="presOf" srcId="{C4DF41E0-BE5D-0543-BDBB-6DC046648500}" destId="{BFC204A0-8F01-1A43-8AAB-210A4A9762EA}" srcOrd="0" destOrd="0" presId="urn:microsoft.com/office/officeart/2005/8/layout/hList1"/>
    <dgm:cxn modelId="{721230B8-04F1-2346-BD7F-C002D37B5473}" type="presOf" srcId="{97F93C5A-1177-1F43-8A6C-F28DCEAF9D6E}" destId="{A3B817FC-8B56-9548-8A29-88397B976BD0}" srcOrd="0" destOrd="1" presId="urn:microsoft.com/office/officeart/2005/8/layout/hList1"/>
    <dgm:cxn modelId="{431E6CC0-5193-2949-848F-D01B1534856F}" type="presOf" srcId="{FF668BB4-6B6D-9A4D-A027-C20DDDE44A3A}" destId="{02581F35-1196-7D44-94B2-9C57478E1EE2}" srcOrd="0" destOrd="0" presId="urn:microsoft.com/office/officeart/2005/8/layout/hList1"/>
    <dgm:cxn modelId="{FF2963CB-FC3A-F348-AF95-F00E83D81800}" type="presOf" srcId="{DE8EC689-9F94-5C40-BB5C-8E59D1938406}" destId="{9254CF4C-6908-044F-A6B2-7463F6AB3324}" srcOrd="0" destOrd="2" presId="urn:microsoft.com/office/officeart/2005/8/layout/hList1"/>
    <dgm:cxn modelId="{F449C1D5-359F-C040-AEF5-2F971394EA99}" type="presOf" srcId="{82964B14-7A3B-E145-A7DA-EC6CD936CD53}" destId="{73789B79-16DD-B84E-8B96-D6EB36FE0AFE}" srcOrd="0" destOrd="0" presId="urn:microsoft.com/office/officeart/2005/8/layout/hList1"/>
    <dgm:cxn modelId="{E5961FED-97B1-9B48-933D-5736E1811AE8}" type="presOf" srcId="{10A6633A-55DB-7146-AFF3-BB360246F420}" destId="{A3B817FC-8B56-9548-8A29-88397B976BD0}" srcOrd="0" destOrd="2" presId="urn:microsoft.com/office/officeart/2005/8/layout/hList1"/>
    <dgm:cxn modelId="{BF5799F7-CE57-D14A-88BF-BFD5A338E14C}" srcId="{C4DF41E0-BE5D-0543-BDBB-6DC046648500}" destId="{C3C76942-CB66-A247-9579-150C48A25320}" srcOrd="0" destOrd="0" parTransId="{5BAB82A2-ADC2-DE40-94AC-65A4E39A4D7E}" sibTransId="{316BE75C-6DCA-5241-A331-3711444A9A62}"/>
    <dgm:cxn modelId="{0320D391-61BF-E146-AFFE-5941D731136A}" type="presParOf" srcId="{73789B79-16DD-B84E-8B96-D6EB36FE0AFE}" destId="{E4A6B56F-2C16-C64A-B49C-43511EF281F0}" srcOrd="0" destOrd="0" presId="urn:microsoft.com/office/officeart/2005/8/layout/hList1"/>
    <dgm:cxn modelId="{BCC3039B-6C58-C64D-8EC2-76FE94141571}" type="presParOf" srcId="{E4A6B56F-2C16-C64A-B49C-43511EF281F0}" destId="{02581F35-1196-7D44-94B2-9C57478E1EE2}" srcOrd="0" destOrd="0" presId="urn:microsoft.com/office/officeart/2005/8/layout/hList1"/>
    <dgm:cxn modelId="{EDC953C3-D3CB-0F4C-ACC4-11256D50899E}" type="presParOf" srcId="{E4A6B56F-2C16-C64A-B49C-43511EF281F0}" destId="{9254CF4C-6908-044F-A6B2-7463F6AB3324}" srcOrd="1" destOrd="0" presId="urn:microsoft.com/office/officeart/2005/8/layout/hList1"/>
    <dgm:cxn modelId="{90C431D8-81EB-5D46-B372-78E0E1AEB6ED}" type="presParOf" srcId="{73789B79-16DD-B84E-8B96-D6EB36FE0AFE}" destId="{ED8B65E4-5EA6-8E45-B5CC-56DD7D902BC1}" srcOrd="1" destOrd="0" presId="urn:microsoft.com/office/officeart/2005/8/layout/hList1"/>
    <dgm:cxn modelId="{AD002064-EE2D-D145-AE8C-4D7B608C25A2}" type="presParOf" srcId="{73789B79-16DD-B84E-8B96-D6EB36FE0AFE}" destId="{0013AA0A-26BD-9640-9384-5E1D13797C48}" srcOrd="2" destOrd="0" presId="urn:microsoft.com/office/officeart/2005/8/layout/hList1"/>
    <dgm:cxn modelId="{699A9A2C-96C3-494D-87DD-D1C91192BDF7}" type="presParOf" srcId="{0013AA0A-26BD-9640-9384-5E1D13797C48}" destId="{BFC204A0-8F01-1A43-8AAB-210A4A9762EA}" srcOrd="0" destOrd="0" presId="urn:microsoft.com/office/officeart/2005/8/layout/hList1"/>
    <dgm:cxn modelId="{952A30A1-E7C7-934F-97EF-44B3A9D8FDB2}" type="presParOf" srcId="{0013AA0A-26BD-9640-9384-5E1D13797C48}" destId="{A3B817FC-8B56-9548-8A29-88397B976BD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49825EE-A880-C44F-9BEA-28E183252AEB}" type="doc">
      <dgm:prSet loTypeId="urn:microsoft.com/office/officeart/2005/8/layout/lProcess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F7655A-DFD8-A949-862C-4198C2DBCA8A}">
      <dgm:prSet phldrT="[Text]"/>
      <dgm:spPr/>
      <dgm:t>
        <a:bodyPr/>
        <a:lstStyle/>
        <a:p>
          <a:r>
            <a:rPr lang="en-US" dirty="0"/>
            <a:t>Typical (first generation)</a:t>
          </a:r>
        </a:p>
      </dgm:t>
    </dgm:pt>
    <dgm:pt modelId="{43FF7245-9AC2-8146-9DB7-D2ED327B6E58}" type="parTrans" cxnId="{B2055BDB-BEE5-4442-B41B-BF9C0F2BBFBB}">
      <dgm:prSet/>
      <dgm:spPr/>
      <dgm:t>
        <a:bodyPr/>
        <a:lstStyle/>
        <a:p>
          <a:endParaRPr lang="en-US"/>
        </a:p>
      </dgm:t>
    </dgm:pt>
    <dgm:pt modelId="{6EB71C22-33B6-3D45-AD6A-70EE14605205}" type="sibTrans" cxnId="{B2055BDB-BEE5-4442-B41B-BF9C0F2BBFBB}">
      <dgm:prSet/>
      <dgm:spPr/>
      <dgm:t>
        <a:bodyPr/>
        <a:lstStyle/>
        <a:p>
          <a:endParaRPr lang="en-US"/>
        </a:p>
      </dgm:t>
    </dgm:pt>
    <dgm:pt modelId="{A3FDF5E0-9747-344C-BA16-982D0063DE73}">
      <dgm:prSet phldrT="[Text]"/>
      <dgm:spPr/>
      <dgm:t>
        <a:bodyPr/>
        <a:lstStyle/>
        <a:p>
          <a:r>
            <a:rPr lang="en-US" dirty="0"/>
            <a:t>More likely to cause extrapyramidal symptoms</a:t>
          </a:r>
        </a:p>
      </dgm:t>
    </dgm:pt>
    <dgm:pt modelId="{51B8810D-584C-C643-A1AA-CF456A07E59C}" type="parTrans" cxnId="{9450BF9C-708A-6D41-AC6C-1787140414A2}">
      <dgm:prSet/>
      <dgm:spPr/>
      <dgm:t>
        <a:bodyPr/>
        <a:lstStyle/>
        <a:p>
          <a:endParaRPr lang="en-US"/>
        </a:p>
      </dgm:t>
    </dgm:pt>
    <dgm:pt modelId="{A0A405EF-A338-C54A-AA11-BB0A5231094D}" type="sibTrans" cxnId="{9450BF9C-708A-6D41-AC6C-1787140414A2}">
      <dgm:prSet/>
      <dgm:spPr/>
      <dgm:t>
        <a:bodyPr/>
        <a:lstStyle/>
        <a:p>
          <a:endParaRPr lang="en-US"/>
        </a:p>
      </dgm:t>
    </dgm:pt>
    <dgm:pt modelId="{463A18DA-1198-D341-B8D1-F1CFF218915D}">
      <dgm:prSet phldrT="[Text]"/>
      <dgm:spPr/>
      <dgm:t>
        <a:bodyPr/>
        <a:lstStyle/>
        <a:p>
          <a:r>
            <a:rPr lang="en-US" dirty="0"/>
            <a:t>Ex: haloperidol, fluphenazine, perphenazine, chlorpromazine</a:t>
          </a:r>
        </a:p>
      </dgm:t>
    </dgm:pt>
    <dgm:pt modelId="{92BBD6EC-A603-A347-B543-F1759D0014F1}" type="parTrans" cxnId="{E1C639D9-C9FA-2D49-9754-A02DDB3D9558}">
      <dgm:prSet/>
      <dgm:spPr/>
      <dgm:t>
        <a:bodyPr/>
        <a:lstStyle/>
        <a:p>
          <a:endParaRPr lang="en-US"/>
        </a:p>
      </dgm:t>
    </dgm:pt>
    <dgm:pt modelId="{78656A23-A685-604A-845E-96F731EC4668}" type="sibTrans" cxnId="{E1C639D9-C9FA-2D49-9754-A02DDB3D9558}">
      <dgm:prSet/>
      <dgm:spPr/>
      <dgm:t>
        <a:bodyPr/>
        <a:lstStyle/>
        <a:p>
          <a:endParaRPr lang="en-US"/>
        </a:p>
      </dgm:t>
    </dgm:pt>
    <dgm:pt modelId="{ADFF1DB6-C3E0-A244-B4F2-700F49B7D611}">
      <dgm:prSet phldrT="[Text]"/>
      <dgm:spPr/>
      <dgm:t>
        <a:bodyPr/>
        <a:lstStyle/>
        <a:p>
          <a:r>
            <a:rPr lang="en-US" dirty="0"/>
            <a:t>Atypical (second generation)</a:t>
          </a:r>
        </a:p>
      </dgm:t>
    </dgm:pt>
    <dgm:pt modelId="{D9C34DC5-D555-0A45-9DAC-DCBAAC0724E3}" type="parTrans" cxnId="{392619EB-4215-2148-AFE0-9BE5FB1C4F78}">
      <dgm:prSet/>
      <dgm:spPr/>
      <dgm:t>
        <a:bodyPr/>
        <a:lstStyle/>
        <a:p>
          <a:endParaRPr lang="en-US"/>
        </a:p>
      </dgm:t>
    </dgm:pt>
    <dgm:pt modelId="{C83F99C7-FC7E-D34E-A886-4BA88BA0BC9A}" type="sibTrans" cxnId="{392619EB-4215-2148-AFE0-9BE5FB1C4F78}">
      <dgm:prSet/>
      <dgm:spPr/>
      <dgm:t>
        <a:bodyPr/>
        <a:lstStyle/>
        <a:p>
          <a:endParaRPr lang="en-US"/>
        </a:p>
      </dgm:t>
    </dgm:pt>
    <dgm:pt modelId="{AEE61211-BCB9-F743-AAFB-DC0A8C9E63A3}">
      <dgm:prSet phldrT="[Text]"/>
      <dgm:spPr/>
      <dgm:t>
        <a:bodyPr/>
        <a:lstStyle/>
        <a:p>
          <a:r>
            <a:rPr lang="en-US" dirty="0"/>
            <a:t>More likely to cause metabolic side effects</a:t>
          </a:r>
        </a:p>
      </dgm:t>
    </dgm:pt>
    <dgm:pt modelId="{04B00C0A-295A-8E46-A893-964EA59AEAD9}" type="parTrans" cxnId="{25780237-6AEF-5F47-A660-B619F1779329}">
      <dgm:prSet/>
      <dgm:spPr/>
      <dgm:t>
        <a:bodyPr/>
        <a:lstStyle/>
        <a:p>
          <a:endParaRPr lang="en-US"/>
        </a:p>
      </dgm:t>
    </dgm:pt>
    <dgm:pt modelId="{3EAB8ACD-A8F7-F94D-B8E2-998063CB97E4}" type="sibTrans" cxnId="{25780237-6AEF-5F47-A660-B619F1779329}">
      <dgm:prSet/>
      <dgm:spPr/>
      <dgm:t>
        <a:bodyPr/>
        <a:lstStyle/>
        <a:p>
          <a:endParaRPr lang="en-US"/>
        </a:p>
      </dgm:t>
    </dgm:pt>
    <dgm:pt modelId="{B5907D93-5402-F34E-A1F0-72846410CD8E}">
      <dgm:prSet phldrT="[Text]"/>
      <dgm:spPr/>
      <dgm:t>
        <a:bodyPr/>
        <a:lstStyle/>
        <a:p>
          <a:r>
            <a:rPr lang="en-US" dirty="0"/>
            <a:t>Ex: olanzapine, quetiapine, aripiprazole, risperidone</a:t>
          </a:r>
        </a:p>
      </dgm:t>
    </dgm:pt>
    <dgm:pt modelId="{7FAE6C80-394D-954D-838B-3F811599D0A9}" type="parTrans" cxnId="{279EF2D9-8EFB-1D45-974B-C80685E3331B}">
      <dgm:prSet/>
      <dgm:spPr/>
      <dgm:t>
        <a:bodyPr/>
        <a:lstStyle/>
        <a:p>
          <a:endParaRPr lang="en-US"/>
        </a:p>
      </dgm:t>
    </dgm:pt>
    <dgm:pt modelId="{6086D410-B851-3E44-815E-FBCEB8DAB5D1}" type="sibTrans" cxnId="{279EF2D9-8EFB-1D45-974B-C80685E3331B}">
      <dgm:prSet/>
      <dgm:spPr/>
      <dgm:t>
        <a:bodyPr/>
        <a:lstStyle/>
        <a:p>
          <a:endParaRPr lang="en-US"/>
        </a:p>
      </dgm:t>
    </dgm:pt>
    <dgm:pt modelId="{0CC63B4F-8576-E749-A294-A59C63503AF4}" type="pres">
      <dgm:prSet presAssocID="{649825EE-A880-C44F-9BEA-28E183252AEB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02C7379C-49B2-DB4E-83AE-E43660B45085}" type="pres">
      <dgm:prSet presAssocID="{25F7655A-DFD8-A949-862C-4198C2DBCA8A}" presName="horFlow" presStyleCnt="0"/>
      <dgm:spPr/>
    </dgm:pt>
    <dgm:pt modelId="{B076A1D0-45AE-0940-B281-22F9C1731F91}" type="pres">
      <dgm:prSet presAssocID="{25F7655A-DFD8-A949-862C-4198C2DBCA8A}" presName="bigChev" presStyleLbl="node1" presStyleIdx="0" presStyleCnt="2"/>
      <dgm:spPr/>
    </dgm:pt>
    <dgm:pt modelId="{4E5462AC-2B69-6045-9A11-BEF10AA99045}" type="pres">
      <dgm:prSet presAssocID="{51B8810D-584C-C643-A1AA-CF456A07E59C}" presName="parTrans" presStyleCnt="0"/>
      <dgm:spPr/>
    </dgm:pt>
    <dgm:pt modelId="{765A08AB-E558-F543-AD45-DCCF01EBB74F}" type="pres">
      <dgm:prSet presAssocID="{A3FDF5E0-9747-344C-BA16-982D0063DE73}" presName="node" presStyleLbl="alignAccFollowNode1" presStyleIdx="0" presStyleCnt="4">
        <dgm:presLayoutVars>
          <dgm:bulletEnabled val="1"/>
        </dgm:presLayoutVars>
      </dgm:prSet>
      <dgm:spPr/>
    </dgm:pt>
    <dgm:pt modelId="{08E00CD3-E7A5-F347-84D7-E0DEF01D470E}" type="pres">
      <dgm:prSet presAssocID="{A0A405EF-A338-C54A-AA11-BB0A5231094D}" presName="sibTrans" presStyleCnt="0"/>
      <dgm:spPr/>
    </dgm:pt>
    <dgm:pt modelId="{E26AFDAE-F402-9541-8E63-4508A90ADA31}" type="pres">
      <dgm:prSet presAssocID="{463A18DA-1198-D341-B8D1-F1CFF218915D}" presName="node" presStyleLbl="alignAccFollowNode1" presStyleIdx="1" presStyleCnt="4">
        <dgm:presLayoutVars>
          <dgm:bulletEnabled val="1"/>
        </dgm:presLayoutVars>
      </dgm:prSet>
      <dgm:spPr/>
    </dgm:pt>
    <dgm:pt modelId="{D84BC0CB-D46B-BE42-929B-2D4031770080}" type="pres">
      <dgm:prSet presAssocID="{25F7655A-DFD8-A949-862C-4198C2DBCA8A}" presName="vSp" presStyleCnt="0"/>
      <dgm:spPr/>
    </dgm:pt>
    <dgm:pt modelId="{E6BB3CB5-EA6A-734F-AF97-EA6FB2AC56D7}" type="pres">
      <dgm:prSet presAssocID="{ADFF1DB6-C3E0-A244-B4F2-700F49B7D611}" presName="horFlow" presStyleCnt="0"/>
      <dgm:spPr/>
    </dgm:pt>
    <dgm:pt modelId="{E56D35CD-7E66-F14F-917C-4BF4E1A9C9F0}" type="pres">
      <dgm:prSet presAssocID="{ADFF1DB6-C3E0-A244-B4F2-700F49B7D611}" presName="bigChev" presStyleLbl="node1" presStyleIdx="1" presStyleCnt="2"/>
      <dgm:spPr/>
    </dgm:pt>
    <dgm:pt modelId="{EEDB70BF-7BFB-8140-8ED2-ACE58D7ACA1B}" type="pres">
      <dgm:prSet presAssocID="{04B00C0A-295A-8E46-A893-964EA59AEAD9}" presName="parTrans" presStyleCnt="0"/>
      <dgm:spPr/>
    </dgm:pt>
    <dgm:pt modelId="{5B18460A-1F38-1C4F-888B-2DA060B858D6}" type="pres">
      <dgm:prSet presAssocID="{AEE61211-BCB9-F743-AAFB-DC0A8C9E63A3}" presName="node" presStyleLbl="alignAccFollowNode1" presStyleIdx="2" presStyleCnt="4">
        <dgm:presLayoutVars>
          <dgm:bulletEnabled val="1"/>
        </dgm:presLayoutVars>
      </dgm:prSet>
      <dgm:spPr/>
    </dgm:pt>
    <dgm:pt modelId="{EC3C9E11-B65A-7940-882B-E7ACB2D8FAE7}" type="pres">
      <dgm:prSet presAssocID="{3EAB8ACD-A8F7-F94D-B8E2-998063CB97E4}" presName="sibTrans" presStyleCnt="0"/>
      <dgm:spPr/>
    </dgm:pt>
    <dgm:pt modelId="{ED620FB0-ECB5-704D-96E7-A8887F117455}" type="pres">
      <dgm:prSet presAssocID="{B5907D93-5402-F34E-A1F0-72846410CD8E}" presName="node" presStyleLbl="alignAccFollowNode1" presStyleIdx="3" presStyleCnt="4">
        <dgm:presLayoutVars>
          <dgm:bulletEnabled val="1"/>
        </dgm:presLayoutVars>
      </dgm:prSet>
      <dgm:spPr/>
    </dgm:pt>
  </dgm:ptLst>
  <dgm:cxnLst>
    <dgm:cxn modelId="{FDA4040F-E898-B84F-89F6-7304F01F8E6A}" type="presOf" srcId="{A3FDF5E0-9747-344C-BA16-982D0063DE73}" destId="{765A08AB-E558-F543-AD45-DCCF01EBB74F}" srcOrd="0" destOrd="0" presId="urn:microsoft.com/office/officeart/2005/8/layout/lProcess3"/>
    <dgm:cxn modelId="{6E7E3627-B1C1-FC45-842E-1EDF576E4E12}" type="presOf" srcId="{AEE61211-BCB9-F743-AAFB-DC0A8C9E63A3}" destId="{5B18460A-1F38-1C4F-888B-2DA060B858D6}" srcOrd="0" destOrd="0" presId="urn:microsoft.com/office/officeart/2005/8/layout/lProcess3"/>
    <dgm:cxn modelId="{322B9F28-FC5B-E24C-B781-60FE52B6F4AA}" type="presOf" srcId="{ADFF1DB6-C3E0-A244-B4F2-700F49B7D611}" destId="{E56D35CD-7E66-F14F-917C-4BF4E1A9C9F0}" srcOrd="0" destOrd="0" presId="urn:microsoft.com/office/officeart/2005/8/layout/lProcess3"/>
    <dgm:cxn modelId="{25780237-6AEF-5F47-A660-B619F1779329}" srcId="{ADFF1DB6-C3E0-A244-B4F2-700F49B7D611}" destId="{AEE61211-BCB9-F743-AAFB-DC0A8C9E63A3}" srcOrd="0" destOrd="0" parTransId="{04B00C0A-295A-8E46-A893-964EA59AEAD9}" sibTransId="{3EAB8ACD-A8F7-F94D-B8E2-998063CB97E4}"/>
    <dgm:cxn modelId="{297B4F71-211E-CB4E-A68E-81372E00AEC5}" type="presOf" srcId="{463A18DA-1198-D341-B8D1-F1CFF218915D}" destId="{E26AFDAE-F402-9541-8E63-4508A90ADA31}" srcOrd="0" destOrd="0" presId="urn:microsoft.com/office/officeart/2005/8/layout/lProcess3"/>
    <dgm:cxn modelId="{950B1A75-4D29-E644-A752-3F0456DF1958}" type="presOf" srcId="{B5907D93-5402-F34E-A1F0-72846410CD8E}" destId="{ED620FB0-ECB5-704D-96E7-A8887F117455}" srcOrd="0" destOrd="0" presId="urn:microsoft.com/office/officeart/2005/8/layout/lProcess3"/>
    <dgm:cxn modelId="{9450BF9C-708A-6D41-AC6C-1787140414A2}" srcId="{25F7655A-DFD8-A949-862C-4198C2DBCA8A}" destId="{A3FDF5E0-9747-344C-BA16-982D0063DE73}" srcOrd="0" destOrd="0" parTransId="{51B8810D-584C-C643-A1AA-CF456A07E59C}" sibTransId="{A0A405EF-A338-C54A-AA11-BB0A5231094D}"/>
    <dgm:cxn modelId="{7C50B0BA-BE24-274A-B520-27C08E8CC7D0}" type="presOf" srcId="{25F7655A-DFD8-A949-862C-4198C2DBCA8A}" destId="{B076A1D0-45AE-0940-B281-22F9C1731F91}" srcOrd="0" destOrd="0" presId="urn:microsoft.com/office/officeart/2005/8/layout/lProcess3"/>
    <dgm:cxn modelId="{434A29BB-EC7A-FE4A-BB95-B4A026315544}" type="presOf" srcId="{649825EE-A880-C44F-9BEA-28E183252AEB}" destId="{0CC63B4F-8576-E749-A294-A59C63503AF4}" srcOrd="0" destOrd="0" presId="urn:microsoft.com/office/officeart/2005/8/layout/lProcess3"/>
    <dgm:cxn modelId="{E1C639D9-C9FA-2D49-9754-A02DDB3D9558}" srcId="{25F7655A-DFD8-A949-862C-4198C2DBCA8A}" destId="{463A18DA-1198-D341-B8D1-F1CFF218915D}" srcOrd="1" destOrd="0" parTransId="{92BBD6EC-A603-A347-B543-F1759D0014F1}" sibTransId="{78656A23-A685-604A-845E-96F731EC4668}"/>
    <dgm:cxn modelId="{279EF2D9-8EFB-1D45-974B-C80685E3331B}" srcId="{ADFF1DB6-C3E0-A244-B4F2-700F49B7D611}" destId="{B5907D93-5402-F34E-A1F0-72846410CD8E}" srcOrd="1" destOrd="0" parTransId="{7FAE6C80-394D-954D-838B-3F811599D0A9}" sibTransId="{6086D410-B851-3E44-815E-FBCEB8DAB5D1}"/>
    <dgm:cxn modelId="{B2055BDB-BEE5-4442-B41B-BF9C0F2BBFBB}" srcId="{649825EE-A880-C44F-9BEA-28E183252AEB}" destId="{25F7655A-DFD8-A949-862C-4198C2DBCA8A}" srcOrd="0" destOrd="0" parTransId="{43FF7245-9AC2-8146-9DB7-D2ED327B6E58}" sibTransId="{6EB71C22-33B6-3D45-AD6A-70EE14605205}"/>
    <dgm:cxn modelId="{392619EB-4215-2148-AFE0-9BE5FB1C4F78}" srcId="{649825EE-A880-C44F-9BEA-28E183252AEB}" destId="{ADFF1DB6-C3E0-A244-B4F2-700F49B7D611}" srcOrd="1" destOrd="0" parTransId="{D9C34DC5-D555-0A45-9DAC-DCBAAC0724E3}" sibTransId="{C83F99C7-FC7E-D34E-A886-4BA88BA0BC9A}"/>
    <dgm:cxn modelId="{D77EE8DD-9B81-3344-982D-B412B62B645C}" type="presParOf" srcId="{0CC63B4F-8576-E749-A294-A59C63503AF4}" destId="{02C7379C-49B2-DB4E-83AE-E43660B45085}" srcOrd="0" destOrd="0" presId="urn:microsoft.com/office/officeart/2005/8/layout/lProcess3"/>
    <dgm:cxn modelId="{54EFF75B-AC01-3147-859E-569F09C3C893}" type="presParOf" srcId="{02C7379C-49B2-DB4E-83AE-E43660B45085}" destId="{B076A1D0-45AE-0940-B281-22F9C1731F91}" srcOrd="0" destOrd="0" presId="urn:microsoft.com/office/officeart/2005/8/layout/lProcess3"/>
    <dgm:cxn modelId="{7663436C-88E6-E540-970F-A25908BF8B42}" type="presParOf" srcId="{02C7379C-49B2-DB4E-83AE-E43660B45085}" destId="{4E5462AC-2B69-6045-9A11-BEF10AA99045}" srcOrd="1" destOrd="0" presId="urn:microsoft.com/office/officeart/2005/8/layout/lProcess3"/>
    <dgm:cxn modelId="{38178E89-1287-DB46-BA47-E7FEB6692A7C}" type="presParOf" srcId="{02C7379C-49B2-DB4E-83AE-E43660B45085}" destId="{765A08AB-E558-F543-AD45-DCCF01EBB74F}" srcOrd="2" destOrd="0" presId="urn:microsoft.com/office/officeart/2005/8/layout/lProcess3"/>
    <dgm:cxn modelId="{F849DB3F-C426-004B-900F-3AC9E0A4257A}" type="presParOf" srcId="{02C7379C-49B2-DB4E-83AE-E43660B45085}" destId="{08E00CD3-E7A5-F347-84D7-E0DEF01D470E}" srcOrd="3" destOrd="0" presId="urn:microsoft.com/office/officeart/2005/8/layout/lProcess3"/>
    <dgm:cxn modelId="{5B7C886C-40FD-E944-AEE6-9D751172750E}" type="presParOf" srcId="{02C7379C-49B2-DB4E-83AE-E43660B45085}" destId="{E26AFDAE-F402-9541-8E63-4508A90ADA31}" srcOrd="4" destOrd="0" presId="urn:microsoft.com/office/officeart/2005/8/layout/lProcess3"/>
    <dgm:cxn modelId="{9A449C85-9541-1342-8206-CB1BC566608D}" type="presParOf" srcId="{0CC63B4F-8576-E749-A294-A59C63503AF4}" destId="{D84BC0CB-D46B-BE42-929B-2D4031770080}" srcOrd="1" destOrd="0" presId="urn:microsoft.com/office/officeart/2005/8/layout/lProcess3"/>
    <dgm:cxn modelId="{0289B1DF-FC35-7347-9821-56D428E6C008}" type="presParOf" srcId="{0CC63B4F-8576-E749-A294-A59C63503AF4}" destId="{E6BB3CB5-EA6A-734F-AF97-EA6FB2AC56D7}" srcOrd="2" destOrd="0" presId="urn:microsoft.com/office/officeart/2005/8/layout/lProcess3"/>
    <dgm:cxn modelId="{5D85C4FC-A519-444B-9F84-B1304031CD4B}" type="presParOf" srcId="{E6BB3CB5-EA6A-734F-AF97-EA6FB2AC56D7}" destId="{E56D35CD-7E66-F14F-917C-4BF4E1A9C9F0}" srcOrd="0" destOrd="0" presId="urn:microsoft.com/office/officeart/2005/8/layout/lProcess3"/>
    <dgm:cxn modelId="{F30A27FB-FDB9-2A4F-88AB-FD3F5949DC5F}" type="presParOf" srcId="{E6BB3CB5-EA6A-734F-AF97-EA6FB2AC56D7}" destId="{EEDB70BF-7BFB-8140-8ED2-ACE58D7ACA1B}" srcOrd="1" destOrd="0" presId="urn:microsoft.com/office/officeart/2005/8/layout/lProcess3"/>
    <dgm:cxn modelId="{3C9285C3-2280-5145-8B6E-A6B78FB4A7D2}" type="presParOf" srcId="{E6BB3CB5-EA6A-734F-AF97-EA6FB2AC56D7}" destId="{5B18460A-1F38-1C4F-888B-2DA060B858D6}" srcOrd="2" destOrd="0" presId="urn:microsoft.com/office/officeart/2005/8/layout/lProcess3"/>
    <dgm:cxn modelId="{4A733B76-6F4F-6745-883B-EDA27BE73A59}" type="presParOf" srcId="{E6BB3CB5-EA6A-734F-AF97-EA6FB2AC56D7}" destId="{EC3C9E11-B65A-7940-882B-E7ACB2D8FAE7}" srcOrd="3" destOrd="0" presId="urn:microsoft.com/office/officeart/2005/8/layout/lProcess3"/>
    <dgm:cxn modelId="{502336E6-35C2-2948-8C67-760413D90E8C}" type="presParOf" srcId="{E6BB3CB5-EA6A-734F-AF97-EA6FB2AC56D7}" destId="{ED620FB0-ECB5-704D-96E7-A8887F117455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BC11CA-3404-D649-9317-C5DEF44836E2}">
      <dsp:nvSpPr>
        <dsp:cNvPr id="0" name=""/>
        <dsp:cNvSpPr/>
      </dsp:nvSpPr>
      <dsp:spPr>
        <a:xfrm>
          <a:off x="0" y="183698"/>
          <a:ext cx="9529011" cy="226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9557" tIns="624840" rIns="739557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Increased risk of mood episode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Increased risk of postpartum psychosis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Decreased prenatal care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High risk behaviors (hypersexuality, substance use)</a:t>
          </a:r>
        </a:p>
      </dsp:txBody>
      <dsp:txXfrm>
        <a:off x="0" y="183698"/>
        <a:ext cx="9529011" cy="2268000"/>
      </dsp:txXfrm>
    </dsp:sp>
    <dsp:sp modelId="{A02CEF73-F9D8-6446-B757-48582FE3C925}">
      <dsp:nvSpPr>
        <dsp:cNvPr id="0" name=""/>
        <dsp:cNvSpPr/>
      </dsp:nvSpPr>
      <dsp:spPr>
        <a:xfrm>
          <a:off x="476450" y="25519"/>
          <a:ext cx="6670307" cy="6502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2122" tIns="0" rIns="252122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Risks to Mother </a:t>
          </a:r>
        </a:p>
      </dsp:txBody>
      <dsp:txXfrm>
        <a:off x="508192" y="57261"/>
        <a:ext cx="6606823" cy="586758"/>
      </dsp:txXfrm>
    </dsp:sp>
    <dsp:sp modelId="{6F536E5F-D8C8-8E48-9987-2552773AA131}">
      <dsp:nvSpPr>
        <dsp:cNvPr id="0" name=""/>
        <dsp:cNvSpPr/>
      </dsp:nvSpPr>
      <dsp:spPr>
        <a:xfrm>
          <a:off x="0" y="2812000"/>
          <a:ext cx="9529011" cy="292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9557" tIns="624840" rIns="739557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Placental abnormalities 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Preeclampsia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Antepartum hemorrhage 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Low birth weight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preterm birth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Neonatal hypoglycemia </a:t>
          </a:r>
        </a:p>
      </dsp:txBody>
      <dsp:txXfrm>
        <a:off x="0" y="2812000"/>
        <a:ext cx="9529011" cy="2923200"/>
      </dsp:txXfrm>
    </dsp:sp>
    <dsp:sp modelId="{69A23C42-C64F-024D-B3E2-5B71BA4866D8}">
      <dsp:nvSpPr>
        <dsp:cNvPr id="0" name=""/>
        <dsp:cNvSpPr/>
      </dsp:nvSpPr>
      <dsp:spPr>
        <a:xfrm>
          <a:off x="476450" y="2644242"/>
          <a:ext cx="6670307" cy="6400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2122" tIns="0" rIns="252122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Pregnancy complications/Risk to baby:</a:t>
          </a:r>
          <a:endParaRPr lang="en-US" sz="3000" kern="1200" dirty="0">
            <a:solidFill>
              <a:schemeClr val="bg1"/>
            </a:solidFill>
          </a:endParaRPr>
        </a:p>
      </dsp:txBody>
      <dsp:txXfrm>
        <a:off x="507696" y="2675488"/>
        <a:ext cx="6607815" cy="5775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7BD1B1-42E7-E043-AF6F-133C7E4D5C83}">
      <dsp:nvSpPr>
        <dsp:cNvPr id="0" name=""/>
        <dsp:cNvSpPr/>
      </dsp:nvSpPr>
      <dsp:spPr>
        <a:xfrm>
          <a:off x="0" y="805363"/>
          <a:ext cx="2561723" cy="1537034"/>
        </a:xfrm>
        <a:prstGeom prst="rect">
          <a:avLst/>
        </a:prstGeom>
        <a:solidFill>
          <a:schemeClr val="accent4"/>
        </a:solidFill>
        <a:ln w="381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Use lowest EFFECTIVE dose</a:t>
          </a:r>
          <a:endParaRPr lang="en-US" sz="2600" kern="1200" dirty="0"/>
        </a:p>
      </dsp:txBody>
      <dsp:txXfrm>
        <a:off x="0" y="805363"/>
        <a:ext cx="2561723" cy="1537034"/>
      </dsp:txXfrm>
    </dsp:sp>
    <dsp:sp modelId="{45707DD7-9AA1-A942-A5F5-18BDA1942177}">
      <dsp:nvSpPr>
        <dsp:cNvPr id="0" name=""/>
        <dsp:cNvSpPr/>
      </dsp:nvSpPr>
      <dsp:spPr>
        <a:xfrm>
          <a:off x="2817895" y="805363"/>
          <a:ext cx="2561723" cy="1537034"/>
        </a:xfrm>
        <a:prstGeom prst="rect">
          <a:avLst/>
        </a:prstGeom>
        <a:solidFill>
          <a:schemeClr val="accent4"/>
        </a:solidFill>
        <a:ln w="381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Maximize non-pharmacologic interventions </a:t>
          </a:r>
          <a:endParaRPr lang="en-US" sz="2600" kern="1200" dirty="0"/>
        </a:p>
      </dsp:txBody>
      <dsp:txXfrm>
        <a:off x="2817895" y="805363"/>
        <a:ext cx="2561723" cy="1537034"/>
      </dsp:txXfrm>
    </dsp:sp>
    <dsp:sp modelId="{5AC95CF5-E63E-9A4C-B353-E70F94C08E1A}">
      <dsp:nvSpPr>
        <dsp:cNvPr id="0" name=""/>
        <dsp:cNvSpPr/>
      </dsp:nvSpPr>
      <dsp:spPr>
        <a:xfrm>
          <a:off x="5635791" y="805363"/>
          <a:ext cx="2561723" cy="1537034"/>
        </a:xfrm>
        <a:prstGeom prst="rect">
          <a:avLst/>
        </a:prstGeom>
        <a:solidFill>
          <a:schemeClr val="accent4"/>
        </a:solidFill>
        <a:ln w="381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Avoid polypharmacy </a:t>
          </a:r>
          <a:endParaRPr lang="en-US" sz="2600" kern="1200" dirty="0"/>
        </a:p>
      </dsp:txBody>
      <dsp:txXfrm>
        <a:off x="5635791" y="805363"/>
        <a:ext cx="2561723" cy="1537034"/>
      </dsp:txXfrm>
    </dsp:sp>
    <dsp:sp modelId="{97BB6090-E2DC-7B46-812B-36DDECA4FE9A}">
      <dsp:nvSpPr>
        <dsp:cNvPr id="0" name=""/>
        <dsp:cNvSpPr/>
      </dsp:nvSpPr>
      <dsp:spPr>
        <a:xfrm>
          <a:off x="0" y="2598570"/>
          <a:ext cx="2561723" cy="1537034"/>
        </a:xfrm>
        <a:prstGeom prst="rect">
          <a:avLst/>
        </a:prstGeom>
        <a:solidFill>
          <a:schemeClr val="accent4"/>
        </a:solidFill>
        <a:ln w="381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Educate everyone – patient, family, other providers </a:t>
          </a:r>
          <a:endParaRPr lang="en-US" sz="2600" kern="1200" dirty="0"/>
        </a:p>
      </dsp:txBody>
      <dsp:txXfrm>
        <a:off x="0" y="2598570"/>
        <a:ext cx="2561723" cy="1537034"/>
      </dsp:txXfrm>
    </dsp:sp>
    <dsp:sp modelId="{8892108E-2369-6A4F-8A02-0C5D196242E2}">
      <dsp:nvSpPr>
        <dsp:cNvPr id="0" name=""/>
        <dsp:cNvSpPr/>
      </dsp:nvSpPr>
      <dsp:spPr>
        <a:xfrm>
          <a:off x="2817895" y="2598570"/>
          <a:ext cx="2561723" cy="1537034"/>
        </a:xfrm>
        <a:prstGeom prst="rect">
          <a:avLst/>
        </a:prstGeom>
        <a:solidFill>
          <a:schemeClr val="accent4"/>
        </a:solidFill>
        <a:ln w="381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Try to avoid abrupt discontinuation </a:t>
          </a:r>
          <a:endParaRPr lang="en-US" sz="2600" kern="1200" dirty="0"/>
        </a:p>
      </dsp:txBody>
      <dsp:txXfrm>
        <a:off x="2817895" y="2598570"/>
        <a:ext cx="2561723" cy="1537034"/>
      </dsp:txXfrm>
    </dsp:sp>
    <dsp:sp modelId="{4BBB3EFE-A106-4145-AFC0-1AE7411F5DA6}">
      <dsp:nvSpPr>
        <dsp:cNvPr id="0" name=""/>
        <dsp:cNvSpPr/>
      </dsp:nvSpPr>
      <dsp:spPr>
        <a:xfrm>
          <a:off x="5635791" y="2598570"/>
          <a:ext cx="2561723" cy="1537034"/>
        </a:xfrm>
        <a:prstGeom prst="rect">
          <a:avLst/>
        </a:prstGeom>
        <a:solidFill>
          <a:schemeClr val="accent4"/>
        </a:solidFill>
        <a:ln w="381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Try to make changes before pregnancy!</a:t>
          </a:r>
          <a:endParaRPr lang="en-US" sz="2600" kern="1200" dirty="0"/>
        </a:p>
      </dsp:txBody>
      <dsp:txXfrm>
        <a:off x="5635791" y="2598570"/>
        <a:ext cx="2561723" cy="15370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581F35-1196-7D44-94B2-9C57478E1EE2}">
      <dsp:nvSpPr>
        <dsp:cNvPr id="0" name=""/>
        <dsp:cNvSpPr/>
      </dsp:nvSpPr>
      <dsp:spPr>
        <a:xfrm>
          <a:off x="33" y="210908"/>
          <a:ext cx="3165077" cy="54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Valproic acid</a:t>
          </a:r>
        </a:p>
      </dsp:txBody>
      <dsp:txXfrm>
        <a:off x="33" y="210908"/>
        <a:ext cx="3165077" cy="547200"/>
      </dsp:txXfrm>
    </dsp:sp>
    <dsp:sp modelId="{9254CF4C-6908-044F-A6B2-7463F6AB3324}">
      <dsp:nvSpPr>
        <dsp:cNvPr id="0" name=""/>
        <dsp:cNvSpPr/>
      </dsp:nvSpPr>
      <dsp:spPr>
        <a:xfrm>
          <a:off x="33" y="758108"/>
          <a:ext cx="3165077" cy="35465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effectLst/>
              <a:latin typeface="Times" pitchFamily="2" charset="0"/>
            </a:rPr>
            <a:t>Given its teratogenicity and neurodevelopmental risks, valproic acid is avoided during pregnancy.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effectLst/>
              <a:latin typeface="Times" pitchFamily="2" charset="0"/>
            </a:rPr>
            <a:t>Neural tube defects, heart defects, and oral clefts 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effectLst/>
              <a:latin typeface="Times" pitchFamily="2" charset="0"/>
            </a:rPr>
            <a:t>The risk increases dose-dependently, although the risk of malformations remains with all doses of valproic acid</a:t>
          </a:r>
          <a:endParaRPr lang="en-US" sz="1900" kern="1200" dirty="0"/>
        </a:p>
      </dsp:txBody>
      <dsp:txXfrm>
        <a:off x="33" y="758108"/>
        <a:ext cx="3165077" cy="3546539"/>
      </dsp:txXfrm>
    </dsp:sp>
    <dsp:sp modelId="{BFC204A0-8F01-1A43-8AAB-210A4A9762EA}">
      <dsp:nvSpPr>
        <dsp:cNvPr id="0" name=""/>
        <dsp:cNvSpPr/>
      </dsp:nvSpPr>
      <dsp:spPr>
        <a:xfrm>
          <a:off x="3608221" y="210908"/>
          <a:ext cx="3165077" cy="547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Carbamazepine</a:t>
          </a:r>
        </a:p>
      </dsp:txBody>
      <dsp:txXfrm>
        <a:off x="3608221" y="210908"/>
        <a:ext cx="3165077" cy="547200"/>
      </dsp:txXfrm>
    </dsp:sp>
    <dsp:sp modelId="{A3B817FC-8B56-9548-8A29-88397B976BD0}">
      <dsp:nvSpPr>
        <dsp:cNvPr id="0" name=""/>
        <dsp:cNvSpPr/>
      </dsp:nvSpPr>
      <dsp:spPr>
        <a:xfrm>
          <a:off x="3608221" y="758108"/>
          <a:ext cx="3165077" cy="35465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solidFill>
                <a:schemeClr val="tx1"/>
              </a:solidFill>
              <a:effectLst/>
              <a:latin typeface="Times" pitchFamily="2" charset="0"/>
            </a:rPr>
            <a:t>Also considered a teratogen with risk of congenital malformations appearing to be dose dependent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>
              <a:solidFill>
                <a:schemeClr val="tx1"/>
              </a:solidFill>
              <a:latin typeface="Times" pitchFamily="2" charset="0"/>
            </a:rPr>
            <a:t>Neural tube defects, craniofacial abnormalities, and cardiac and urinary tract defects</a:t>
          </a:r>
          <a:endParaRPr lang="en-US" sz="1900" kern="1200" dirty="0"/>
        </a:p>
      </dsp:txBody>
      <dsp:txXfrm>
        <a:off x="3608221" y="758108"/>
        <a:ext cx="3165077" cy="35465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76A1D0-45AE-0940-B281-22F9C1731F91}">
      <dsp:nvSpPr>
        <dsp:cNvPr id="0" name=""/>
        <dsp:cNvSpPr/>
      </dsp:nvSpPr>
      <dsp:spPr>
        <a:xfrm>
          <a:off x="2213" y="1134696"/>
          <a:ext cx="3420853" cy="13683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18415" rIns="0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Typical (first generation)</a:t>
          </a:r>
        </a:p>
      </dsp:txBody>
      <dsp:txXfrm>
        <a:off x="686384" y="1134696"/>
        <a:ext cx="2052512" cy="1368341"/>
      </dsp:txXfrm>
    </dsp:sp>
    <dsp:sp modelId="{765A08AB-E558-F543-AD45-DCCF01EBB74F}">
      <dsp:nvSpPr>
        <dsp:cNvPr id="0" name=""/>
        <dsp:cNvSpPr/>
      </dsp:nvSpPr>
      <dsp:spPr>
        <a:xfrm>
          <a:off x="2978356" y="1251005"/>
          <a:ext cx="2839308" cy="1135723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More likely to cause extrapyramidal symptoms</a:t>
          </a:r>
        </a:p>
      </dsp:txBody>
      <dsp:txXfrm>
        <a:off x="3546218" y="1251005"/>
        <a:ext cx="1703585" cy="1135723"/>
      </dsp:txXfrm>
    </dsp:sp>
    <dsp:sp modelId="{E26AFDAE-F402-9541-8E63-4508A90ADA31}">
      <dsp:nvSpPr>
        <dsp:cNvPr id="0" name=""/>
        <dsp:cNvSpPr/>
      </dsp:nvSpPr>
      <dsp:spPr>
        <a:xfrm>
          <a:off x="5420161" y="1251005"/>
          <a:ext cx="2839308" cy="1135723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Ex: haloperidol, fluphenazine, perphenazine, chlorpromazine</a:t>
          </a:r>
        </a:p>
      </dsp:txBody>
      <dsp:txXfrm>
        <a:off x="5988023" y="1251005"/>
        <a:ext cx="1703585" cy="1135723"/>
      </dsp:txXfrm>
    </dsp:sp>
    <dsp:sp modelId="{E56D35CD-7E66-F14F-917C-4BF4E1A9C9F0}">
      <dsp:nvSpPr>
        <dsp:cNvPr id="0" name=""/>
        <dsp:cNvSpPr/>
      </dsp:nvSpPr>
      <dsp:spPr>
        <a:xfrm>
          <a:off x="2213" y="2694605"/>
          <a:ext cx="3420853" cy="13683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18415" rIns="0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Atypical (second generation)</a:t>
          </a:r>
        </a:p>
      </dsp:txBody>
      <dsp:txXfrm>
        <a:off x="686384" y="2694605"/>
        <a:ext cx="2052512" cy="1368341"/>
      </dsp:txXfrm>
    </dsp:sp>
    <dsp:sp modelId="{5B18460A-1F38-1C4F-888B-2DA060B858D6}">
      <dsp:nvSpPr>
        <dsp:cNvPr id="0" name=""/>
        <dsp:cNvSpPr/>
      </dsp:nvSpPr>
      <dsp:spPr>
        <a:xfrm>
          <a:off x="2978356" y="2810914"/>
          <a:ext cx="2839308" cy="1135723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More likely to cause metabolic side effects</a:t>
          </a:r>
        </a:p>
      </dsp:txBody>
      <dsp:txXfrm>
        <a:off x="3546218" y="2810914"/>
        <a:ext cx="1703585" cy="1135723"/>
      </dsp:txXfrm>
    </dsp:sp>
    <dsp:sp modelId="{ED620FB0-ECB5-704D-96E7-A8887F117455}">
      <dsp:nvSpPr>
        <dsp:cNvPr id="0" name=""/>
        <dsp:cNvSpPr/>
      </dsp:nvSpPr>
      <dsp:spPr>
        <a:xfrm>
          <a:off x="5420161" y="2810914"/>
          <a:ext cx="2839308" cy="1135723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Ex: olanzapine, quetiapine, aripiprazole, risperidone</a:t>
          </a:r>
        </a:p>
      </dsp:txBody>
      <dsp:txXfrm>
        <a:off x="5988023" y="2810914"/>
        <a:ext cx="1703585" cy="11357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Cambria"/>
                <a:ea typeface="ヒラギノ角ゴ ProN W3" pitchFamily="-65" charset="-128"/>
                <a:cs typeface="ヒラギノ角ゴ ProN W3" pitchFamily="-65" charset="-128"/>
                <a:sym typeface="Gill Sans" pitchFamily="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mbria" pitchFamily="18" charset="0"/>
                <a:ea typeface="ヒラギノ角ゴ ProN W3" pitchFamily="3" charset="-128"/>
                <a:cs typeface="+mn-cs"/>
                <a:sym typeface="Gill Sans" pitchFamily="3" charset="0"/>
              </a:defRPr>
            </a:lvl1pPr>
          </a:lstStyle>
          <a:p>
            <a:pPr>
              <a:defRPr/>
            </a:pPr>
            <a:fld id="{2A90A0B6-D4B2-7845-AA22-019FD11C0C75}" type="datetime1">
              <a:rPr lang="en-US"/>
              <a:pPr>
                <a:defRPr/>
              </a:pPr>
              <a:t>1/30/24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Cambria"/>
                <a:ea typeface="ヒラギノ角ゴ ProN W3" pitchFamily="-65" charset="-128"/>
                <a:cs typeface="ヒラギノ角ゴ ProN W3" pitchFamily="-65" charset="-128"/>
                <a:sym typeface="Gill Sans" pitchFamily="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mbria" pitchFamily="18" charset="0"/>
                <a:ea typeface="ヒラギノ角ゴ ProN W3" pitchFamily="3" charset="-128"/>
                <a:cs typeface="+mn-cs"/>
                <a:sym typeface="Gill Sans" pitchFamily="3" charset="0"/>
              </a:defRPr>
            </a:lvl1pPr>
          </a:lstStyle>
          <a:p>
            <a:pPr>
              <a:defRPr/>
            </a:pPr>
            <a:fld id="{298000D1-6220-724A-84A6-3E2AD718A6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0827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1947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mbria"/>
        <a:ea typeface="MS PGothic" pitchFamily="34" charset="-128"/>
        <a:cs typeface="ＭＳ Ｐゴシック" pitchFamily="-84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mbria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mbria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mbria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mbria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4C84828-AF3E-844E-BBBF-744F3FDDFB60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17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4C84828-AF3E-844E-BBBF-744F3FDDFB60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1285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4C84828-AF3E-844E-BBBF-744F3FDDFB60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2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textbook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A297C-91A1-8F4D-AE62-F7187F6FC33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063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4C84828-AF3E-844E-BBBF-744F3FDDFB60}" type="slidenum">
              <a:rPr lang="en-US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1689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4C84828-AF3E-844E-BBBF-744F3FDDFB60}" type="slidenum">
              <a:rPr lang="en-US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80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4C84828-AF3E-844E-BBBF-744F3FDDFB60}" type="slidenum">
              <a:rPr lang="en-US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8144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4C84828-AF3E-844E-BBBF-744F3FDDFB60}" type="slidenum">
              <a:rPr lang="en-US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883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4C84828-AF3E-844E-BBBF-744F3FDDFB60}" type="slidenum">
              <a:rPr lang="en-US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93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C97EF-4C1F-1740-A85A-4890A4A64B78}" type="datetime1">
              <a:rPr lang="en-US" smtClean="0"/>
              <a:t>1/30/24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41863" y="7062788"/>
            <a:ext cx="676275" cy="404812"/>
          </a:xfrm>
        </p:spPr>
        <p:txBody>
          <a:bodyPr/>
          <a:lstStyle>
            <a:lvl1pPr algn="ctr">
              <a:defRPr sz="1000">
                <a:solidFill>
                  <a:srgbClr val="BFBFB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DF24649-1ED3-7E42-BE6E-9B55D341DA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9194800" y="304800"/>
            <a:ext cx="677863" cy="406400"/>
          </a:xfrm>
          <a:prstGeom prst="rect">
            <a:avLst/>
          </a:prstGeom>
        </p:spPr>
        <p:txBody>
          <a:bodyPr vert="horz" wrap="square" lIns="101599" tIns="50799" rIns="101599" bIns="50799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accent1"/>
                </a:solidFill>
                <a:latin typeface="Cambria" pitchFamily="18" charset="0"/>
                <a:ea typeface="ヒラギノ角ゴ ProN W3" pitchFamily="3" charset="-128"/>
                <a:cs typeface="+mn-cs"/>
                <a:sym typeface="Gill Sans" pitchFamily="3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286000" algn="l" defTabSz="457200" rtl="0" eaLnBrk="1" latinLnBrk="0" hangingPunct="1">
              <a:defRPr sz="3200" kern="1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743200" algn="l" defTabSz="457200" rtl="0" eaLnBrk="1" latinLnBrk="0" hangingPunct="1">
              <a:defRPr sz="3200" kern="1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200400" algn="l" defTabSz="457200" rtl="0" eaLnBrk="1" latinLnBrk="0" hangingPunct="1">
              <a:defRPr sz="3200" kern="1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657600" algn="l" defTabSz="457200" rtl="0" eaLnBrk="1" latinLnBrk="0" hangingPunct="1">
              <a:defRPr sz="3200" kern="1200">
                <a:solidFill>
                  <a:srgbClr val="FFFFFF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>
              <a:defRPr/>
            </a:pPr>
            <a:fld id="{5E34091F-2B55-C941-BCDE-431AF3D6CD93}" type="slidenum">
              <a:rPr lang="en-US" sz="1400" b="0" smtClean="0"/>
              <a:pPr>
                <a:defRPr/>
              </a:pPr>
              <a:t>‹#›</a:t>
            </a:fld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847365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E5D94-0394-7442-AEBB-079AC0A2A477}" type="datetime1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4091F-2B55-C941-BCDE-431AF3D6CD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20" descr="AMHCT_hor_cmyk_4c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0" y="6705600"/>
            <a:ext cx="1728788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7513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MCPAP-Logo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6781800"/>
            <a:ext cx="1655763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84200" y="1905000"/>
            <a:ext cx="8991600" cy="4800600"/>
          </a:xfrm>
        </p:spPr>
        <p:txBody>
          <a:bodyPr/>
          <a:lstStyle>
            <a:lvl1pPr>
              <a:lnSpc>
                <a:spcPct val="120000"/>
              </a:lnSpc>
              <a:spcAft>
                <a:spcPts val="1200"/>
              </a:spcAft>
              <a:buClr>
                <a:schemeClr val="accent4">
                  <a:lumMod val="75000"/>
                </a:schemeClr>
              </a:buClr>
              <a:defRPr/>
            </a:lvl1pPr>
            <a:lvl2pPr marL="801688" indent="-403225">
              <a:lnSpc>
                <a:spcPct val="120000"/>
              </a:lnSpc>
              <a:spcAft>
                <a:spcPts val="1200"/>
              </a:spcAft>
              <a:buClr>
                <a:schemeClr val="accent4">
                  <a:lumMod val="75000"/>
                </a:schemeClr>
              </a:buClr>
              <a:defRPr/>
            </a:lvl2pPr>
            <a:lvl3pPr marL="1265238" indent="-403225">
              <a:lnSpc>
                <a:spcPct val="120000"/>
              </a:lnSpc>
              <a:spcAft>
                <a:spcPts val="1200"/>
              </a:spcAft>
              <a:buClr>
                <a:schemeClr val="accent4">
                  <a:lumMod val="75000"/>
                </a:schemeClr>
              </a:buClr>
              <a:tabLst/>
              <a:defRPr/>
            </a:lvl3pPr>
            <a:lvl4pPr marL="1720850" indent="-403225">
              <a:lnSpc>
                <a:spcPct val="120000"/>
              </a:lnSpc>
              <a:spcAft>
                <a:spcPts val="1200"/>
              </a:spcAft>
              <a:buClr>
                <a:schemeClr val="accent4">
                  <a:lumMod val="75000"/>
                </a:schemeClr>
              </a:buClr>
              <a:tabLst>
                <a:tab pos="1490663" algn="l"/>
              </a:tabLst>
              <a:defRPr/>
            </a:lvl4pPr>
            <a:lvl5pPr marL="2112963" indent="-403225">
              <a:lnSpc>
                <a:spcPct val="120000"/>
              </a:lnSpc>
              <a:spcAft>
                <a:spcPts val="1200"/>
              </a:spcAft>
              <a:buClr>
                <a:schemeClr val="accent4">
                  <a:lumMod val="75000"/>
                </a:schemeClr>
              </a:buClr>
              <a:tabLst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4CBE2-6331-7E4E-B2DE-343D3A16C806}" type="datetime1">
              <a:rPr lang="en-US" smtClean="0"/>
              <a:t>1/30/24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62FD-45CF-F04B-BC42-4DF823CAF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64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MCPAP-Logo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400" y="6781800"/>
            <a:ext cx="1655763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3"/>
          </p:nvPr>
        </p:nvSpPr>
        <p:spPr>
          <a:xfrm>
            <a:off x="614363" y="1898650"/>
            <a:ext cx="4465637" cy="4865688"/>
          </a:xfrm>
        </p:spPr>
        <p:txBody>
          <a:bodyPr rtlCol="0">
            <a:noAutofit/>
          </a:bodyPr>
          <a:lstStyle/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8" name="Chart Placeholder 6"/>
          <p:cNvSpPr>
            <a:spLocks noGrp="1"/>
          </p:cNvSpPr>
          <p:nvPr>
            <p:ph type="chart" sz="quarter" idx="14"/>
          </p:nvPr>
        </p:nvSpPr>
        <p:spPr>
          <a:xfrm>
            <a:off x="5308600" y="1898650"/>
            <a:ext cx="4465637" cy="4865688"/>
          </a:xfrm>
        </p:spPr>
        <p:txBody>
          <a:bodyPr rtlCol="0">
            <a:noAutofit/>
          </a:bodyPr>
          <a:lstStyle/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EDE5B-13C6-BA49-AA7A-95C6FF355B20}" type="datetime1">
              <a:rPr lang="en-US" smtClean="0"/>
              <a:t>1/30/24</a:t>
            </a:fld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C0C51-3688-9747-9E1D-1B2679399A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788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" descr="AMHCT_hor_cmyk_4c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0" y="6705600"/>
            <a:ext cx="1728788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84200" y="1905000"/>
            <a:ext cx="8991600" cy="4800600"/>
          </a:xfrm>
        </p:spPr>
        <p:txBody>
          <a:bodyPr/>
          <a:lstStyle>
            <a:lvl1pPr>
              <a:lnSpc>
                <a:spcPct val="120000"/>
              </a:lnSpc>
              <a:spcAft>
                <a:spcPts val="1200"/>
              </a:spcAft>
              <a:buClr>
                <a:schemeClr val="accent4">
                  <a:lumMod val="75000"/>
                </a:schemeClr>
              </a:buClr>
              <a:defRPr/>
            </a:lvl1pPr>
            <a:lvl2pPr marL="801688" indent="-403225">
              <a:lnSpc>
                <a:spcPct val="120000"/>
              </a:lnSpc>
              <a:spcAft>
                <a:spcPts val="1200"/>
              </a:spcAft>
              <a:buClr>
                <a:schemeClr val="accent4">
                  <a:lumMod val="75000"/>
                </a:schemeClr>
              </a:buClr>
              <a:defRPr/>
            </a:lvl2pPr>
            <a:lvl3pPr marL="1265238" indent="-403225">
              <a:lnSpc>
                <a:spcPct val="120000"/>
              </a:lnSpc>
              <a:spcAft>
                <a:spcPts val="1200"/>
              </a:spcAft>
              <a:buClr>
                <a:schemeClr val="accent4">
                  <a:lumMod val="75000"/>
                </a:schemeClr>
              </a:buClr>
              <a:tabLst/>
              <a:defRPr/>
            </a:lvl3pPr>
            <a:lvl4pPr marL="1720850" indent="-403225">
              <a:lnSpc>
                <a:spcPct val="120000"/>
              </a:lnSpc>
              <a:spcAft>
                <a:spcPts val="1200"/>
              </a:spcAft>
              <a:buClr>
                <a:schemeClr val="accent4">
                  <a:lumMod val="75000"/>
                </a:schemeClr>
              </a:buClr>
              <a:tabLst>
                <a:tab pos="1490663" algn="l"/>
              </a:tabLst>
              <a:defRPr/>
            </a:lvl4pPr>
            <a:lvl5pPr marL="2112963" indent="-403225">
              <a:lnSpc>
                <a:spcPct val="120000"/>
              </a:lnSpc>
              <a:spcAft>
                <a:spcPts val="1200"/>
              </a:spcAft>
              <a:buClr>
                <a:schemeClr val="accent4">
                  <a:lumMod val="75000"/>
                </a:schemeClr>
              </a:buClr>
              <a:tabLst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6F1AF-8D5E-4248-B4AE-C7432951CDCC}" type="datetime1">
              <a:rPr lang="en-US" smtClean="0"/>
              <a:t>1/30/24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3601B-516D-5446-A7FA-6104B769F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50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7140"/>
            <a:ext cx="8636000" cy="16333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333"/>
          </a:xfrm>
        </p:spPr>
        <p:txBody>
          <a:bodyPr/>
          <a:lstStyle>
            <a:lvl1pPr marL="0" indent="0" algn="ctr">
              <a:buNone/>
              <a:defRPr/>
            </a:lvl1pPr>
            <a:lvl2pPr marL="507995" indent="0" algn="ctr">
              <a:buNone/>
              <a:defRPr/>
            </a:lvl2pPr>
            <a:lvl3pPr marL="1015990" indent="0" algn="ctr">
              <a:buNone/>
              <a:defRPr/>
            </a:lvl3pPr>
            <a:lvl4pPr marL="1523985" indent="0" algn="ctr">
              <a:buNone/>
              <a:defRPr/>
            </a:lvl4pPr>
            <a:lvl5pPr marL="2031980" indent="0" algn="ctr">
              <a:buNone/>
              <a:defRPr/>
            </a:lvl5pPr>
            <a:lvl6pPr marL="2539975" indent="0" algn="ctr">
              <a:buNone/>
              <a:defRPr/>
            </a:lvl6pPr>
            <a:lvl7pPr marL="3047970" indent="0" algn="ctr">
              <a:buNone/>
              <a:defRPr/>
            </a:lvl7pPr>
            <a:lvl8pPr marL="3555964" indent="0" algn="ctr">
              <a:buNone/>
              <a:defRPr/>
            </a:lvl8pPr>
            <a:lvl9pPr marL="406395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E913A-FE66-654E-AE8D-FFE4FA92F621}" type="datetime1">
              <a:rPr lang="en-US" smtClean="0"/>
              <a:t>1/30/24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31B5F0-1ECC-624C-80D4-F96D9514F5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031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-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501317" y="1270000"/>
            <a:ext cx="9023684" cy="5334000"/>
          </a:xfrm>
        </p:spPr>
        <p:txBody>
          <a:bodyPr/>
          <a:lstStyle>
            <a:lvl1pPr marL="133940" indent="-133940">
              <a:buFont typeface="Arial" panose="020B0604020202020204" pitchFamily="34" charset="0"/>
              <a:buChar char="•"/>
              <a:defRPr i="0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>
              <a:defRPr i="0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2pPr>
            <a:lvl3pPr>
              <a:defRPr i="0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3pPr>
            <a:lvl4pPr>
              <a:defRPr i="0">
                <a:solidFill>
                  <a:schemeClr val="tx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501319" y="518165"/>
            <a:ext cx="9023683" cy="564257"/>
          </a:xfrm>
        </p:spPr>
        <p:txBody>
          <a:bodyPr/>
          <a:lstStyle>
            <a:lvl1pPr>
              <a:defRPr sz="2667">
                <a:solidFill>
                  <a:schemeClr val="tx2"/>
                </a:solidFill>
                <a:latin typeface="YaleNew" panose="02000602050000020003" pitchFamily="2" charset="77"/>
                <a:cs typeface="Microsoft Sans Serif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7B60CCC-B084-C348-9BCD-BBA56EC3E4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BCCF5-4884-6E4B-9EA1-561DD01E35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115AB7-1460-1049-B47A-5563EDF67F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1317" y="7112000"/>
            <a:ext cx="2540000" cy="188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5411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81863" y="7062788"/>
            <a:ext cx="2370137" cy="404812"/>
          </a:xfrm>
          <a:prstGeom prst="rect">
            <a:avLst/>
          </a:prstGeom>
        </p:spPr>
        <p:txBody>
          <a:bodyPr vert="horz" wrap="square" lIns="101599" tIns="50799" rIns="101599" bIns="50799" numCol="1" anchor="ctr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rgbClr val="BFBFBF"/>
                </a:solidFill>
                <a:latin typeface="Arial" pitchFamily="34" charset="0"/>
                <a:ea typeface="ヒラギノ角ゴ ProN W3" pitchFamily="3" charset="-128"/>
                <a:cs typeface="Arial" pitchFamily="34" charset="0"/>
                <a:sym typeface="Gill Sans" pitchFamily="3" charset="0"/>
              </a:defRPr>
            </a:lvl1pPr>
          </a:lstStyle>
          <a:p>
            <a:pPr>
              <a:defRPr/>
            </a:pPr>
            <a:fld id="{F25D5B61-FD17-4345-8E5B-952769189A8E}" type="datetime1">
              <a:rPr lang="en-US" smtClean="0"/>
              <a:t>1/30/24</a:t>
            </a:fld>
            <a:endParaRPr lang="en-US"/>
          </a:p>
        </p:txBody>
      </p:sp>
      <p:sp>
        <p:nvSpPr>
          <p:cNvPr id="4099" name="Title Placeholder 1"/>
          <p:cNvSpPr>
            <a:spLocks noGrp="1"/>
          </p:cNvSpPr>
          <p:nvPr>
            <p:ph type="title"/>
          </p:nvPr>
        </p:nvSpPr>
        <p:spPr bwMode="auto">
          <a:xfrm>
            <a:off x="508000" y="304800"/>
            <a:ext cx="9067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9144" rIns="0" bIns="914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8000" y="2244725"/>
            <a:ext cx="8797925" cy="456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0" y="7062788"/>
            <a:ext cx="3217863" cy="404812"/>
          </a:xfrm>
          <a:prstGeom prst="rect">
            <a:avLst/>
          </a:prstGeom>
        </p:spPr>
        <p:txBody>
          <a:bodyPr vert="horz" lIns="101599" tIns="50799" rIns="101599" bIns="50799" rtlCol="0" anchor="ctr"/>
          <a:lstStyle>
            <a:lvl1pPr algn="l">
              <a:defRPr sz="1000" b="1">
                <a:solidFill>
                  <a:schemeClr val="bg1">
                    <a:lumMod val="75000"/>
                  </a:schemeClr>
                </a:solidFill>
                <a:latin typeface="Arial"/>
                <a:ea typeface="ヒラギノ角ゴ ProN W3" pitchFamily="-65" charset="-128"/>
                <a:cs typeface="Arial"/>
                <a:sym typeface="Gill Sans" pitchFamily="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94800" y="304800"/>
            <a:ext cx="677863" cy="406400"/>
          </a:xfrm>
          <a:prstGeom prst="rect">
            <a:avLst/>
          </a:prstGeom>
        </p:spPr>
        <p:txBody>
          <a:bodyPr vert="horz" wrap="square" lIns="101599" tIns="50799" rIns="101599" bIns="50799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accent1"/>
                </a:solidFill>
                <a:latin typeface="Cambria" pitchFamily="18" charset="0"/>
                <a:ea typeface="ヒラギノ角ゴ ProN W3" pitchFamily="3" charset="-128"/>
                <a:cs typeface="+mn-cs"/>
                <a:sym typeface="Gill Sans" pitchFamily="3" charset="0"/>
              </a:defRPr>
            </a:lvl1pPr>
          </a:lstStyle>
          <a:p>
            <a:pPr>
              <a:defRPr/>
            </a:pPr>
            <a:fld id="{ADFF9102-B4D5-614C-AF4B-CB9BB6AE85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0" y="1677988"/>
            <a:ext cx="5765800" cy="1587"/>
          </a:xfrm>
          <a:prstGeom prst="line">
            <a:avLst/>
          </a:prstGeom>
          <a:ln w="7620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7" r:id="rId1"/>
    <p:sldLayoutId id="2147484126" r:id="rId2"/>
    <p:sldLayoutId id="2147484128" r:id="rId3"/>
    <p:sldLayoutId id="2147484129" r:id="rId4"/>
    <p:sldLayoutId id="2147484130" r:id="rId5"/>
    <p:sldLayoutId id="2147484131" r:id="rId6"/>
    <p:sldLayoutId id="2147484132" r:id="rId7"/>
  </p:sldLayoutIdLst>
  <p:hf hdr="0" ftr="0" dt="0"/>
  <p:txStyles>
    <p:titleStyle>
      <a:lvl1pPr algn="l" defTabSz="1014413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latin typeface="Cambria"/>
          <a:ea typeface="MS PGothic" pitchFamily="34" charset="-128"/>
          <a:cs typeface="ＭＳ Ｐゴシック" pitchFamily="-1" charset="-128"/>
        </a:defRPr>
      </a:lvl1pPr>
      <a:lvl2pPr algn="l" defTabSz="1014413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mbria" pitchFamily="-1" charset="0"/>
          <a:ea typeface="MS PGothic" pitchFamily="34" charset="-128"/>
          <a:cs typeface="ＭＳ Ｐゴシック" pitchFamily="-1" charset="-128"/>
        </a:defRPr>
      </a:lvl2pPr>
      <a:lvl3pPr algn="l" defTabSz="1014413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mbria" pitchFamily="-1" charset="0"/>
          <a:ea typeface="MS PGothic" pitchFamily="34" charset="-128"/>
          <a:cs typeface="ＭＳ Ｐゴシック" pitchFamily="-1" charset="-128"/>
        </a:defRPr>
      </a:lvl3pPr>
      <a:lvl4pPr algn="l" defTabSz="1014413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mbria" pitchFamily="-1" charset="0"/>
          <a:ea typeface="MS PGothic" pitchFamily="34" charset="-128"/>
          <a:cs typeface="ＭＳ Ｐゴシック" pitchFamily="-1" charset="-128"/>
        </a:defRPr>
      </a:lvl4pPr>
      <a:lvl5pPr algn="l" defTabSz="1014413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mbria" pitchFamily="-1" charset="0"/>
          <a:ea typeface="MS PGothic" pitchFamily="34" charset="-128"/>
          <a:cs typeface="ＭＳ Ｐゴシック" pitchFamily="-1" charset="-128"/>
        </a:defRPr>
      </a:lvl5pPr>
      <a:lvl6pPr marL="457200" algn="l" defTabSz="1014413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mbria" pitchFamily="-1" charset="0"/>
          <a:ea typeface="ＭＳ Ｐゴシック" pitchFamily="-1" charset="-128"/>
          <a:cs typeface="ＭＳ Ｐゴシック" pitchFamily="-1" charset="-128"/>
        </a:defRPr>
      </a:lvl6pPr>
      <a:lvl7pPr marL="914400" algn="l" defTabSz="1014413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mbria" pitchFamily="-1" charset="0"/>
          <a:ea typeface="ＭＳ Ｐゴシック" pitchFamily="-1" charset="-128"/>
          <a:cs typeface="ＭＳ Ｐゴシック" pitchFamily="-1" charset="-128"/>
        </a:defRPr>
      </a:lvl7pPr>
      <a:lvl8pPr marL="1371600" algn="l" defTabSz="1014413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mbria" pitchFamily="-1" charset="0"/>
          <a:ea typeface="ＭＳ Ｐゴシック" pitchFamily="-1" charset="-128"/>
          <a:cs typeface="ＭＳ Ｐゴシック" pitchFamily="-1" charset="-128"/>
        </a:defRPr>
      </a:lvl8pPr>
      <a:lvl9pPr marL="1828800" algn="l" defTabSz="1014413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mbria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403225" indent="-403225" algn="l" defTabSz="1014413" rtl="0" eaLnBrk="1" fontAlgn="base" hangingPunct="1">
        <a:lnSpc>
          <a:spcPct val="120000"/>
        </a:lnSpc>
        <a:spcBef>
          <a:spcPct val="0"/>
        </a:spcBef>
        <a:spcAft>
          <a:spcPts val="1200"/>
        </a:spcAft>
        <a:buClr>
          <a:srgbClr val="18357C"/>
        </a:buClr>
        <a:buSzPct val="130000"/>
        <a:buFont typeface="Wingdings" charset="0"/>
        <a:buChar char="§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858838" indent="-403225" algn="l" defTabSz="1028700" rtl="0" eaLnBrk="1" fontAlgn="base" hangingPunct="1">
        <a:lnSpc>
          <a:spcPct val="130000"/>
        </a:lnSpc>
        <a:spcBef>
          <a:spcPct val="0"/>
        </a:spcBef>
        <a:spcAft>
          <a:spcPct val="0"/>
        </a:spcAft>
        <a:buClr>
          <a:srgbClr val="18357C"/>
        </a:buClr>
        <a:buSzPct val="130000"/>
        <a:buFont typeface="Lucida Grande"/>
        <a:buChar char="–"/>
        <a:defRPr sz="2800" kern="1200">
          <a:solidFill>
            <a:schemeClr val="tx1"/>
          </a:solidFill>
          <a:latin typeface="Arial"/>
          <a:ea typeface="MS PGothic" pitchFamily="34" charset="-128"/>
          <a:cs typeface="+mn-cs"/>
        </a:defRPr>
      </a:lvl2pPr>
      <a:lvl3pPr marL="1712913" indent="-403225" algn="l" defTabSz="1014413" rtl="0" eaLnBrk="1" fontAlgn="base" hangingPunct="1">
        <a:lnSpc>
          <a:spcPct val="120000"/>
        </a:lnSpc>
        <a:spcBef>
          <a:spcPct val="0"/>
        </a:spcBef>
        <a:spcAft>
          <a:spcPts val="1200"/>
        </a:spcAft>
        <a:buClr>
          <a:srgbClr val="18357C"/>
        </a:buClr>
        <a:buSzPct val="130000"/>
        <a:buFont typeface="Wingdings" charset="0"/>
        <a:buChar char="§"/>
        <a:defRPr sz="2800" kern="1200">
          <a:solidFill>
            <a:schemeClr val="tx1"/>
          </a:solidFill>
          <a:latin typeface="Arial"/>
          <a:ea typeface="Arial" pitchFamily="-65" charset="0"/>
          <a:cs typeface="Arial"/>
        </a:defRPr>
      </a:lvl3pPr>
      <a:lvl4pPr marL="806450" indent="-403225" algn="l" defTabSz="1014413" rtl="0" eaLnBrk="1" fontAlgn="base" hangingPunct="1">
        <a:lnSpc>
          <a:spcPct val="120000"/>
        </a:lnSpc>
        <a:spcBef>
          <a:spcPct val="0"/>
        </a:spcBef>
        <a:spcAft>
          <a:spcPts val="1200"/>
        </a:spcAft>
        <a:buClr>
          <a:srgbClr val="18357C"/>
        </a:buClr>
        <a:buSzPct val="130000"/>
        <a:buFont typeface="Wingdings" charset="0"/>
        <a:buChar char="§"/>
        <a:defRPr sz="2800" kern="1200">
          <a:solidFill>
            <a:schemeClr val="tx1"/>
          </a:solidFill>
          <a:latin typeface="Arial"/>
          <a:ea typeface="Arial" pitchFamily="-65" charset="0"/>
          <a:cs typeface="Arial"/>
        </a:defRPr>
      </a:lvl4pPr>
      <a:lvl5pPr marL="1249363" indent="-403225" algn="l" defTabSz="1014413" rtl="0" eaLnBrk="1" fontAlgn="base" hangingPunct="1">
        <a:lnSpc>
          <a:spcPct val="120000"/>
        </a:lnSpc>
        <a:spcBef>
          <a:spcPct val="0"/>
        </a:spcBef>
        <a:spcAft>
          <a:spcPts val="1200"/>
        </a:spcAft>
        <a:buClr>
          <a:srgbClr val="18357C"/>
        </a:buClr>
        <a:buSzPct val="130000"/>
        <a:buFont typeface="Wingdings" charset="0"/>
        <a:buChar char="§"/>
        <a:tabLst>
          <a:tab pos="1309688" algn="l"/>
        </a:tabLst>
        <a:defRPr sz="2800" kern="1200">
          <a:solidFill>
            <a:schemeClr val="tx1"/>
          </a:solidFill>
          <a:latin typeface="Arial"/>
          <a:ea typeface="Arial" pitchFamily="-65" charset="0"/>
          <a:cs typeface="Arial"/>
        </a:defRPr>
      </a:lvl5pPr>
      <a:lvl6pPr marL="2005013" indent="-252413" algn="l" defTabSz="1015990" rtl="0" eaLnBrk="1" latinLnBrk="0" hangingPunct="1">
        <a:lnSpc>
          <a:spcPct val="120000"/>
        </a:lnSpc>
        <a:spcBef>
          <a:spcPts val="0"/>
        </a:spcBef>
        <a:spcAft>
          <a:spcPts val="1200"/>
        </a:spcAft>
        <a:buClr>
          <a:schemeClr val="accent4">
            <a:lumMod val="75000"/>
          </a:schemeClr>
        </a:buClr>
        <a:buSzPct val="120000"/>
        <a:buFont typeface="Wingdings" charset="2"/>
        <a:buChar char="§"/>
        <a:defRPr sz="2800" kern="1200">
          <a:solidFill>
            <a:schemeClr val="tx1"/>
          </a:solidFill>
          <a:latin typeface="Arial"/>
          <a:ea typeface="+mn-ea"/>
          <a:cs typeface="Arial"/>
        </a:defRPr>
      </a:lvl6pPr>
      <a:lvl7pPr marL="3301967" indent="-253997" algn="l" defTabSz="10159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962" indent="-253997" algn="l" defTabSz="10159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17957" indent="-253997" algn="l" defTabSz="10159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99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9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8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8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7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97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5964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3959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extBox 5"/>
          <p:cNvSpPr txBox="1">
            <a:spLocks noChangeArrowheads="1"/>
          </p:cNvSpPr>
          <p:nvPr/>
        </p:nvSpPr>
        <p:spPr bwMode="auto">
          <a:xfrm>
            <a:off x="473075" y="6451363"/>
            <a:ext cx="434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003D7E"/>
                </a:solidFill>
                <a:latin typeface="Cambria"/>
                <a:ea typeface="ヒラギノ角ゴ ProN W3" pitchFamily="-65" charset="-128"/>
                <a:cs typeface="Cambria"/>
                <a:sym typeface="Gill Sans" pitchFamily="3" charset="0"/>
              </a:rPr>
              <a:t>February 8th, 2024</a:t>
            </a:r>
          </a:p>
        </p:txBody>
      </p:sp>
      <p:sp>
        <p:nvSpPr>
          <p:cNvPr id="9218" name="Title 10"/>
          <p:cNvSpPr>
            <a:spLocks noGrp="1"/>
          </p:cNvSpPr>
          <p:nvPr>
            <p:ph type="ctrTitle"/>
          </p:nvPr>
        </p:nvSpPr>
        <p:spPr>
          <a:xfrm>
            <a:off x="473075" y="2732896"/>
            <a:ext cx="8636000" cy="1633361"/>
          </a:xfrm>
        </p:spPr>
        <p:txBody>
          <a:bodyPr/>
          <a:lstStyle/>
          <a:p>
            <a:pPr eaLnBrk="1" hangingPunct="1"/>
            <a:r>
              <a:rPr lang="en-US" altLang="ja-JP" sz="4000" dirty="0">
                <a:solidFill>
                  <a:srgbClr val="003D7E"/>
                </a:solidFill>
                <a:ea typeface="MS PGothic" charset="0"/>
                <a:cs typeface="Cambria"/>
              </a:rPr>
              <a:t> </a:t>
            </a:r>
            <a:br>
              <a:rPr lang="en-US" altLang="ja-JP" sz="4000" dirty="0">
                <a:solidFill>
                  <a:srgbClr val="18357C"/>
                </a:solidFill>
                <a:ea typeface="MS PGothic" charset="0"/>
                <a:cs typeface="Cambria"/>
              </a:rPr>
            </a:br>
            <a:r>
              <a:rPr lang="en-US" altLang="ja-JP" sz="4000" dirty="0">
                <a:solidFill>
                  <a:srgbClr val="18357C"/>
                </a:solidFill>
                <a:ea typeface="MS PGothic" charset="0"/>
                <a:cs typeface="Cambria"/>
              </a:rPr>
              <a:t>Introduction to Bipolar Disorder Disorder in the Perinatal Period</a:t>
            </a:r>
            <a:br>
              <a:rPr lang="en-US" altLang="ja-JP" sz="3400" dirty="0">
                <a:solidFill>
                  <a:srgbClr val="66A619"/>
                </a:solidFill>
                <a:ea typeface="MS PGothic" charset="0"/>
                <a:cs typeface="Cambria"/>
              </a:rPr>
            </a:br>
            <a:br>
              <a:rPr lang="en-US" altLang="ja-JP" sz="3400" dirty="0">
                <a:solidFill>
                  <a:srgbClr val="66A619"/>
                </a:solidFill>
                <a:ea typeface="MS PGothic" charset="0"/>
                <a:cs typeface="Cambria"/>
              </a:rPr>
            </a:br>
            <a:r>
              <a:rPr lang="en-US" altLang="ja-JP" sz="2400" dirty="0">
                <a:solidFill>
                  <a:srgbClr val="66A619"/>
                </a:solidFill>
                <a:ea typeface="MS PGothic" charset="0"/>
                <a:cs typeface="Cambria"/>
              </a:rPr>
              <a:t>Jennifer McMahon, MD</a:t>
            </a:r>
            <a:br>
              <a:rPr lang="en-US" altLang="ja-JP" sz="2400" dirty="0">
                <a:solidFill>
                  <a:srgbClr val="66A619"/>
                </a:solidFill>
                <a:ea typeface="MS PGothic" charset="0"/>
                <a:cs typeface="Cambria"/>
              </a:rPr>
            </a:br>
            <a:r>
              <a:rPr lang="en-US" altLang="ja-JP" sz="2400" dirty="0">
                <a:solidFill>
                  <a:srgbClr val="66A619"/>
                </a:solidFill>
                <a:ea typeface="MS PGothic" charset="0"/>
                <a:cs typeface="Cambria"/>
              </a:rPr>
              <a:t>Contributions by Katrina </a:t>
            </a:r>
            <a:r>
              <a:rPr lang="en-US" altLang="ja-JP" sz="2400" dirty="0" err="1">
                <a:solidFill>
                  <a:srgbClr val="66A619"/>
                </a:solidFill>
                <a:ea typeface="MS PGothic" charset="0"/>
                <a:cs typeface="Cambria"/>
              </a:rPr>
              <a:t>Furey</a:t>
            </a:r>
            <a:r>
              <a:rPr lang="en-US" altLang="ja-JP" sz="2400" dirty="0">
                <a:solidFill>
                  <a:srgbClr val="66A619"/>
                </a:solidFill>
                <a:ea typeface="MS PGothic" charset="0"/>
                <a:cs typeface="Cambria"/>
              </a:rPr>
              <a:t> MD</a:t>
            </a:r>
            <a:endParaRPr lang="en-US" sz="2400" dirty="0">
              <a:solidFill>
                <a:srgbClr val="66A619"/>
              </a:solidFill>
              <a:ea typeface="MS PGothic" charset="0"/>
              <a:cs typeface="Cambria"/>
            </a:endParaRPr>
          </a:p>
        </p:txBody>
      </p:sp>
      <p:pic>
        <p:nvPicPr>
          <p:cNvPr id="9219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74408" y="4724055"/>
            <a:ext cx="5479790" cy="222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2DE0E-05FC-96F6-BBF2-E80B7A81E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1560" y="2545080"/>
            <a:ext cx="5633720" cy="1143000"/>
          </a:xfrm>
        </p:spPr>
        <p:txBody>
          <a:bodyPr/>
          <a:lstStyle/>
          <a:p>
            <a:r>
              <a:rPr lang="en-US" dirty="0"/>
              <a:t>Postpartum psychosis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ECF9D-3310-FE16-6A31-E8B0E4021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440" y="4099560"/>
            <a:ext cx="9215120" cy="138684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dirty="0">
                <a:latin typeface="Times" pitchFamily="2" charset="0"/>
              </a:rPr>
              <a:t>S</a:t>
            </a:r>
            <a:r>
              <a:rPr lang="en-US" dirty="0">
                <a:effectLst/>
                <a:latin typeface="Times" pitchFamily="2" charset="0"/>
              </a:rPr>
              <a:t>ome women are ultimately found to have bipolar disorder after experiencing an initial episode of psychosis in the postpartum period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F61A83-97C9-68D3-564E-5DB66DCC7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34091F-2B55-C941-BCDE-431AF3D6CD9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710914-F8DE-78B2-9DA4-F2EB167F017A}"/>
              </a:ext>
            </a:extLst>
          </p:cNvPr>
          <p:cNvSpPr txBox="1"/>
          <p:nvPr/>
        </p:nvSpPr>
        <p:spPr>
          <a:xfrm>
            <a:off x="5638800" y="6753274"/>
            <a:ext cx="2316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effectLst/>
                <a:latin typeface="Times" pitchFamily="2" charset="0"/>
              </a:rPr>
              <a:t>(</a:t>
            </a:r>
            <a:r>
              <a:rPr lang="en-US" sz="1800" dirty="0" err="1">
                <a:solidFill>
                  <a:srgbClr val="2197D2"/>
                </a:solidFill>
                <a:effectLst/>
                <a:latin typeface="Times" pitchFamily="2" charset="0"/>
              </a:rPr>
              <a:t>Bergink</a:t>
            </a:r>
            <a:r>
              <a:rPr lang="en-US" sz="1800" dirty="0">
                <a:solidFill>
                  <a:srgbClr val="2197D2"/>
                </a:solidFill>
                <a:effectLst/>
                <a:latin typeface="Times" pitchFamily="2" charset="0"/>
              </a:rPr>
              <a:t> et al., 2016</a:t>
            </a:r>
            <a:r>
              <a:rPr lang="en-US" sz="1800" dirty="0">
                <a:effectLst/>
                <a:latin typeface="Times" pitchFamily="2" charset="0"/>
              </a:rPr>
              <a:t>; </a:t>
            </a:r>
            <a:r>
              <a:rPr lang="en-US" sz="1800" dirty="0" err="1">
                <a:solidFill>
                  <a:srgbClr val="2197D2"/>
                </a:solidFill>
                <a:effectLst/>
                <a:latin typeface="Times" pitchFamily="2" charset="0"/>
              </a:rPr>
              <a:t>Wesseloo</a:t>
            </a:r>
            <a:r>
              <a:rPr lang="en-US" sz="1800" dirty="0">
                <a:solidFill>
                  <a:srgbClr val="2197D2"/>
                </a:solidFill>
                <a:effectLst/>
                <a:latin typeface="Times" pitchFamily="2" charset="0"/>
              </a:rPr>
              <a:t> et al., 2016</a:t>
            </a:r>
            <a:r>
              <a:rPr lang="en-US" sz="1800" dirty="0">
                <a:effectLst/>
                <a:latin typeface="Times" pitchFamily="2" charset="0"/>
              </a:rPr>
              <a:t>).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28373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4DDE2-3DC9-E46D-B255-E51072E7B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Postpartum psychosis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709E18-1DD3-A298-CAED-472424C01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34091F-2B55-C941-BCDE-431AF3D6CD9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E30D86AB-0A45-8183-5B0F-3B5FA3F0D2ED}"/>
              </a:ext>
            </a:extLst>
          </p:cNvPr>
          <p:cNvSpPr txBox="1">
            <a:spLocks/>
          </p:cNvSpPr>
          <p:nvPr/>
        </p:nvSpPr>
        <p:spPr bwMode="auto">
          <a:xfrm>
            <a:off x="508000" y="1825934"/>
            <a:ext cx="8763000" cy="3626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403225" indent="-403225" algn="l" defTabSz="1014413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Clr>
                <a:srgbClr val="18357C"/>
              </a:buClr>
              <a:buSzPct val="130000"/>
              <a:buFont typeface="Wingdings" charset="0"/>
              <a:buChar char="§"/>
              <a:defRPr sz="2800" kern="1200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1pPr>
            <a:lvl2pPr marL="858838" indent="-403225" algn="l" defTabSz="1028700" rtl="0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rgbClr val="18357C"/>
              </a:buClr>
              <a:buSzPct val="130000"/>
              <a:buFont typeface="Lucida Grande"/>
              <a:buChar char="–"/>
              <a:defRPr sz="2800" kern="1200">
                <a:solidFill>
                  <a:schemeClr val="tx1"/>
                </a:solidFill>
                <a:latin typeface="Arial"/>
                <a:ea typeface="MS PGothic" pitchFamily="34" charset="-128"/>
                <a:cs typeface="+mn-cs"/>
              </a:defRPr>
            </a:lvl2pPr>
            <a:lvl3pPr marL="1712913" indent="-403225" algn="l" defTabSz="1014413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Clr>
                <a:srgbClr val="18357C"/>
              </a:buClr>
              <a:buSzPct val="130000"/>
              <a:buFont typeface="Wingdings" charset="0"/>
              <a:buChar char="§"/>
              <a:defRPr sz="2800" kern="1200">
                <a:solidFill>
                  <a:schemeClr val="tx1"/>
                </a:solidFill>
                <a:latin typeface="Arial"/>
                <a:ea typeface="Arial" pitchFamily="-65" charset="0"/>
                <a:cs typeface="Arial"/>
              </a:defRPr>
            </a:lvl3pPr>
            <a:lvl4pPr marL="806450" indent="-403225" algn="l" defTabSz="1014413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Clr>
                <a:srgbClr val="18357C"/>
              </a:buClr>
              <a:buSzPct val="130000"/>
              <a:buFont typeface="Wingdings" charset="0"/>
              <a:buChar char="§"/>
              <a:defRPr sz="2800" kern="1200">
                <a:solidFill>
                  <a:schemeClr val="tx1"/>
                </a:solidFill>
                <a:latin typeface="Arial"/>
                <a:ea typeface="Arial" pitchFamily="-65" charset="0"/>
                <a:cs typeface="Arial"/>
              </a:defRPr>
            </a:lvl4pPr>
            <a:lvl5pPr marL="1249363" indent="-403225" algn="l" defTabSz="1014413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buClr>
                <a:srgbClr val="18357C"/>
              </a:buClr>
              <a:buSzPct val="130000"/>
              <a:buFont typeface="Wingdings" charset="0"/>
              <a:buChar char="§"/>
              <a:tabLst>
                <a:tab pos="1309688" algn="l"/>
              </a:tabLst>
              <a:defRPr sz="2800" kern="1200">
                <a:solidFill>
                  <a:schemeClr val="tx1"/>
                </a:solidFill>
                <a:latin typeface="Arial"/>
                <a:ea typeface="Arial" pitchFamily="-65" charset="0"/>
                <a:cs typeface="Arial"/>
              </a:defRPr>
            </a:lvl5pPr>
            <a:lvl6pPr marL="2005013" indent="-252413" algn="l" defTabSz="101599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chemeClr val="accent4">
                  <a:lumMod val="75000"/>
                </a:schemeClr>
              </a:buClr>
              <a:buSzPct val="120000"/>
              <a:buFont typeface="Wingdings" charset="2"/>
              <a:buChar char="§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6pPr>
            <a:lvl7pPr marL="3301967" indent="-253997" algn="l" defTabSz="10159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09962" indent="-253997" algn="l" defTabSz="10159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17957" indent="-253997" algn="l" defTabSz="10159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General onset 3 -10 days postpartum</a:t>
            </a:r>
          </a:p>
          <a:p>
            <a:r>
              <a:rPr lang="en-US" sz="2400" dirty="0"/>
              <a:t>Prodromal symptoms: insomnia, mood fluctuation, anxiety, irritability</a:t>
            </a:r>
          </a:p>
          <a:p>
            <a:r>
              <a:rPr lang="en-US" sz="2400" dirty="0"/>
              <a:t>Mood disturbances: manic, mixed, depressed mood episodes</a:t>
            </a:r>
          </a:p>
          <a:p>
            <a:r>
              <a:rPr lang="en-US" sz="2400" dirty="0"/>
              <a:t>Psychotic symptoms: delusions (often but not always about infant), auditory hallucinations, disorganization</a:t>
            </a:r>
          </a:p>
          <a:p>
            <a:r>
              <a:rPr lang="en-US" sz="2400" dirty="0"/>
              <a:t>Delirium-like waxing and waning of cognition and confusion </a:t>
            </a:r>
          </a:p>
          <a:p>
            <a:r>
              <a:rPr lang="en-US" sz="2400" dirty="0"/>
              <a:t>Psychiatric emergency:</a:t>
            </a:r>
          </a:p>
          <a:p>
            <a:pPr lvl="1"/>
            <a:r>
              <a:rPr lang="en-US" sz="1667" dirty="0"/>
              <a:t>5% risk of suicide</a:t>
            </a:r>
          </a:p>
          <a:p>
            <a:pPr lvl="1"/>
            <a:r>
              <a:rPr lang="en-US" sz="1667" dirty="0"/>
              <a:t>4% risk of infanticide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960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4E32E31-DE40-0046-9F44-00AB52329B0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98500" y="1697599"/>
            <a:ext cx="8763000" cy="3626115"/>
          </a:xfrm>
        </p:spPr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onset 3 -10 days postpartum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Prodromal symptoms: insomnia, mood fluctuation, anxiety, irritability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Mood disturbances: manic, mixed, depressed mood episodes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Psychotic symptoms: delusions (often but not always about infant), auditory hallucinations, disorganization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Delirium-like waxing and waning of cognition and confusion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Psychiatric emergency: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5% risk of suicide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4% risk of infanticide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17A2757-48D6-BF44-93F2-840354A21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Postpartum Psychosis: Clinical Presentation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476BC-64FC-1842-9F75-E59AF111441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0BCCF5-4884-6E4B-9EA1-561DD01E352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734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AD875-7E7E-C62B-B819-0DB4931EE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Bipolar Disorder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3C8B1-F355-140F-144F-623595B6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2244725"/>
            <a:ext cx="8797925" cy="4156075"/>
          </a:xfrm>
        </p:spPr>
        <p:txBody>
          <a:bodyPr>
            <a:normAutofit/>
          </a:bodyPr>
          <a:lstStyle/>
          <a:p>
            <a:r>
              <a:rPr lang="en-US" dirty="0">
                <a:latin typeface="Times" pitchFamily="2" charset="0"/>
              </a:rPr>
              <a:t>O</a:t>
            </a:r>
            <a:r>
              <a:rPr lang="en-US" dirty="0">
                <a:effectLst/>
                <a:latin typeface="Times" pitchFamily="2" charset="0"/>
              </a:rPr>
              <a:t>nset of symptoms is often during reproductive years</a:t>
            </a:r>
          </a:p>
          <a:p>
            <a:r>
              <a:rPr lang="en-US" dirty="0">
                <a:latin typeface="Times" pitchFamily="2" charset="0"/>
              </a:rPr>
              <a:t>W</a:t>
            </a:r>
            <a:r>
              <a:rPr lang="en-US" dirty="0">
                <a:effectLst/>
                <a:latin typeface="Times" pitchFamily="2" charset="0"/>
              </a:rPr>
              <a:t>omen in the perinatal period who report depressive symptoms should be carefully assessed for bipolar disorder.</a:t>
            </a:r>
          </a:p>
          <a:p>
            <a:r>
              <a:rPr lang="en-US" dirty="0">
                <a:effectLst/>
                <a:latin typeface="Times" pitchFamily="2" charset="0"/>
              </a:rPr>
              <a:t>In a study that screened women for postpartum depression, about </a:t>
            </a:r>
            <a:r>
              <a:rPr lang="en-US" dirty="0">
                <a:solidFill>
                  <a:schemeClr val="accent4"/>
                </a:solidFill>
                <a:effectLst/>
                <a:latin typeface="Times" pitchFamily="2" charset="0"/>
              </a:rPr>
              <a:t>1 in 5 women </a:t>
            </a:r>
            <a:r>
              <a:rPr lang="en-US" dirty="0">
                <a:effectLst/>
                <a:latin typeface="Times" pitchFamily="2" charset="0"/>
              </a:rPr>
              <a:t>were found to have bipolar disorder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AC0ED2-1FEB-02D2-39D2-00B704011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34091F-2B55-C941-BCDE-431AF3D6CD9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2F6D9D-26C8-36F3-EF11-A7E34B7B4E92}"/>
              </a:ext>
            </a:extLst>
          </p:cNvPr>
          <p:cNvSpPr txBox="1"/>
          <p:nvPr/>
        </p:nvSpPr>
        <p:spPr>
          <a:xfrm>
            <a:off x="5821679" y="6453426"/>
            <a:ext cx="21945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effectLst/>
                <a:latin typeface="Times" pitchFamily="2" charset="0"/>
              </a:rPr>
              <a:t>(</a:t>
            </a:r>
            <a:r>
              <a:rPr lang="en-US" sz="1800" dirty="0">
                <a:solidFill>
                  <a:srgbClr val="2197D2"/>
                </a:solidFill>
                <a:effectLst/>
                <a:latin typeface="Times" pitchFamily="2" charset="0"/>
              </a:rPr>
              <a:t>Tondo et al., 2010</a:t>
            </a:r>
          </a:p>
          <a:p>
            <a:r>
              <a:rPr lang="en-US" sz="1800" dirty="0">
                <a:effectLst/>
                <a:latin typeface="Times" pitchFamily="2" charset="0"/>
              </a:rPr>
              <a:t>(</a:t>
            </a:r>
            <a:r>
              <a:rPr lang="en-US" sz="1800" dirty="0">
                <a:solidFill>
                  <a:srgbClr val="2197D2"/>
                </a:solidFill>
                <a:effectLst/>
                <a:latin typeface="Times" pitchFamily="2" charset="0"/>
              </a:rPr>
              <a:t>Wisner et al., 2013</a:t>
            </a:r>
            <a:r>
              <a:rPr lang="en-US" sz="1800" dirty="0">
                <a:effectLst/>
                <a:latin typeface="Times" pitchFamily="2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769293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6200" y="304800"/>
            <a:ext cx="8569325" cy="1143000"/>
          </a:xfrm>
        </p:spPr>
        <p:txBody>
          <a:bodyPr/>
          <a:lstStyle/>
          <a:p>
            <a:r>
              <a:rPr lang="en-US" dirty="0">
                <a:solidFill>
                  <a:srgbClr val="66A619"/>
                </a:solidFill>
              </a:rPr>
              <a:t>Clues to Diagnosis</a:t>
            </a:r>
          </a:p>
        </p:txBody>
      </p:sp>
      <p:pic>
        <p:nvPicPr>
          <p:cNvPr id="13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30703" y="6762960"/>
            <a:ext cx="1323381" cy="537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98474" y="7054481"/>
            <a:ext cx="215072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bg2"/>
                </a:solidFill>
              </a:rPr>
              <a:t>Call AMH for Moms: 833-978-6667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111E79-ED7F-1393-5C48-2C9DACFD2B96}"/>
              </a:ext>
            </a:extLst>
          </p:cNvPr>
          <p:cNvSpPr txBox="1"/>
          <p:nvPr/>
        </p:nvSpPr>
        <p:spPr>
          <a:xfrm>
            <a:off x="332211" y="1806000"/>
            <a:ext cx="949557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Family history of bipolar disorder</a:t>
            </a:r>
          </a:p>
          <a:p>
            <a:pPr marL="457200" indent="-457200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Onset of symptoms during or before adolescence </a:t>
            </a:r>
          </a:p>
          <a:p>
            <a:pPr marL="457200" indent="-457200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Lack of response to antidepressants or hypomania/activation with treatment with an antidepressant  </a:t>
            </a:r>
          </a:p>
          <a:p>
            <a:pPr marL="457200" indent="-457200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 diagnoses of ADHD, disruptive behavior disorders, anxiety disorders</a:t>
            </a:r>
          </a:p>
          <a:p>
            <a:pPr marL="457200" indent="-457200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History of substance use </a:t>
            </a:r>
          </a:p>
          <a:p>
            <a:pPr marL="457200" indent="-457200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Frequent episodes </a:t>
            </a:r>
          </a:p>
          <a:p>
            <a:pPr marL="457200" indent="-457200">
              <a:buClr>
                <a:schemeClr val="accent4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5866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04800"/>
            <a:ext cx="8569325" cy="1143000"/>
          </a:xfrm>
        </p:spPr>
        <p:txBody>
          <a:bodyPr/>
          <a:lstStyle/>
          <a:p>
            <a:r>
              <a:rPr lang="en-US" dirty="0">
                <a:solidFill>
                  <a:srgbClr val="66A619"/>
                </a:solidFill>
              </a:rPr>
              <a:t>Bipolar Disorder – Assessment</a:t>
            </a:r>
          </a:p>
        </p:txBody>
      </p:sp>
      <p:pic>
        <p:nvPicPr>
          <p:cNvPr id="13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30703" y="6762960"/>
            <a:ext cx="1323381" cy="537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98474" y="7054481"/>
            <a:ext cx="215072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bg2"/>
                </a:solidFill>
              </a:rPr>
              <a:t>Call AMH for Moms: 833-978-6667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111E79-ED7F-1393-5C48-2C9DACFD2B96}"/>
              </a:ext>
            </a:extLst>
          </p:cNvPr>
          <p:cNvSpPr txBox="1"/>
          <p:nvPr/>
        </p:nvSpPr>
        <p:spPr>
          <a:xfrm>
            <a:off x="332211" y="1806000"/>
            <a:ext cx="949557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accent4"/>
              </a:buClr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Consists of clinical interview, family history &amp; rating scales like MDQ</a:t>
            </a:r>
          </a:p>
          <a:p>
            <a:pPr marL="457200" indent="-457200">
              <a:buClr>
                <a:schemeClr val="accent4"/>
              </a:buClr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chemeClr val="accent4"/>
              </a:buClr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Check for underlying medical conditions – TSH, B12, vitamin D, Hb/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Hct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chemeClr val="accent4"/>
              </a:buClr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chemeClr val="accent4"/>
              </a:buClr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Differential diagnosis – trauma, personality disorders, substance use, psychotic disorder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483646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30703" y="6762960"/>
            <a:ext cx="1323381" cy="537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98474" y="7054481"/>
            <a:ext cx="215072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bg2"/>
                </a:solidFill>
              </a:rPr>
              <a:t>Call AMH for Moms: 833-978-6667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81E687-5F70-8A3A-D29E-D44A0172FA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5909" y="24300"/>
            <a:ext cx="5869404" cy="759569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78F4C30-C786-CCFC-D049-EF4D659F33A9}"/>
              </a:ext>
            </a:extLst>
          </p:cNvPr>
          <p:cNvSpPr txBox="1"/>
          <p:nvPr/>
        </p:nvSpPr>
        <p:spPr>
          <a:xfrm>
            <a:off x="241830" y="2270411"/>
            <a:ext cx="240736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kern="1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(+) Mania  </a:t>
            </a:r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800" kern="1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”yes” to 7+ events in question 1  </a:t>
            </a:r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800" kern="1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“yes” to question 2</a:t>
            </a:r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1800" kern="1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”moderate to serious” in question 3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800" kern="100" dirty="0">
              <a:solidFill>
                <a:schemeClr val="accent4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328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04800"/>
            <a:ext cx="8569325" cy="1143000"/>
          </a:xfrm>
        </p:spPr>
        <p:txBody>
          <a:bodyPr/>
          <a:lstStyle/>
          <a:p>
            <a:r>
              <a:rPr lang="en-US" dirty="0">
                <a:solidFill>
                  <a:srgbClr val="66A619"/>
                </a:solidFill>
              </a:rPr>
              <a:t>Bipolar Disorder - Treatment</a:t>
            </a:r>
          </a:p>
        </p:txBody>
      </p:sp>
      <p:pic>
        <p:nvPicPr>
          <p:cNvPr id="13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30703" y="6762960"/>
            <a:ext cx="1323381" cy="537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98474" y="7054481"/>
            <a:ext cx="215072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bg2"/>
                </a:solidFill>
              </a:rPr>
              <a:t>Call AMH for Moms: 833-978-6667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111E79-ED7F-1393-5C48-2C9DACFD2B96}"/>
              </a:ext>
            </a:extLst>
          </p:cNvPr>
          <p:cNvSpPr txBox="1"/>
          <p:nvPr/>
        </p:nvSpPr>
        <p:spPr>
          <a:xfrm>
            <a:off x="332211" y="1806000"/>
            <a:ext cx="949557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accent4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Requires medication management</a:t>
            </a:r>
          </a:p>
          <a:p>
            <a:pPr marL="457200" indent="-457200">
              <a:buClr>
                <a:schemeClr val="accent4"/>
              </a:buClr>
              <a:buFont typeface="Courier New" panose="02070309020205020404" pitchFamily="49" charset="0"/>
              <a:buChar char="o"/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chemeClr val="accent4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Typically mood stabilizer +/- atypical antipsychotic</a:t>
            </a:r>
          </a:p>
          <a:p>
            <a:pPr marL="457200" indent="-457200">
              <a:buClr>
                <a:schemeClr val="accent4"/>
              </a:buClr>
              <a:buFont typeface="Courier New" panose="02070309020205020404" pitchFamily="49" charset="0"/>
              <a:buChar char="o"/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chemeClr val="accent4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SSRIs can worsen symptoms </a:t>
            </a:r>
          </a:p>
          <a:p>
            <a:pPr marL="457200" indent="-457200">
              <a:buClr>
                <a:schemeClr val="accent4"/>
              </a:buClr>
              <a:buFont typeface="Courier New" panose="02070309020205020404" pitchFamily="49" charset="0"/>
              <a:buChar char="o"/>
            </a:pPr>
            <a:endParaRPr lang="en-US" dirty="0">
              <a:solidFill>
                <a:schemeClr val="accent4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3372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Risks vs Benefits in Orthopedics">
            <a:extLst>
              <a:ext uri="{FF2B5EF4-FFF2-40B4-BE49-F238E27FC236}">
                <a16:creationId xmlns:a16="http://schemas.microsoft.com/office/drawing/2014/main" id="{857406EB-BD79-96AD-BBC3-B9EB69E69E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0733" y="4216399"/>
            <a:ext cx="4131734" cy="309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8E17703-AAFE-38BC-EC4E-1720410B9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Risk-risk conversation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F011C-B2FB-10D4-CFBA-7994272BA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no risk free decision!</a:t>
            </a:r>
          </a:p>
          <a:p>
            <a:r>
              <a:rPr lang="en-US" dirty="0"/>
              <a:t>Need to mitigate BOTH:</a:t>
            </a:r>
          </a:p>
          <a:p>
            <a:pPr lvl="1"/>
            <a:r>
              <a:rPr lang="en-US" dirty="0"/>
              <a:t>Risks of untreated/undertreated mental illness</a:t>
            </a:r>
          </a:p>
          <a:p>
            <a:pPr lvl="1"/>
            <a:r>
              <a:rPr lang="en-US" dirty="0"/>
              <a:t>Risks of treatment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5FAE04-7DE9-1E09-2A72-F6D39BD22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34091F-2B55-C941-BCDE-431AF3D6CD93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8919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2DF65-070A-B264-55D1-4A267886F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of recurrence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1FEF1E-BDEB-63B6-FBFA-18A15CC49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34091F-2B55-C941-BCDE-431AF3D6CD93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92DA98B7-BAFC-86EB-C5A6-0FD3F00B04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203960" y="1825411"/>
            <a:ext cx="5586328" cy="5181600"/>
          </a:xfrm>
          <a:prstGeom prst="rect">
            <a:avLst/>
          </a:prstGeom>
          <a:noFill/>
          <a:ln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1E9CF1-375A-67A3-ECB4-219717879649}"/>
              </a:ext>
            </a:extLst>
          </p:cNvPr>
          <p:cNvSpPr txBox="1"/>
          <p:nvPr/>
        </p:nvSpPr>
        <p:spPr>
          <a:xfrm>
            <a:off x="4698979" y="7007011"/>
            <a:ext cx="36779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Viguera</a:t>
            </a:r>
            <a:r>
              <a:rPr lang="en-US" sz="1400" dirty="0">
                <a:solidFill>
                  <a:schemeClr val="tx1"/>
                </a:solidFill>
              </a:rPr>
              <a:t> et al, Am J of Psychiatry, 164, 12, 200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99F744-220C-94DC-5164-74AF9038BFC7}"/>
              </a:ext>
            </a:extLst>
          </p:cNvPr>
          <p:cNvSpPr txBox="1"/>
          <p:nvPr/>
        </p:nvSpPr>
        <p:spPr>
          <a:xfrm>
            <a:off x="6949440" y="2008291"/>
            <a:ext cx="224536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effectLst/>
                <a:latin typeface="Times" pitchFamily="2" charset="0"/>
              </a:rPr>
              <a:t>Pregnancy is NOT protective against a mood episode 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2A8C5C-8DFD-347C-B21B-A50C837360A0}"/>
              </a:ext>
            </a:extLst>
          </p:cNvPr>
          <p:cNvSpPr txBox="1"/>
          <p:nvPr/>
        </p:nvSpPr>
        <p:spPr>
          <a:xfrm>
            <a:off x="6949440" y="3516396"/>
            <a:ext cx="28470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effectLst/>
                <a:latin typeface="Times" pitchFamily="2" charset="0"/>
              </a:rPr>
              <a:t>The risk </a:t>
            </a:r>
            <a:r>
              <a:rPr lang="en-US" sz="2000" dirty="0">
                <a:solidFill>
                  <a:schemeClr val="tx1"/>
                </a:solidFill>
                <a:latin typeface="Times" pitchFamily="2" charset="0"/>
              </a:rPr>
              <a:t>is </a:t>
            </a:r>
            <a:r>
              <a:rPr lang="en-US" sz="2000" dirty="0">
                <a:solidFill>
                  <a:schemeClr val="tx1"/>
                </a:solidFill>
                <a:effectLst/>
                <a:latin typeface="Times" pitchFamily="2" charset="0"/>
              </a:rPr>
              <a:t>greater for those who abruptly discontinued medication compared to gradually tapering the medication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338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23AEA-41D1-ED5C-6519-3C662AC283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800" y="1117460"/>
            <a:ext cx="8636000" cy="1633361"/>
          </a:xfrm>
        </p:spPr>
        <p:txBody>
          <a:bodyPr/>
          <a:lstStyle/>
          <a:p>
            <a:r>
              <a:rPr lang="en-US" dirty="0"/>
              <a:t>No conflicts to report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013283-D997-5A37-B468-F5376AA5B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1B5F0-1ECC-624C-80D4-F96D9514F5D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101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61F5C-E426-1B12-12D2-9EC107B1A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Risks of untreated bipolar disorder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082C94-0073-A828-0B12-625E233D0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34091F-2B55-C941-BCDE-431AF3D6CD93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F619B16-C076-C7F6-8A1E-8A8846AD75E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575" y="6187441"/>
            <a:ext cx="2028825" cy="1645920"/>
          </a:xfrm>
          <a:prstGeom prst="rect">
            <a:avLst/>
          </a:prstGeom>
        </p:spPr>
      </p:pic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55CE7F7E-5AA0-A1A2-A630-5155624787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2536301"/>
              </p:ext>
            </p:extLst>
          </p:nvPr>
        </p:nvGraphicFramePr>
        <p:xfrm>
          <a:off x="277394" y="1769447"/>
          <a:ext cx="9529011" cy="576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296677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5D538-0603-1711-BEE6-78283EC13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medication do I choose?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C933CA-D956-E61A-FB56-F9685F2E2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34091F-2B55-C941-BCDE-431AF3D6CD93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749739CC-5293-12A7-E3FD-B0EA63216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medication has worked in the past? What has not worked?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side effects? Has patient tolerated it before?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much data do we have for the medication?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does the data tell us?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patient’s preference?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3345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D6105-934E-6036-4C71-23FFC2BBF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considerations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CB477A-2862-22EE-D4D3-22FF98A0E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34091F-2B55-C941-BCDE-431AF3D6CD93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E3EFB37E-AEF7-B0F4-40EA-D0ECD7B34C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13667897"/>
              </p:ext>
            </p:extLst>
          </p:nvPr>
        </p:nvGraphicFramePr>
        <p:xfrm>
          <a:off x="866274" y="1732548"/>
          <a:ext cx="8197515" cy="4940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54612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485F9-2118-1058-A08F-748966166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931" y="3055620"/>
            <a:ext cx="9067800" cy="1143000"/>
          </a:xfrm>
        </p:spPr>
        <p:txBody>
          <a:bodyPr/>
          <a:lstStyle/>
          <a:p>
            <a:pPr algn="ctr"/>
            <a:r>
              <a:rPr lang="en-US" dirty="0"/>
              <a:t>Treatment – Mood stabilizers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2F4521-9409-7DAE-7EFE-0E4C8A9A7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34091F-2B55-C941-BCDE-431AF3D6CD93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7349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55C8B-5C93-E476-EE63-620DF6D5E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Lamotrigine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FB858-24D0-D79C-9C64-C5FA13E6F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939925"/>
            <a:ext cx="8797925" cy="4562475"/>
          </a:xfrm>
        </p:spPr>
        <p:txBody>
          <a:bodyPr>
            <a:normAutofit/>
          </a:bodyPr>
          <a:lstStyle/>
          <a:p>
            <a:r>
              <a:rPr lang="en-US" dirty="0">
                <a:latin typeface="Times" pitchFamily="2" charset="0"/>
              </a:rPr>
              <a:t>Older data reported </a:t>
            </a:r>
            <a:r>
              <a:rPr lang="en-US" dirty="0">
                <a:effectLst/>
                <a:latin typeface="Times" pitchFamily="2" charset="0"/>
              </a:rPr>
              <a:t>increased rate of oral clefts defects, however several other studies and international registries have </a:t>
            </a:r>
            <a:r>
              <a:rPr lang="en-US" dirty="0">
                <a:solidFill>
                  <a:schemeClr val="accent4"/>
                </a:solidFill>
                <a:effectLst/>
                <a:latin typeface="Times" pitchFamily="2" charset="0"/>
              </a:rPr>
              <a:t>not</a:t>
            </a:r>
            <a:r>
              <a:rPr lang="en-US" dirty="0">
                <a:effectLst/>
                <a:latin typeface="Times" pitchFamily="2" charset="0"/>
              </a:rPr>
              <a:t> found an increased risk of major malformations. </a:t>
            </a:r>
          </a:p>
          <a:p>
            <a:r>
              <a:rPr lang="en-US" dirty="0">
                <a:effectLst/>
                <a:latin typeface="Times" pitchFamily="2" charset="0"/>
              </a:rPr>
              <a:t>Lamotrigine clearance </a:t>
            </a:r>
            <a:r>
              <a:rPr lang="en-US" dirty="0">
                <a:solidFill>
                  <a:schemeClr val="accent4"/>
                </a:solidFill>
                <a:effectLst/>
                <a:latin typeface="Times" pitchFamily="2" charset="0"/>
              </a:rPr>
              <a:t>increases</a:t>
            </a:r>
            <a:r>
              <a:rPr lang="en-US" dirty="0">
                <a:effectLst/>
                <a:latin typeface="Times" pitchFamily="2" charset="0"/>
              </a:rPr>
              <a:t> throughout pregnancy and therefore typically requires a dose increase. </a:t>
            </a:r>
          </a:p>
          <a:p>
            <a:pPr lvl="1"/>
            <a:r>
              <a:rPr lang="en-US" dirty="0">
                <a:effectLst/>
                <a:latin typeface="Times" pitchFamily="2" charset="0"/>
              </a:rPr>
              <a:t>After delivery, clearance rates decline quickly and lamotrigine dosing should be adjusted accordingly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E21F-521A-8220-8446-F48C5D12F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34091F-2B55-C941-BCDE-431AF3D6CD93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09B651-49AD-F5A6-A4FF-2D76D714A0D0}"/>
              </a:ext>
            </a:extLst>
          </p:cNvPr>
          <p:cNvSpPr txBox="1"/>
          <p:nvPr/>
        </p:nvSpPr>
        <p:spPr>
          <a:xfrm>
            <a:off x="5379720" y="6898640"/>
            <a:ext cx="3032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effectLst/>
                <a:latin typeface="Times" pitchFamily="2" charset="0"/>
              </a:rPr>
              <a:t>(</a:t>
            </a:r>
            <a:r>
              <a:rPr lang="en-US" sz="1200" dirty="0">
                <a:solidFill>
                  <a:srgbClr val="2197D2"/>
                </a:solidFill>
                <a:effectLst/>
                <a:latin typeface="Times" pitchFamily="2" charset="0"/>
              </a:rPr>
              <a:t>Khan et al., 2016;</a:t>
            </a:r>
            <a:r>
              <a:rPr lang="en-US" sz="1200" dirty="0">
                <a:effectLst/>
                <a:latin typeface="Times" pitchFamily="2" charset="0"/>
              </a:rPr>
              <a:t>; </a:t>
            </a:r>
            <a:r>
              <a:rPr lang="en-US" sz="1200" dirty="0">
                <a:solidFill>
                  <a:srgbClr val="2197D2"/>
                </a:solidFill>
                <a:effectLst/>
                <a:latin typeface="Times" pitchFamily="2" charset="0"/>
              </a:rPr>
              <a:t>Yonkers et al., 2004</a:t>
            </a:r>
            <a:r>
              <a:rPr lang="en-US" sz="1200" dirty="0">
                <a:solidFill>
                  <a:srgbClr val="2197D2"/>
                </a:solidFill>
                <a:latin typeface="Times" pitchFamily="2" charset="0"/>
              </a:rPr>
              <a:t>; </a:t>
            </a:r>
            <a:r>
              <a:rPr lang="en-US" sz="1200" dirty="0" err="1">
                <a:solidFill>
                  <a:srgbClr val="2197D2"/>
                </a:solidFill>
                <a:effectLst/>
                <a:latin typeface="Times" pitchFamily="2" charset="0"/>
              </a:rPr>
              <a:t>Deligiannidis</a:t>
            </a:r>
            <a:r>
              <a:rPr lang="en-US" sz="1200" dirty="0">
                <a:solidFill>
                  <a:srgbClr val="2197D2"/>
                </a:solidFill>
                <a:effectLst/>
                <a:latin typeface="Times" pitchFamily="2" charset="0"/>
              </a:rPr>
              <a:t> et al., 2014</a:t>
            </a:r>
            <a:r>
              <a:rPr lang="en-US" sz="1200" dirty="0">
                <a:effectLst/>
                <a:latin typeface="Times" pitchFamily="2" charset="0"/>
              </a:rPr>
              <a:t>;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276907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8EB56-963D-7256-78AC-591A61410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Lithium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121CF-C3FE-78CC-3BE6-4562D380F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1864607"/>
            <a:ext cx="8876632" cy="4252328"/>
          </a:xfrm>
        </p:spPr>
        <p:txBody>
          <a:bodyPr>
            <a:noAutofit/>
          </a:bodyPr>
          <a:lstStyle/>
          <a:p>
            <a:r>
              <a:rPr lang="en-US" sz="2400" dirty="0">
                <a:effectLst/>
                <a:latin typeface="Times" pitchFamily="2" charset="0"/>
              </a:rPr>
              <a:t>Risk for cardiac malformations likely much smaller than initially thought </a:t>
            </a:r>
          </a:p>
          <a:p>
            <a:pPr lvl="1"/>
            <a:r>
              <a:rPr lang="en-US" sz="2400" dirty="0">
                <a:latin typeface="Times" pitchFamily="2" charset="0"/>
              </a:rPr>
              <a:t>Risk likely dose-dependent, with those taking &gt;900 mg at highest risk </a:t>
            </a:r>
            <a:endParaRPr lang="en-US" sz="2400" dirty="0">
              <a:effectLst/>
              <a:latin typeface="Times" pitchFamily="2" charset="0"/>
            </a:endParaRPr>
          </a:p>
          <a:p>
            <a:r>
              <a:rPr lang="en-US" sz="2400" dirty="0">
                <a:latin typeface="Times" pitchFamily="2" charset="0"/>
              </a:rPr>
              <a:t>R</a:t>
            </a:r>
            <a:r>
              <a:rPr lang="en-US" sz="2400" dirty="0">
                <a:effectLst/>
                <a:latin typeface="Times" pitchFamily="2" charset="0"/>
              </a:rPr>
              <a:t>isk of infant diabetes insipidus leading to polyhydramnios</a:t>
            </a:r>
          </a:p>
          <a:p>
            <a:r>
              <a:rPr lang="en-US" sz="2400" dirty="0">
                <a:latin typeface="Times" pitchFamily="2" charset="0"/>
              </a:rPr>
              <a:t>R</a:t>
            </a:r>
            <a:r>
              <a:rPr lang="en-US" sz="2400" dirty="0">
                <a:effectLst/>
                <a:latin typeface="Times" pitchFamily="2" charset="0"/>
              </a:rPr>
              <a:t>are association with newborn decreased muscle tone and initial difficultly breathing and feeding</a:t>
            </a:r>
          </a:p>
          <a:p>
            <a:r>
              <a:rPr lang="en-US" sz="2400" dirty="0">
                <a:effectLst/>
                <a:latin typeface="Times" pitchFamily="2" charset="0"/>
              </a:rPr>
              <a:t>Other neonatal complications have been reported: neonatal hyperbilirubinemia, cardiac arrhythmias, hypothyroidism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33AAFB-7E5C-26F7-CEE1-0CD5986BE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34091F-2B55-C941-BCDE-431AF3D6CD93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733881-7886-D76D-D958-9CF38C85C472}"/>
              </a:ext>
            </a:extLst>
          </p:cNvPr>
          <p:cNvSpPr txBox="1"/>
          <p:nvPr/>
        </p:nvSpPr>
        <p:spPr>
          <a:xfrm>
            <a:off x="5080000" y="6853535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2197D2"/>
                </a:solidFill>
                <a:effectLst/>
                <a:latin typeface="Times" pitchFamily="2" charset="0"/>
              </a:rPr>
              <a:t>Khan et al., 2016</a:t>
            </a:r>
            <a:r>
              <a:rPr lang="en-US" sz="1200" dirty="0">
                <a:solidFill>
                  <a:srgbClr val="2197D2"/>
                </a:solidFill>
                <a:latin typeface="Times" pitchFamily="2" charset="0"/>
              </a:rPr>
              <a:t>; </a:t>
            </a:r>
            <a:r>
              <a:rPr lang="en-US" sz="1200" dirty="0" err="1">
                <a:solidFill>
                  <a:srgbClr val="2197D2"/>
                </a:solidFill>
                <a:effectLst/>
                <a:latin typeface="Times" pitchFamily="2" charset="0"/>
              </a:rPr>
              <a:t>Deligiannidis</a:t>
            </a:r>
            <a:r>
              <a:rPr lang="en-US" sz="1200" dirty="0">
                <a:solidFill>
                  <a:srgbClr val="2197D2"/>
                </a:solidFill>
                <a:effectLst/>
                <a:latin typeface="Times" pitchFamily="2" charset="0"/>
              </a:rPr>
              <a:t> et al., 2014</a:t>
            </a:r>
            <a:r>
              <a:rPr lang="en-US" sz="1200" dirty="0">
                <a:solidFill>
                  <a:srgbClr val="2197D2"/>
                </a:solidFill>
                <a:latin typeface="Times" pitchFamily="2" charset="0"/>
              </a:rPr>
              <a:t>; </a:t>
            </a:r>
            <a:r>
              <a:rPr lang="en-US" sz="1200" dirty="0" err="1">
                <a:solidFill>
                  <a:srgbClr val="2197D2"/>
                </a:solidFill>
                <a:effectLst/>
                <a:latin typeface="Times" pitchFamily="2" charset="0"/>
              </a:rPr>
              <a:t>Patorno</a:t>
            </a:r>
            <a:r>
              <a:rPr lang="en-US" sz="1200" dirty="0">
                <a:solidFill>
                  <a:srgbClr val="2197D2"/>
                </a:solidFill>
                <a:effectLst/>
                <a:latin typeface="Times" pitchFamily="2" charset="0"/>
              </a:rPr>
              <a:t> et al., 2017</a:t>
            </a:r>
          </a:p>
        </p:txBody>
      </p:sp>
    </p:spTree>
    <p:extLst>
      <p:ext uri="{BB962C8B-B14F-4D97-AF65-F5344CB8AC3E}">
        <p14:creationId xmlns:p14="http://schemas.microsoft.com/office/powerpoint/2010/main" val="5028004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E2855-7A30-BB45-63D5-1F4437B95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Monitoring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275EF-B910-D876-BDF8-2E16EA0E6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effectLst/>
                <a:latin typeface="Times" pitchFamily="2" charset="0"/>
              </a:rPr>
              <a:t>Close monitoring of Li levels throughout pregnancy as clearance of Lithium increases.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Check a level anytime the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at risk for dehydration (ex: hyperemesis gravidarum, prolonged labor) or has impaired renal function (ex preeclampsia).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Regularly monitor of kidney and thyroid function</a:t>
            </a:r>
          </a:p>
          <a:p>
            <a:r>
              <a:rPr lang="en-US" sz="2400" dirty="0">
                <a:effectLst/>
                <a:latin typeface="Times" pitchFamily="2" charset="0"/>
              </a:rPr>
              <a:t>After birth, Li should be reduced due to a quick return to baseline clearance rates following delivery </a:t>
            </a:r>
            <a:endParaRPr lang="en-US" sz="2400" dirty="0">
              <a:solidFill>
                <a:srgbClr val="2197D2"/>
              </a:solidFill>
              <a:effectLst/>
              <a:latin typeface="Times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A939C4-72E5-609D-9083-DE0AC97CA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34091F-2B55-C941-BCDE-431AF3D6CD93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4779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5C1A1-CE79-4BF4-5FA6-706626665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AVOID </a:t>
            </a:r>
            <a:r>
              <a:rPr lang="en-US" sz="4000" dirty="0">
                <a:solidFill>
                  <a:schemeClr val="tx1"/>
                </a:solidFill>
              </a:rPr>
              <a:t>Valproic acid and Carbamazepine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8A50E7-7814-AD39-F531-E52D6767C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34091F-2B55-C941-BCDE-431AF3D6CD93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44FAB4C-406B-1518-5651-691B95C297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1105752"/>
              </p:ext>
            </p:extLst>
          </p:nvPr>
        </p:nvGraphicFramePr>
        <p:xfrm>
          <a:off x="1495119" y="2043441"/>
          <a:ext cx="6773333" cy="45155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40487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8D904-ACF2-F764-E2A7-91A6BC95B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1790" y="2747211"/>
            <a:ext cx="9067800" cy="1143000"/>
          </a:xfrm>
        </p:spPr>
        <p:txBody>
          <a:bodyPr/>
          <a:lstStyle/>
          <a:p>
            <a:r>
              <a:rPr lang="en-US" dirty="0"/>
              <a:t>Treatment – Antipsychotics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BAE2D8-BE74-DE86-DEA2-5603213BC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34091F-2B55-C941-BCDE-431AF3D6CD93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9971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9748C-B543-9C89-7FEC-B03934193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Antipsychotics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2E81F9-26DF-A8EF-4880-5D7F5A63F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34091F-2B55-C941-BCDE-431AF3D6CD93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3BCA32-305D-F55B-8F5A-E2FF014919E7}"/>
              </a:ext>
            </a:extLst>
          </p:cNvPr>
          <p:cNvSpPr txBox="1"/>
          <p:nvPr/>
        </p:nvSpPr>
        <p:spPr>
          <a:xfrm>
            <a:off x="4732421" y="6882063"/>
            <a:ext cx="26629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2197D2"/>
                </a:solidFill>
                <a:effectLst/>
                <a:latin typeface="Times" pitchFamily="2" charset="0"/>
              </a:rPr>
              <a:t>Lieberman and First, 2018</a:t>
            </a:r>
            <a:endParaRPr lang="en-US" sz="1800" dirty="0">
              <a:effectLst/>
              <a:latin typeface="Times" pitchFamily="2" charset="0"/>
            </a:endParaRPr>
          </a:p>
          <a:p>
            <a:endParaRPr lang="en-US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0B37B7D-082D-CE9A-C105-F1C8DB1466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25208836"/>
              </p:ext>
            </p:extLst>
          </p:nvPr>
        </p:nvGraphicFramePr>
        <p:xfrm>
          <a:off x="673769" y="1347535"/>
          <a:ext cx="8261684" cy="51976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2942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8C40B-2681-9EA6-C110-2792F2BB1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Bipolar Disorder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1C3AD2-9AE9-8BB9-506F-ADC73F478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Epidemiology </a:t>
            </a:r>
          </a:p>
          <a:p>
            <a:r>
              <a:rPr lang="en-US" dirty="0"/>
              <a:t>Diagnosis </a:t>
            </a:r>
          </a:p>
          <a:p>
            <a:r>
              <a:rPr lang="en-US" dirty="0"/>
              <a:t>Screening </a:t>
            </a:r>
          </a:p>
          <a:p>
            <a:r>
              <a:rPr lang="en-US" dirty="0"/>
              <a:t>Management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878A14-4589-A942-B2AD-6564EB499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34091F-2B55-C941-BCDE-431AF3D6CD9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840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245A6-C763-F206-A4E9-AFF6A2582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Antipsychotics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DC086-8378-B34C-96EC-DF9282B27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2116389"/>
            <a:ext cx="8797925" cy="4562475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effectLst/>
                <a:latin typeface="Times" pitchFamily="2" charset="0"/>
              </a:rPr>
              <a:t>Typical antipsychotics: Som</a:t>
            </a:r>
            <a:r>
              <a:rPr lang="en-US" dirty="0">
                <a:latin typeface="Times" pitchFamily="2" charset="0"/>
              </a:rPr>
              <a:t>e reports of EPS in baby </a:t>
            </a:r>
            <a:endParaRPr lang="en-US" dirty="0">
              <a:effectLst/>
              <a:latin typeface="Times" pitchFamily="2" charset="0"/>
            </a:endParaRPr>
          </a:p>
          <a:p>
            <a:r>
              <a:rPr lang="en-US" dirty="0">
                <a:latin typeface="Times" pitchFamily="2" charset="0"/>
              </a:rPr>
              <a:t>Atypical antipsychotics</a:t>
            </a:r>
            <a:r>
              <a:rPr lang="en-US" dirty="0">
                <a:effectLst/>
                <a:latin typeface="Times" pitchFamily="2" charset="0"/>
              </a:rPr>
              <a:t>: Metabolic effects in infant possible </a:t>
            </a:r>
          </a:p>
          <a:p>
            <a:pPr lvl="1"/>
            <a:r>
              <a:rPr lang="en-US" dirty="0">
                <a:effectLst/>
                <a:latin typeface="Times" pitchFamily="2" charset="0"/>
              </a:rPr>
              <a:t>Newer atypical antipsychotics unknown (ex: lurasidone) </a:t>
            </a:r>
          </a:p>
          <a:p>
            <a:r>
              <a:rPr lang="en-US" dirty="0">
                <a:effectLst/>
                <a:latin typeface="Times" pitchFamily="2" charset="0"/>
              </a:rPr>
              <a:t>Typical and atypical antipsychotics are unlikely to be major teratogens</a:t>
            </a:r>
          </a:p>
          <a:p>
            <a:pPr lvl="1"/>
            <a:r>
              <a:rPr lang="en-US" dirty="0">
                <a:latin typeface="Times" pitchFamily="2" charset="0"/>
              </a:rPr>
              <a:t>Risperidone may have slight increased risk for cardiac defects</a:t>
            </a:r>
            <a:endParaRPr lang="en-US" dirty="0">
              <a:effectLst/>
              <a:latin typeface="Times" pitchFamily="2" charset="0"/>
            </a:endParaRPr>
          </a:p>
          <a:p>
            <a:r>
              <a:rPr lang="en-US" dirty="0">
                <a:effectLst/>
                <a:latin typeface="Times" pitchFamily="2" charset="0"/>
              </a:rPr>
              <a:t> withdrawal symptoms in newborns possible: tremor, dif</a:t>
            </a:r>
            <a:r>
              <a:rPr lang="en-US" dirty="0">
                <a:effectLst/>
                <a:latin typeface="Helvetica" pitchFamily="2" charset="0"/>
              </a:rPr>
              <a:t>fi</a:t>
            </a:r>
            <a:r>
              <a:rPr lang="en-US" dirty="0">
                <a:effectLst/>
                <a:latin typeface="Times" pitchFamily="2" charset="0"/>
              </a:rPr>
              <a:t>culty breathing, drowsiness, trouble with feeding, and poor muscle tone. </a:t>
            </a:r>
          </a:p>
          <a:p>
            <a:pPr lvl="1"/>
            <a:r>
              <a:rPr lang="en-US" dirty="0">
                <a:effectLst/>
                <a:latin typeface="Times" pitchFamily="2" charset="0"/>
              </a:rPr>
              <a:t>neonatal adaptation syndrome was reduced to a non-signi</a:t>
            </a:r>
            <a:r>
              <a:rPr lang="en-US" dirty="0">
                <a:effectLst/>
                <a:latin typeface="Helvetica" pitchFamily="2" charset="0"/>
              </a:rPr>
              <a:t>fi</a:t>
            </a:r>
            <a:r>
              <a:rPr lang="en-US" dirty="0">
                <a:effectLst/>
                <a:latin typeface="Times" pitchFamily="2" charset="0"/>
              </a:rPr>
              <a:t>cant risk in a study that conducted a match cohort analysis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72B3B9-559A-EBD4-F8FF-A16632846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34091F-2B55-C941-BCDE-431AF3D6CD93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41647A-ACAE-034A-19E5-74FD242468F9}"/>
              </a:ext>
            </a:extLst>
          </p:cNvPr>
          <p:cNvSpPr txBox="1"/>
          <p:nvPr/>
        </p:nvSpPr>
        <p:spPr>
          <a:xfrm>
            <a:off x="3850102" y="6737684"/>
            <a:ext cx="458804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2197D2"/>
                </a:solidFill>
                <a:effectLst/>
                <a:latin typeface="Times" pitchFamily="2" charset="0"/>
              </a:rPr>
              <a:t>Cohen et al., 2016</a:t>
            </a:r>
            <a:r>
              <a:rPr lang="en-US" sz="1800" dirty="0">
                <a:effectLst/>
                <a:latin typeface="Times" pitchFamily="2" charset="0"/>
              </a:rPr>
              <a:t>; </a:t>
            </a:r>
            <a:r>
              <a:rPr lang="en-US" sz="1800" dirty="0">
                <a:solidFill>
                  <a:srgbClr val="2197D2"/>
                </a:solidFill>
                <a:effectLst/>
                <a:latin typeface="Times" pitchFamily="2" charset="0"/>
              </a:rPr>
              <a:t>Huybrechts et al.,</a:t>
            </a:r>
            <a:r>
              <a:rPr lang="en-US" sz="1800" dirty="0">
                <a:latin typeface="Times" pitchFamily="2" charset="0"/>
              </a:rPr>
              <a:t> </a:t>
            </a:r>
            <a:r>
              <a:rPr lang="en-US" sz="1800" dirty="0">
                <a:solidFill>
                  <a:srgbClr val="2197D2"/>
                </a:solidFill>
                <a:effectLst/>
                <a:latin typeface="Times" pitchFamily="2" charset="0"/>
              </a:rPr>
              <a:t>2016</a:t>
            </a:r>
            <a:r>
              <a:rPr lang="en-US" sz="1800" dirty="0">
                <a:effectLst/>
                <a:latin typeface="Times" pitchFamily="2" charset="0"/>
              </a:rPr>
              <a:t>; </a:t>
            </a:r>
            <a:r>
              <a:rPr lang="en-US" sz="1800" dirty="0" err="1">
                <a:solidFill>
                  <a:srgbClr val="2197D2"/>
                </a:solidFill>
                <a:effectLst/>
                <a:latin typeface="Times" pitchFamily="2" charset="0"/>
              </a:rPr>
              <a:t>Vigod</a:t>
            </a:r>
            <a:r>
              <a:rPr lang="en-US" sz="1800" dirty="0">
                <a:solidFill>
                  <a:srgbClr val="2197D2"/>
                </a:solidFill>
                <a:effectLst/>
                <a:latin typeface="Times" pitchFamily="2" charset="0"/>
              </a:rPr>
              <a:t> et al., 2015</a:t>
            </a:r>
            <a:r>
              <a:rPr lang="en-US" sz="1800" dirty="0">
                <a:solidFill>
                  <a:srgbClr val="2197D2"/>
                </a:solidFill>
                <a:latin typeface="Times" pitchFamily="2" charset="0"/>
              </a:rPr>
              <a:t>; </a:t>
            </a:r>
            <a:r>
              <a:rPr lang="en-US" sz="1600" dirty="0">
                <a:effectLst/>
                <a:latin typeface="Times" pitchFamily="2" charset="0"/>
              </a:rPr>
              <a:t>(</a:t>
            </a:r>
            <a:r>
              <a:rPr lang="en-US" sz="1600" dirty="0" err="1">
                <a:solidFill>
                  <a:srgbClr val="2197D2"/>
                </a:solidFill>
                <a:effectLst/>
                <a:latin typeface="Times" pitchFamily="2" charset="0"/>
              </a:rPr>
              <a:t>Habermann</a:t>
            </a:r>
            <a:r>
              <a:rPr lang="en-US" sz="1600" dirty="0">
                <a:solidFill>
                  <a:srgbClr val="2197D2"/>
                </a:solidFill>
                <a:effectLst/>
                <a:latin typeface="Times" pitchFamily="2" charset="0"/>
              </a:rPr>
              <a:t> et al., 2013</a:t>
            </a:r>
            <a:r>
              <a:rPr lang="en-US" sz="1600" dirty="0">
                <a:effectLst/>
                <a:latin typeface="Times" pitchFamily="2" charset="0"/>
              </a:rPr>
              <a:t>), </a:t>
            </a:r>
            <a:endParaRPr lang="en-US" sz="1800" dirty="0">
              <a:effectLst/>
              <a:latin typeface="Times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0677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86BC5-FB8A-22B5-AC38-2E05EEED1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Non-pharmacologic methods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66C17-85F4-ECBC-77C0-D567D5268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Promote good sleep</a:t>
            </a:r>
          </a:p>
          <a:p>
            <a:pPr lvl="1"/>
            <a:r>
              <a:rPr lang="en-US" dirty="0"/>
              <a:t>Plan for breastfeeding</a:t>
            </a:r>
          </a:p>
          <a:p>
            <a:r>
              <a:rPr lang="en-US" dirty="0"/>
              <a:t>Support system: monitor mood, help with infant </a:t>
            </a:r>
          </a:p>
          <a:p>
            <a:r>
              <a:rPr lang="en-US" dirty="0"/>
              <a:t>Continue maintenance medication</a:t>
            </a:r>
          </a:p>
          <a:p>
            <a:r>
              <a:rPr lang="en-US" dirty="0"/>
              <a:t>Close monitoring  </a:t>
            </a:r>
          </a:p>
          <a:p>
            <a:r>
              <a:rPr lang="en-US" dirty="0"/>
              <a:t>Limit stressors such as reducing work hours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8E901-4980-1424-2988-FAE96B38F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34091F-2B55-C941-BCDE-431AF3D6CD93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8102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66725" y="3672719"/>
            <a:ext cx="4426550" cy="1798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98474" y="7054481"/>
            <a:ext cx="215072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bg2"/>
                </a:solidFill>
              </a:rPr>
              <a:t>Call AMH for Moms: 833-978-6667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303985-DB23-EEA8-DABF-958240D54BF9}"/>
              </a:ext>
            </a:extLst>
          </p:cNvPr>
          <p:cNvSpPr txBox="1"/>
          <p:nvPr/>
        </p:nvSpPr>
        <p:spPr>
          <a:xfrm>
            <a:off x="298174" y="1888522"/>
            <a:ext cx="986182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Clr>
                <a:schemeClr val="accent4"/>
              </a:buClr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 AMH for Moms at 1-833-978-MOMS (6667) Monday-Friday 9:00am-5:00pm</a:t>
            </a:r>
          </a:p>
          <a:p>
            <a:pPr algn="ctr">
              <a:buClr>
                <a:schemeClr val="accent4"/>
              </a:buClr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www.accessmhct.com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/moms/</a:t>
            </a:r>
          </a:p>
        </p:txBody>
      </p:sp>
    </p:spTree>
    <p:extLst>
      <p:ext uri="{BB962C8B-B14F-4D97-AF65-F5344CB8AC3E}">
        <p14:creationId xmlns:p14="http://schemas.microsoft.com/office/powerpoint/2010/main" val="191120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C2F67-3DC3-0F21-238A-90EA892BF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Epidemiology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B9E21-E5A8-72B1-9F3E-8E1529E6A1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2244725"/>
            <a:ext cx="8797925" cy="2769235"/>
          </a:xfrm>
        </p:spPr>
        <p:txBody>
          <a:bodyPr>
            <a:normAutofit/>
          </a:bodyPr>
          <a:lstStyle/>
          <a:p>
            <a:r>
              <a:rPr lang="en-US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Lifetime prevalence of bipolar spectrum disorder of 2.4%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Disorder characterized by discrete episodes of depression, hypomania, and mania</a:t>
            </a:r>
          </a:p>
          <a:p>
            <a:endParaRPr lang="en-US" dirty="0">
              <a:effectLst/>
              <a:latin typeface="Times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CCEF2A-68C9-3A46-D77A-18BE01B93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34091F-2B55-C941-BCDE-431AF3D6CD9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BD08F9C-4306-3A37-4623-E714DE7325C9}"/>
              </a:ext>
            </a:extLst>
          </p:cNvPr>
          <p:cNvSpPr txBox="1"/>
          <p:nvPr/>
        </p:nvSpPr>
        <p:spPr>
          <a:xfrm>
            <a:off x="3870960" y="6791980"/>
            <a:ext cx="4099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Times" pitchFamily="2" charset="0"/>
              </a:rPr>
              <a:t>Data from the World Mental Health Survey Initiative </a:t>
            </a:r>
          </a:p>
          <a:p>
            <a:r>
              <a:rPr lang="en-US" sz="1400" dirty="0" err="1">
                <a:solidFill>
                  <a:schemeClr val="tx1"/>
                </a:solidFill>
                <a:effectLst/>
                <a:latin typeface="Times" pitchFamily="2" charset="0"/>
              </a:rPr>
              <a:t>Merikangas</a:t>
            </a:r>
            <a:r>
              <a:rPr lang="en-US" sz="1400" dirty="0">
                <a:solidFill>
                  <a:schemeClr val="tx1"/>
                </a:solidFill>
                <a:effectLst/>
                <a:latin typeface="Times" pitchFamily="2" charset="0"/>
              </a:rPr>
              <a:t> et al., 2011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30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04800"/>
            <a:ext cx="8569325" cy="1143000"/>
          </a:xfrm>
        </p:spPr>
        <p:txBody>
          <a:bodyPr/>
          <a:lstStyle/>
          <a:p>
            <a:r>
              <a:rPr lang="en-US" dirty="0">
                <a:solidFill>
                  <a:srgbClr val="66A619"/>
                </a:solidFill>
              </a:rPr>
              <a:t>Bipolar Disorder Subtypes</a:t>
            </a:r>
          </a:p>
        </p:txBody>
      </p:sp>
      <p:pic>
        <p:nvPicPr>
          <p:cNvPr id="13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30703" y="6762960"/>
            <a:ext cx="1323381" cy="537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98474" y="7054481"/>
            <a:ext cx="215072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bg2"/>
                </a:solidFill>
              </a:rPr>
              <a:t>Call AMH for Moms: 833-978-6667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F5E33B-A7BA-0A49-56D4-B40B8F105A09}"/>
              </a:ext>
            </a:extLst>
          </p:cNvPr>
          <p:cNvSpPr txBox="1"/>
          <p:nvPr/>
        </p:nvSpPr>
        <p:spPr>
          <a:xfrm>
            <a:off x="314308" y="1820791"/>
            <a:ext cx="953138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Clr>
                <a:schemeClr val="accent4"/>
              </a:buClr>
              <a:buFont typeface="Wingdings" pitchFamily="2" charset="2"/>
              <a:buChar char="§"/>
            </a:pPr>
            <a:r>
              <a:rPr lang="en-US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Bipolar I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one lifetime </a:t>
            </a:r>
            <a:r>
              <a:rPr lang="en-US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manic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episode; usually also experience hypomania &amp; major depressive episodes</a:t>
            </a:r>
          </a:p>
          <a:p>
            <a:pPr marL="457200" indent="-457200">
              <a:buClr>
                <a:schemeClr val="accent4"/>
              </a:buClr>
              <a:buFont typeface="Courier New" panose="02070309020205020404" pitchFamily="49" charset="0"/>
              <a:buChar char="o"/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chemeClr val="accent4"/>
              </a:buClr>
              <a:buFont typeface="Wingdings" pitchFamily="2" charset="2"/>
              <a:buChar char="§"/>
            </a:pPr>
            <a:r>
              <a:rPr lang="en-US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Bipolar II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at least 1 </a:t>
            </a:r>
            <a:r>
              <a:rPr lang="en-US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hypomanic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episode + at least 1 depressive episode; 0 manic episodes</a:t>
            </a:r>
          </a:p>
          <a:p>
            <a:pPr marL="457200" indent="-457200">
              <a:buClr>
                <a:schemeClr val="accent4"/>
              </a:buClr>
              <a:buFont typeface="Courier New" panose="02070309020205020404" pitchFamily="49" charset="0"/>
              <a:buChar char="o"/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chemeClr val="accent4"/>
              </a:buClr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patients have </a:t>
            </a:r>
            <a:r>
              <a:rPr lang="en-US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mixed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episodes with features of depression and hypomania/mania</a:t>
            </a:r>
          </a:p>
          <a:p>
            <a:pPr marL="457200" indent="-457200">
              <a:buClr>
                <a:schemeClr val="accent4"/>
              </a:buClr>
              <a:buFont typeface="Courier New" panose="02070309020205020404" pitchFamily="49" charset="0"/>
              <a:buChar char="o"/>
            </a:pPr>
            <a:endParaRPr lang="en-US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219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E6633-5170-DE80-94B1-F857B19A6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Mania and Hypomania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B5154-D7C1-46C7-6A6B-F87F9067C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000" y="1981200"/>
            <a:ext cx="5092700" cy="481584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Helvetica" pitchFamily="2" charset="0"/>
              </a:rPr>
              <a:t>	</a:t>
            </a:r>
          </a:p>
          <a:p>
            <a:r>
              <a:rPr lang="en-US" dirty="0">
                <a:effectLst/>
                <a:latin typeface="Helvetica" pitchFamily="2" charset="0"/>
              </a:rPr>
              <a:t>Inflated self-esteem or grandiosity</a:t>
            </a:r>
          </a:p>
          <a:p>
            <a:r>
              <a:rPr lang="en-US" dirty="0">
                <a:effectLst/>
                <a:latin typeface="Helvetica" pitchFamily="2" charset="0"/>
              </a:rPr>
              <a:t>Decreased need for sleep</a:t>
            </a:r>
          </a:p>
          <a:p>
            <a:r>
              <a:rPr lang="en-US" dirty="0">
                <a:effectLst/>
                <a:latin typeface="Helvetica" pitchFamily="2" charset="0"/>
              </a:rPr>
              <a:t>More talkative than usual</a:t>
            </a:r>
          </a:p>
          <a:p>
            <a:r>
              <a:rPr lang="en-US" dirty="0">
                <a:effectLst/>
                <a:latin typeface="Helvetica" pitchFamily="2" charset="0"/>
              </a:rPr>
              <a:t>Flight of ideas or racing thoughts</a:t>
            </a:r>
          </a:p>
          <a:p>
            <a:r>
              <a:rPr lang="en-US" dirty="0">
                <a:effectLst/>
                <a:latin typeface="Helvetica" pitchFamily="2" charset="0"/>
              </a:rPr>
              <a:t>Distractibility</a:t>
            </a:r>
          </a:p>
          <a:p>
            <a:r>
              <a:rPr lang="en-US" dirty="0">
                <a:effectLst/>
                <a:latin typeface="Helvetica" pitchFamily="2" charset="0"/>
              </a:rPr>
              <a:t>Increase in goal-directed activity</a:t>
            </a:r>
          </a:p>
          <a:p>
            <a:r>
              <a:rPr lang="en-US" dirty="0">
                <a:effectLst/>
                <a:latin typeface="Helvetica" pitchFamily="2" charset="0"/>
              </a:rPr>
              <a:t>Excessive involvement in activities with high risk for painful consequences (ex: buying sprees, sexual indiscretions)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E5F436-931D-FC67-6AA2-F6762F6E2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34091F-2B55-C941-BCDE-431AF3D6CD9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6F993A-8A95-1857-7349-DC137AE58CB8}"/>
              </a:ext>
            </a:extLst>
          </p:cNvPr>
          <p:cNvSpPr txBox="1"/>
          <p:nvPr/>
        </p:nvSpPr>
        <p:spPr>
          <a:xfrm>
            <a:off x="731520" y="2286000"/>
            <a:ext cx="39674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period of elevated, expansive, or irritable mood and increased energy and activity with 3 or more symptoms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69AF4654-1755-4479-18A7-E6A836599811}"/>
              </a:ext>
            </a:extLst>
          </p:cNvPr>
          <p:cNvSpPr/>
          <p:nvPr/>
        </p:nvSpPr>
        <p:spPr>
          <a:xfrm>
            <a:off x="2621280" y="4953000"/>
            <a:ext cx="533400" cy="21336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70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2400" y="304800"/>
            <a:ext cx="8569325" cy="1143000"/>
          </a:xfrm>
        </p:spPr>
        <p:txBody>
          <a:bodyPr/>
          <a:lstStyle/>
          <a:p>
            <a:r>
              <a:rPr lang="en-US" dirty="0">
                <a:solidFill>
                  <a:srgbClr val="66A619"/>
                </a:solidFill>
              </a:rPr>
              <a:t>Hypomania vs Mania</a:t>
            </a:r>
          </a:p>
        </p:txBody>
      </p:sp>
      <p:pic>
        <p:nvPicPr>
          <p:cNvPr id="13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30703" y="6762960"/>
            <a:ext cx="1323381" cy="537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98474" y="7054481"/>
            <a:ext cx="215072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bg2"/>
                </a:solidFill>
              </a:rPr>
              <a:t>Call AMH for Moms: 833-978-6667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ED3ABE-8462-9B28-EE70-684F10B87BE4}"/>
              </a:ext>
            </a:extLst>
          </p:cNvPr>
          <p:cNvSpPr txBox="1"/>
          <p:nvPr/>
        </p:nvSpPr>
        <p:spPr>
          <a:xfrm>
            <a:off x="43418" y="1875294"/>
            <a:ext cx="9610665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Clr>
                <a:schemeClr val="accent4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Hypomania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lasts 4+ days</a:t>
            </a:r>
          </a:p>
          <a:p>
            <a:pPr marL="914400" lvl="1" indent="-457200">
              <a:buClr>
                <a:schemeClr val="accent4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 severe &amp; does not cause marked impairment in social, occupational or personal functioning</a:t>
            </a:r>
          </a:p>
          <a:p>
            <a:pPr marL="914400" lvl="1" indent="-457200">
              <a:buClr>
                <a:schemeClr val="accent4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not necessitate hospitalization</a:t>
            </a:r>
          </a:p>
          <a:p>
            <a:pPr marL="914400" lvl="1" indent="-457200">
              <a:buClr>
                <a:schemeClr val="accent4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psychotic features </a:t>
            </a:r>
          </a:p>
          <a:p>
            <a:pPr>
              <a:buClr>
                <a:schemeClr val="accent4"/>
              </a:buClr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chemeClr val="accent4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Mania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lasts 7+ days </a:t>
            </a:r>
          </a:p>
          <a:p>
            <a:pPr marL="914400" lvl="1" indent="-457200">
              <a:buClr>
                <a:schemeClr val="accent4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 severe functional impairment</a:t>
            </a:r>
          </a:p>
          <a:p>
            <a:pPr marL="914400" lvl="1" indent="-457200">
              <a:buClr>
                <a:schemeClr val="accent4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necessitates hospitalization</a:t>
            </a:r>
          </a:p>
          <a:p>
            <a:pPr marL="914400" lvl="1" indent="-457200">
              <a:buClr>
                <a:schemeClr val="accent4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there are psychotic features</a:t>
            </a:r>
          </a:p>
        </p:txBody>
      </p:sp>
    </p:spTree>
    <p:extLst>
      <p:ext uri="{BB962C8B-B14F-4D97-AF65-F5344CB8AC3E}">
        <p14:creationId xmlns:p14="http://schemas.microsoft.com/office/powerpoint/2010/main" val="3489026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2400" y="304800"/>
            <a:ext cx="8569325" cy="1143000"/>
          </a:xfrm>
        </p:spPr>
        <p:txBody>
          <a:bodyPr/>
          <a:lstStyle/>
          <a:p>
            <a:r>
              <a:rPr lang="en-US" dirty="0">
                <a:solidFill>
                  <a:srgbClr val="66A619"/>
                </a:solidFill>
              </a:rPr>
              <a:t>Bipolar I, Bipolar II, MDD</a:t>
            </a:r>
          </a:p>
        </p:txBody>
      </p:sp>
      <p:pic>
        <p:nvPicPr>
          <p:cNvPr id="13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30703" y="6762960"/>
            <a:ext cx="1323381" cy="537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98474" y="7054481"/>
            <a:ext cx="215072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bg2"/>
                </a:solidFill>
              </a:rPr>
              <a:t>Call AMH for Moms: 833-978-6667</a:t>
            </a:r>
          </a:p>
        </p:txBody>
      </p:sp>
      <p:pic>
        <p:nvPicPr>
          <p:cNvPr id="5" name="Picture 4" descr="A diagram of a normal and bipolar function&#10;&#10;Description automatically generated with medium confidence">
            <a:extLst>
              <a:ext uri="{FF2B5EF4-FFF2-40B4-BE49-F238E27FC236}">
                <a16:creationId xmlns:a16="http://schemas.microsoft.com/office/drawing/2014/main" id="{1C711A93-A7FD-2205-8050-02594B2E49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474" y="2015835"/>
            <a:ext cx="7949829" cy="4470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629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A0BBF-E6CD-1351-6A57-E47EFB095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100" y="3184842"/>
            <a:ext cx="9067800" cy="1143000"/>
          </a:xfrm>
        </p:spPr>
        <p:txBody>
          <a:bodyPr/>
          <a:lstStyle/>
          <a:p>
            <a:pPr algn="ctr"/>
            <a:r>
              <a:rPr lang="en-US" dirty="0"/>
              <a:t>Bipolar disorder is the greatest risk factor for….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D8CBA6-6CD4-3F29-93CA-C8581A248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34091F-2B55-C941-BCDE-431AF3D6CD9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83817"/>
      </p:ext>
    </p:extLst>
  </p:cSld>
  <p:clrMapOvr>
    <a:masterClrMapping/>
  </p:clrMapOvr>
</p:sld>
</file>

<file path=ppt/theme/theme1.xml><?xml version="1.0" encoding="utf-8"?>
<a:theme xmlns:a="http://schemas.openxmlformats.org/drawingml/2006/main" name="905-67281_AMHCT_Webinar_v3_mr">
  <a:themeElements>
    <a:clrScheme name="Inspiration">
      <a:dk1>
        <a:sysClr val="windowText" lastClr="000000"/>
      </a:dk1>
      <a:lt1>
        <a:sysClr val="window" lastClr="FFFFFF"/>
      </a:lt1>
      <a:dk2>
        <a:srgbClr val="2F2F26"/>
      </a:dk2>
      <a:lt2>
        <a:srgbClr val="9FA795"/>
      </a:lt2>
      <a:accent1>
        <a:srgbClr val="749805"/>
      </a:accent1>
      <a:accent2>
        <a:srgbClr val="BACC82"/>
      </a:accent2>
      <a:accent3>
        <a:srgbClr val="6E9EC2"/>
      </a:accent3>
      <a:accent4>
        <a:srgbClr val="2046A5"/>
      </a:accent4>
      <a:accent5>
        <a:srgbClr val="5039C6"/>
      </a:accent5>
      <a:accent6>
        <a:srgbClr val="7411D0"/>
      </a:accent6>
      <a:hlink>
        <a:srgbClr val="FFC000"/>
      </a:hlink>
      <a:folHlink>
        <a:srgbClr val="C0C000"/>
      </a:folHlink>
    </a:clrScheme>
    <a:fontScheme name="Inspiration">
      <a:majorFont>
        <a:latin typeface="News Gothic MT"/>
        <a:ea typeface=""/>
        <a:cs typeface=""/>
        <a:font script="Jpan" typeface="メイリオ"/>
      </a:majorFont>
      <a:minorFont>
        <a:latin typeface="News Gothic MT"/>
        <a:ea typeface=""/>
        <a:cs typeface=""/>
        <a:font script="Jpan" typeface="メイリオ"/>
      </a:minorFont>
    </a:fontScheme>
    <a:fmtScheme name="Inspiration">
      <a:fillStyleLst>
        <a:solidFill>
          <a:schemeClr val="phClr"/>
        </a:solidFill>
        <a:gradFill rotWithShape="1">
          <a:gsLst>
            <a:gs pos="25000">
              <a:schemeClr val="phClr">
                <a:tint val="90000"/>
                <a:shade val="100000"/>
                <a:alpha val="90000"/>
                <a:satMod val="150000"/>
              </a:schemeClr>
            </a:gs>
            <a:gs pos="100000">
              <a:schemeClr val="phClr">
                <a:tint val="100000"/>
                <a:shade val="60000"/>
                <a:satMod val="13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0000"/>
                <a:shade val="100000"/>
                <a:alpha val="85000"/>
                <a:satMod val="150000"/>
              </a:schemeClr>
            </a:gs>
            <a:gs pos="33000">
              <a:schemeClr val="phClr">
                <a:tint val="90000"/>
                <a:shade val="100000"/>
                <a:alpha val="95000"/>
                <a:satMod val="130000"/>
              </a:schemeClr>
            </a:gs>
            <a:gs pos="67000">
              <a:schemeClr val="phClr">
                <a:shade val="70000"/>
                <a:satMod val="135000"/>
              </a:schemeClr>
            </a:gs>
            <a:gs pos="100000">
              <a:schemeClr val="phClr">
                <a:shade val="50000"/>
                <a:satMod val="135000"/>
              </a:schemeClr>
            </a:gs>
          </a:gsLst>
          <a:lin ang="13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thickThin" algn="ctr">
          <a:solidFill>
            <a:schemeClr val="phClr"/>
          </a:solidFill>
          <a:prstDash val="solid"/>
        </a:ln>
        <a:ln w="38100" cap="flat" cmpd="thinThick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woPt" dir="tl"/>
          </a:scene3d>
          <a:sp3d extrusionH="12700" prstMaterial="softEdge">
            <a:bevelT w="25400" h="50800"/>
          </a:sp3d>
        </a:effectStyle>
        <a:effectStyle>
          <a:effectLst>
            <a:innerShdw blurRad="50800" dist="25400" dir="2400000">
              <a:srgbClr val="808080">
                <a:alpha val="75000"/>
              </a:srgbClr>
            </a:innerShdw>
            <a:reflection blurRad="38100" stA="26000" endPos="35000" dist="12700" dir="5400000" fadeDir="48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21147</TotalTime>
  <Pages>0</Pages>
  <Words>1409</Words>
  <Characters>0</Characters>
  <Application>Microsoft Macintosh PowerPoint</Application>
  <PresentationFormat>Custom</PresentationFormat>
  <Lines>0</Lines>
  <Paragraphs>220</Paragraphs>
  <Slides>32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6" baseType="lpstr">
      <vt:lpstr>Arial</vt:lpstr>
      <vt:lpstr>Calibri</vt:lpstr>
      <vt:lpstr>Cambria</vt:lpstr>
      <vt:lpstr>Courier New</vt:lpstr>
      <vt:lpstr>Gill Sans</vt:lpstr>
      <vt:lpstr>Helvetica</vt:lpstr>
      <vt:lpstr>Lucida Grande</vt:lpstr>
      <vt:lpstr>Microsoft Sans Serif</vt:lpstr>
      <vt:lpstr>News Gothic MT</vt:lpstr>
      <vt:lpstr>Times</vt:lpstr>
      <vt:lpstr>Times New Roman</vt:lpstr>
      <vt:lpstr>Wingdings</vt:lpstr>
      <vt:lpstr>YaleNew</vt:lpstr>
      <vt:lpstr>905-67281_AMHCT_Webinar_v3_mr</vt:lpstr>
      <vt:lpstr>  Introduction to Bipolar Disorder Disorder in the Perinatal Period  Jennifer McMahon, MD Contributions by Katrina Furey MD</vt:lpstr>
      <vt:lpstr>No conflicts to report </vt:lpstr>
      <vt:lpstr>Bipolar Disorder</vt:lpstr>
      <vt:lpstr>Epidemiology </vt:lpstr>
      <vt:lpstr>Bipolar Disorder Subtypes</vt:lpstr>
      <vt:lpstr>Mania and Hypomania </vt:lpstr>
      <vt:lpstr>Hypomania vs Mania</vt:lpstr>
      <vt:lpstr>Bipolar I, Bipolar II, MDD</vt:lpstr>
      <vt:lpstr>Bipolar disorder is the greatest risk factor for….</vt:lpstr>
      <vt:lpstr>Postpartum psychosis</vt:lpstr>
      <vt:lpstr>Postpartum psychosis </vt:lpstr>
      <vt:lpstr>Postpartum Psychosis: Clinical Presentation </vt:lpstr>
      <vt:lpstr>Bipolar Disorder</vt:lpstr>
      <vt:lpstr>Clues to Diagnosis</vt:lpstr>
      <vt:lpstr>Bipolar Disorder – Assessment</vt:lpstr>
      <vt:lpstr>PowerPoint Presentation</vt:lpstr>
      <vt:lpstr>Bipolar Disorder - Treatment</vt:lpstr>
      <vt:lpstr>Risk-risk conversation</vt:lpstr>
      <vt:lpstr>Risk of recurrence </vt:lpstr>
      <vt:lpstr>Risks of untreated bipolar disorder</vt:lpstr>
      <vt:lpstr>What medication do I choose?</vt:lpstr>
      <vt:lpstr>Other considerations </vt:lpstr>
      <vt:lpstr>Treatment – Mood stabilizers</vt:lpstr>
      <vt:lpstr>Lamotrigine </vt:lpstr>
      <vt:lpstr>Lithium </vt:lpstr>
      <vt:lpstr>Monitoring</vt:lpstr>
      <vt:lpstr>AVOID Valproic acid and Carbamazepine</vt:lpstr>
      <vt:lpstr>Treatment – Antipsychotics </vt:lpstr>
      <vt:lpstr>Antipsychotics </vt:lpstr>
      <vt:lpstr>Antipsychotics </vt:lpstr>
      <vt:lpstr>Non-pharmacologic methods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Massachusetts Child Psychiatry Access Project  A Platform for Integrating Child Psychiatry with Primary Care</dc:title>
  <dc:creator>Straus, John</dc:creator>
  <cp:lastModifiedBy>Jennifer McMahon</cp:lastModifiedBy>
  <cp:revision>381</cp:revision>
  <cp:lastPrinted>2014-09-18T12:48:10Z</cp:lastPrinted>
  <dcterms:created xsi:type="dcterms:W3CDTF">2014-05-08T12:58:53Z</dcterms:created>
  <dcterms:modified xsi:type="dcterms:W3CDTF">2024-02-08T03:16:49Z</dcterms:modified>
</cp:coreProperties>
</file>