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429" r:id="rId2"/>
    <p:sldId id="430" r:id="rId3"/>
    <p:sldId id="431" r:id="rId4"/>
    <p:sldId id="432" r:id="rId5"/>
    <p:sldId id="433" r:id="rId6"/>
    <p:sldId id="434" r:id="rId7"/>
    <p:sldId id="45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862D5-F7AD-48CE-9D98-6D4A82C64F93}"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62F43-C159-4EBC-AC72-93EF07A1C5D4}" type="slidenum">
              <a:rPr lang="en-US" smtClean="0"/>
              <a:t>‹#›</a:t>
            </a:fld>
            <a:endParaRPr lang="en-US"/>
          </a:p>
        </p:txBody>
      </p:sp>
    </p:spTree>
    <p:extLst>
      <p:ext uri="{BB962C8B-B14F-4D97-AF65-F5344CB8AC3E}">
        <p14:creationId xmlns:p14="http://schemas.microsoft.com/office/powerpoint/2010/main" val="292435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046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solidFill>
                  <a:srgbClr val="222222"/>
                </a:solidFill>
                <a:effectLst/>
                <a:latin typeface="Calibri" panose="020F0502020204030204" pitchFamily="34" charset="0"/>
                <a:ea typeface="Times New Roman" panose="02020603050405020304" pitchFamily="18" charset="0"/>
              </a:rPr>
              <a:t>The TAPS tool starts with questions about the frequency of use of tobacco, alcohol, and other substances in the past 12 months. Endorsement of any substance use during the initial screening phase (TAPS-1) prompts few additional questions regarding use-related behaviors through a brief assessment (TAPS-2). </a:t>
            </a:r>
            <a:endParaRPr lang="en-US" dirty="0"/>
          </a:p>
        </p:txBody>
      </p:sp>
    </p:spTree>
    <p:extLst>
      <p:ext uri="{BB962C8B-B14F-4D97-AF65-F5344CB8AC3E}">
        <p14:creationId xmlns:p14="http://schemas.microsoft.com/office/powerpoint/2010/main" val="427115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Scores on these questions generate a risk level per substance endorsed, based on a range of possible scores per substance.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For identifying DSM-5 SUD at the recommended cutoff of 2+, the TAPS Tool has adequate sensitivity (&gt;70%) only for tobacco, alcohol, and marijuana. Further assessment should be conducted for patients with a score of 1+ for other substances. This assessment is a high priority for patients with a TAPS score of 2+, given its high positive predictive value for most substance classes.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060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355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4C84828-AF3E-844E-BBBF-744F3FDDFB60}" type="slidenum">
              <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endParaRPr>
          </a:p>
        </p:txBody>
      </p:sp>
    </p:spTree>
    <p:extLst>
      <p:ext uri="{BB962C8B-B14F-4D97-AF65-F5344CB8AC3E}">
        <p14:creationId xmlns:p14="http://schemas.microsoft.com/office/powerpoint/2010/main" val="42658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AC97EF-4C1F-1740-A85A-4890A4A64B78}" type="datetime1">
              <a:rPr lang="en-US" smtClean="0"/>
              <a:t>5/24/2023</a:t>
            </a:fld>
            <a:endParaRPr lang="en-US"/>
          </a:p>
        </p:txBody>
      </p:sp>
      <p:sp>
        <p:nvSpPr>
          <p:cNvPr id="3" name="Footer Placeholder 4"/>
          <p:cNvSpPr>
            <a:spLocks noGrp="1"/>
          </p:cNvSpPr>
          <p:nvPr>
            <p:ph type="ftr" sz="quarter" idx="11"/>
          </p:nvPr>
        </p:nvSpPr>
        <p:spPr/>
        <p:txBody>
          <a:bodyPr/>
          <a:lstStyle>
            <a:lvl1pPr>
              <a:defRPr>
                <a:latin typeface="Arial"/>
                <a:cs typeface="Arial"/>
              </a:defRPr>
            </a:lvl1pPr>
          </a:lstStyle>
          <a:p>
            <a:pPr>
              <a:defRPr/>
            </a:pPr>
            <a:endParaRPr lang="en-US"/>
          </a:p>
        </p:txBody>
      </p:sp>
      <p:sp>
        <p:nvSpPr>
          <p:cNvPr id="4" name="Slide Number Placeholder 5"/>
          <p:cNvSpPr>
            <a:spLocks noGrp="1"/>
          </p:cNvSpPr>
          <p:nvPr>
            <p:ph type="sldNum" sz="quarter" idx="12"/>
          </p:nvPr>
        </p:nvSpPr>
        <p:spPr>
          <a:xfrm>
            <a:off x="5690236" y="6356509"/>
            <a:ext cx="811530" cy="364331"/>
          </a:xfrm>
          <a:prstGeom prst="rect">
            <a:avLst/>
          </a:prstGeom>
        </p:spPr>
        <p:txBody>
          <a:bodyPr/>
          <a:lstStyle>
            <a:lvl1pPr algn="ctr">
              <a:defRPr sz="900">
                <a:solidFill>
                  <a:srgbClr val="BFBFBF"/>
                </a:solidFill>
                <a:latin typeface="Arial" pitchFamily="34" charset="0"/>
                <a:cs typeface="Arial" pitchFamily="34" charset="0"/>
              </a:defRPr>
            </a:lvl1pPr>
          </a:lstStyle>
          <a:p>
            <a:pPr>
              <a:defRPr/>
            </a:pPr>
            <a:fld id="{8DF24649-1ED3-7E42-BE6E-9B55D341DA71}" type="slidenum">
              <a:rPr lang="en-US"/>
              <a:pPr>
                <a:defRPr/>
              </a:pPr>
              <a:t>‹#›</a:t>
            </a:fld>
            <a:endParaRPr lang="en-US"/>
          </a:p>
        </p:txBody>
      </p:sp>
    </p:spTree>
    <p:extLst>
      <p:ext uri="{BB962C8B-B14F-4D97-AF65-F5344CB8AC3E}">
        <p14:creationId xmlns:p14="http://schemas.microsoft.com/office/powerpoint/2010/main" val="343633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203E5D94-0394-7442-AEBB-079AC0A2A477}" type="datetime1">
              <a:rPr lang="en-US" smtClean="0"/>
              <a:t>5/24/2023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pic>
        <p:nvPicPr>
          <p:cNvPr id="7" name="Picture 20" descr="AMHCT_hor_cmyk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6035040"/>
            <a:ext cx="2074546"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47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7" descr="MCPAP-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480" y="6103620"/>
            <a:ext cx="1986916"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1040" y="1714500"/>
            <a:ext cx="10789920" cy="4320540"/>
          </a:xfrm>
        </p:spPr>
        <p:txBody>
          <a:bodyPr/>
          <a:lstStyle>
            <a:lvl1pPr>
              <a:lnSpc>
                <a:spcPct val="120000"/>
              </a:lnSpc>
              <a:spcAft>
                <a:spcPts val="1080"/>
              </a:spcAft>
              <a:buClr>
                <a:schemeClr val="accent4">
                  <a:lumMod val="75000"/>
                </a:schemeClr>
              </a:buClr>
              <a:defRPr/>
            </a:lvl1pPr>
            <a:lvl2pPr marL="721519" indent="-362903">
              <a:lnSpc>
                <a:spcPct val="120000"/>
              </a:lnSpc>
              <a:spcAft>
                <a:spcPts val="1080"/>
              </a:spcAft>
              <a:buClr>
                <a:schemeClr val="accent4">
                  <a:lumMod val="75000"/>
                </a:schemeClr>
              </a:buClr>
              <a:defRPr/>
            </a:lvl2pPr>
            <a:lvl3pPr marL="1138714" indent="-362903">
              <a:lnSpc>
                <a:spcPct val="120000"/>
              </a:lnSpc>
              <a:spcAft>
                <a:spcPts val="1080"/>
              </a:spcAft>
              <a:buClr>
                <a:schemeClr val="accent4">
                  <a:lumMod val="75000"/>
                </a:schemeClr>
              </a:buClr>
              <a:tabLst/>
              <a:defRPr/>
            </a:lvl3pPr>
            <a:lvl4pPr marL="1548765" indent="-362903">
              <a:lnSpc>
                <a:spcPct val="120000"/>
              </a:lnSpc>
              <a:spcAft>
                <a:spcPts val="1080"/>
              </a:spcAft>
              <a:buClr>
                <a:schemeClr val="accent4">
                  <a:lumMod val="75000"/>
                </a:schemeClr>
              </a:buClr>
              <a:tabLst>
                <a:tab pos="1341597" algn="l"/>
              </a:tabLst>
              <a:defRPr/>
            </a:lvl4pPr>
            <a:lvl5pPr marL="1901667" indent="-362903">
              <a:lnSpc>
                <a:spcPct val="120000"/>
              </a:lnSpc>
              <a:spcAft>
                <a:spcPts val="1080"/>
              </a:spcAft>
              <a:buClr>
                <a:schemeClr val="accent4">
                  <a:lumMod val="75000"/>
                </a:schemeClr>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fld id="{8254CBE2-6331-7E4E-B2DE-343D3A16C806}" type="datetime1">
              <a:rPr lang="en-US" smtClean="0"/>
              <a:t>5/24/2023</a:t>
            </a:fld>
            <a:endParaRPr lang="en-US"/>
          </a:p>
        </p:txBody>
      </p:sp>
      <p:sp>
        <p:nvSpPr>
          <p:cNvPr id="6"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9137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7" descr="MCPAP-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480" y="6103620"/>
            <a:ext cx="1986916"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737236" y="1708785"/>
            <a:ext cx="5358764" cy="4379119"/>
          </a:xfrm>
        </p:spPr>
        <p:txBody>
          <a:bodyPr rtlCol="0">
            <a:noAutofit/>
          </a:bodyPr>
          <a:lstStyle/>
          <a:p>
            <a:pPr lvl="0"/>
            <a:r>
              <a:rPr lang="en-US" noProof="0"/>
              <a:t>Click icon to add chart</a:t>
            </a:r>
          </a:p>
        </p:txBody>
      </p:sp>
      <p:sp>
        <p:nvSpPr>
          <p:cNvPr id="8" name="Chart Placeholder 6"/>
          <p:cNvSpPr>
            <a:spLocks noGrp="1"/>
          </p:cNvSpPr>
          <p:nvPr>
            <p:ph type="chart" sz="quarter" idx="14"/>
          </p:nvPr>
        </p:nvSpPr>
        <p:spPr>
          <a:xfrm>
            <a:off x="6370321" y="1708785"/>
            <a:ext cx="5358764" cy="4379119"/>
          </a:xfrm>
        </p:spPr>
        <p:txBody>
          <a:bodyPr rtlCol="0">
            <a:noAutofit/>
          </a:bodyPr>
          <a:lstStyle/>
          <a:p>
            <a:pPr lvl="0"/>
            <a:r>
              <a:rPr lang="en-US" noProof="0"/>
              <a:t>Click icon to add chart</a:t>
            </a:r>
          </a:p>
        </p:txBody>
      </p:sp>
      <p:sp>
        <p:nvSpPr>
          <p:cNvPr id="6" name="Date Placeholder 2"/>
          <p:cNvSpPr>
            <a:spLocks noGrp="1"/>
          </p:cNvSpPr>
          <p:nvPr>
            <p:ph type="dt" sz="half" idx="15"/>
          </p:nvPr>
        </p:nvSpPr>
        <p:spPr/>
        <p:txBody>
          <a:bodyPr/>
          <a:lstStyle>
            <a:lvl1pPr>
              <a:defRPr/>
            </a:lvl1pPr>
          </a:lstStyle>
          <a:p>
            <a:pPr>
              <a:defRPr/>
            </a:pPr>
            <a:fld id="{B89EDE5B-13C6-BA49-AA7A-95C6FF355B20}" type="datetime1">
              <a:rPr lang="en-US" smtClean="0"/>
              <a:t>5/24/2023</a:t>
            </a:fld>
            <a:endParaRPr lang="en-US"/>
          </a:p>
        </p:txBody>
      </p:sp>
      <p:sp>
        <p:nvSpPr>
          <p:cNvPr id="9" name="Footer Placeholder 3"/>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83021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20" descr="AMHCT_hor_cmyk_4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6035040"/>
            <a:ext cx="2074546"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1040" y="1714500"/>
            <a:ext cx="10789920" cy="4320540"/>
          </a:xfrm>
        </p:spPr>
        <p:txBody>
          <a:bodyPr/>
          <a:lstStyle>
            <a:lvl1pPr>
              <a:lnSpc>
                <a:spcPct val="120000"/>
              </a:lnSpc>
              <a:spcAft>
                <a:spcPts val="1080"/>
              </a:spcAft>
              <a:buClr>
                <a:schemeClr val="accent4">
                  <a:lumMod val="75000"/>
                </a:schemeClr>
              </a:buClr>
              <a:defRPr/>
            </a:lvl1pPr>
            <a:lvl2pPr marL="721519" indent="-362903">
              <a:lnSpc>
                <a:spcPct val="120000"/>
              </a:lnSpc>
              <a:spcAft>
                <a:spcPts val="1080"/>
              </a:spcAft>
              <a:buClr>
                <a:schemeClr val="accent4">
                  <a:lumMod val="75000"/>
                </a:schemeClr>
              </a:buClr>
              <a:defRPr/>
            </a:lvl2pPr>
            <a:lvl3pPr marL="1138714" indent="-362903">
              <a:lnSpc>
                <a:spcPct val="120000"/>
              </a:lnSpc>
              <a:spcAft>
                <a:spcPts val="1080"/>
              </a:spcAft>
              <a:buClr>
                <a:schemeClr val="accent4">
                  <a:lumMod val="75000"/>
                </a:schemeClr>
              </a:buClr>
              <a:tabLst/>
              <a:defRPr/>
            </a:lvl3pPr>
            <a:lvl4pPr marL="1548765" indent="-362903">
              <a:lnSpc>
                <a:spcPct val="120000"/>
              </a:lnSpc>
              <a:spcAft>
                <a:spcPts val="1080"/>
              </a:spcAft>
              <a:buClr>
                <a:schemeClr val="accent4">
                  <a:lumMod val="75000"/>
                </a:schemeClr>
              </a:buClr>
              <a:tabLst>
                <a:tab pos="1341597" algn="l"/>
              </a:tabLst>
              <a:defRPr/>
            </a:lvl4pPr>
            <a:lvl5pPr marL="1901667" indent="-362903">
              <a:lnSpc>
                <a:spcPct val="120000"/>
              </a:lnSpc>
              <a:spcAft>
                <a:spcPts val="1080"/>
              </a:spcAft>
              <a:buClr>
                <a:schemeClr val="accent4">
                  <a:lumMod val="75000"/>
                </a:schemeClr>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fld id="{53F6F1AF-8D5E-4248-B4AE-C7432951CDCC}" type="datetime1">
              <a:rPr lang="en-US" smtClean="0"/>
              <a:t>5/24/2023</a:t>
            </a:fld>
            <a:endParaRPr lang="en-US"/>
          </a:p>
        </p:txBody>
      </p:sp>
      <p:sp>
        <p:nvSpPr>
          <p:cNvPr id="6"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45040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87E913A-FE66-654E-AE8D-FFE4FA92F621}" type="datetime1">
              <a:rPr lang="en-US" smtClean="0"/>
              <a:t>5/24/2023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956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3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65921" y="5900052"/>
            <a:ext cx="2599328" cy="574182"/>
            <a:chOff x="6874440" y="5900052"/>
            <a:chExt cx="1949496" cy="57418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576" y="5900448"/>
              <a:ext cx="594360" cy="57378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4440" y="6151458"/>
              <a:ext cx="1051560" cy="76962"/>
            </a:xfrm>
            <a:prstGeom prst="rect">
              <a:avLst/>
            </a:prstGeom>
          </p:spPr>
        </p:pic>
        <p:cxnSp>
          <p:nvCxnSpPr>
            <p:cNvPr id="13" name="Straight Connector 12"/>
            <p:cNvCxnSpPr/>
            <p:nvPr userDrawn="1"/>
          </p:nvCxnSpPr>
          <p:spPr>
            <a:xfrm flipV="1">
              <a:off x="8086441" y="5900052"/>
              <a:ext cx="0" cy="558875"/>
            </a:xfrm>
            <a:prstGeom prst="line">
              <a:avLst/>
            </a:prstGeom>
            <a:ln>
              <a:solidFill>
                <a:srgbClr val="003A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955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D0A4698-D4B6-7581-3877-910CB00132B7}"/>
              </a:ext>
            </a:extLst>
          </p:cNvPr>
          <p:cNvSpPr>
            <a:spLocks noGrp="1"/>
          </p:cNvSpPr>
          <p:nvPr>
            <p:ph type="dt" sz="half" idx="10"/>
          </p:nvPr>
        </p:nvSpPr>
        <p:spPr/>
        <p:txBody>
          <a:bodyPr/>
          <a:lstStyle/>
          <a:p>
            <a:pPr>
              <a:defRPr/>
            </a:pPr>
            <a:fld id="{F25D5B61-FD17-4345-8E5B-952769189A8E}" type="datetime1">
              <a:rPr lang="en-US" smtClean="0"/>
              <a:t>5/24/2023</a:t>
            </a:fld>
            <a:endParaRPr lang="en-US"/>
          </a:p>
        </p:txBody>
      </p:sp>
      <p:sp>
        <p:nvSpPr>
          <p:cNvPr id="4" name="Footer Placeholder 3">
            <a:extLst>
              <a:ext uri="{FF2B5EF4-FFF2-40B4-BE49-F238E27FC236}">
                <a16:creationId xmlns:a16="http://schemas.microsoft.com/office/drawing/2014/main" id="{D7255022-89A9-DDCB-9FD4-071B9D96519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2589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149F-6DA8-39B9-5277-D5B77AFFF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7DED2-6A96-5759-B6B3-6565DBA06197}"/>
              </a:ext>
            </a:extLst>
          </p:cNvPr>
          <p:cNvSpPr>
            <a:spLocks noGrp="1"/>
          </p:cNvSpPr>
          <p:nvPr>
            <p:ph type="dt" sz="half" idx="10"/>
          </p:nvPr>
        </p:nvSpPr>
        <p:spPr/>
        <p:txBody>
          <a:bodyPr/>
          <a:lstStyle/>
          <a:p>
            <a:pPr>
              <a:defRPr/>
            </a:pPr>
            <a:fld id="{F25D5B61-FD17-4345-8E5B-952769189A8E}" type="datetime1">
              <a:rPr lang="en-US" smtClean="0"/>
              <a:t>5/24/2023</a:t>
            </a:fld>
            <a:endParaRPr lang="en-US"/>
          </a:p>
        </p:txBody>
      </p:sp>
      <p:sp>
        <p:nvSpPr>
          <p:cNvPr id="4" name="Footer Placeholder 3">
            <a:extLst>
              <a:ext uri="{FF2B5EF4-FFF2-40B4-BE49-F238E27FC236}">
                <a16:creationId xmlns:a16="http://schemas.microsoft.com/office/drawing/2014/main" id="{1C89A9E9-54CE-60E5-C771-0A1D6E72E439}"/>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7228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8236" y="6356509"/>
            <a:ext cx="2844164" cy="364331"/>
          </a:xfrm>
          <a:prstGeom prst="rect">
            <a:avLst/>
          </a:prstGeom>
        </p:spPr>
        <p:txBody>
          <a:bodyPr vert="horz" wrap="square" lIns="101599" tIns="50799" rIns="101599" bIns="50799" numCol="1" anchor="ctr" anchorCtr="0" compatLnSpc="1">
            <a:prstTxWarp prst="textNoShape">
              <a:avLst/>
            </a:prstTxWarp>
          </a:bodyPr>
          <a:lstStyle>
            <a:lvl1pPr algn="r">
              <a:defRPr sz="900" b="1">
                <a:solidFill>
                  <a:srgbClr val="BFBFBF"/>
                </a:solidFill>
                <a:latin typeface="Arial" pitchFamily="34" charset="0"/>
                <a:ea typeface="ヒラギノ角ゴ ProN W3" pitchFamily="3" charset="-128"/>
                <a:cs typeface="Arial" pitchFamily="34" charset="0"/>
                <a:sym typeface="Gill Sans" pitchFamily="3" charset="0"/>
              </a:defRPr>
            </a:lvl1pPr>
          </a:lstStyle>
          <a:p>
            <a:pPr>
              <a:defRPr/>
            </a:pPr>
            <a:fld id="{F25D5B61-FD17-4345-8E5B-952769189A8E}" type="datetime1">
              <a:rPr lang="en-US" smtClean="0"/>
              <a:t>5/24/2023</a:t>
            </a:fld>
            <a:endParaRPr lang="en-US"/>
          </a:p>
        </p:txBody>
      </p:sp>
      <p:sp>
        <p:nvSpPr>
          <p:cNvPr id="4099" name="Title Placeholder 1"/>
          <p:cNvSpPr>
            <a:spLocks noGrp="1"/>
          </p:cNvSpPr>
          <p:nvPr>
            <p:ph type="title"/>
          </p:nvPr>
        </p:nvSpPr>
        <p:spPr bwMode="auto">
          <a:xfrm>
            <a:off x="609600" y="274320"/>
            <a:ext cx="1088136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 rIns="0" bIns="9144" numCol="1" anchor="b"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609601" y="2020253"/>
            <a:ext cx="10557510" cy="41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509"/>
            <a:ext cx="3861436" cy="364331"/>
          </a:xfrm>
          <a:prstGeom prst="rect">
            <a:avLst/>
          </a:prstGeom>
        </p:spPr>
        <p:txBody>
          <a:bodyPr vert="horz" lIns="101599" tIns="50799" rIns="101599" bIns="50799" rtlCol="0" anchor="ctr"/>
          <a:lstStyle>
            <a:lvl1pPr algn="l">
              <a:defRPr sz="900" b="1">
                <a:solidFill>
                  <a:schemeClr val="bg1">
                    <a:lumMod val="75000"/>
                  </a:schemeClr>
                </a:solidFill>
                <a:latin typeface="Arial"/>
                <a:ea typeface="ヒラギノ角ゴ ProN W3" pitchFamily="-65" charset="-128"/>
                <a:cs typeface="Arial"/>
                <a:sym typeface="Gill Sans" pitchFamily="3" charset="0"/>
              </a:defRPr>
            </a:lvl1pPr>
          </a:lstStyle>
          <a:p>
            <a:pPr>
              <a:defRPr/>
            </a:pPr>
            <a:endParaRPr lang="en-US"/>
          </a:p>
        </p:txBody>
      </p:sp>
      <p:cxnSp>
        <p:nvCxnSpPr>
          <p:cNvPr id="17" name="Straight Connector 16"/>
          <p:cNvCxnSpPr/>
          <p:nvPr/>
        </p:nvCxnSpPr>
        <p:spPr>
          <a:xfrm>
            <a:off x="0" y="1510190"/>
            <a:ext cx="6918960" cy="1428"/>
          </a:xfrm>
          <a:prstGeom prst="line">
            <a:avLst/>
          </a:prstGeom>
          <a:ln w="76200" cap="flat" cmpd="sng" algn="ctr">
            <a:solidFill>
              <a:schemeClr val="accent4">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447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972" rtl="0" eaLnBrk="1" fontAlgn="base" hangingPunct="1">
        <a:spcBef>
          <a:spcPct val="0"/>
        </a:spcBef>
        <a:spcAft>
          <a:spcPct val="0"/>
        </a:spcAft>
        <a:defRPr sz="3960" kern="1200">
          <a:solidFill>
            <a:schemeClr val="accent1"/>
          </a:solidFill>
          <a:latin typeface="Cambria"/>
          <a:ea typeface="MS PGothic" pitchFamily="34" charset="-128"/>
          <a:cs typeface="ＭＳ Ｐゴシック" pitchFamily="-1" charset="-128"/>
        </a:defRPr>
      </a:lvl1pPr>
      <a:lvl2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2pPr>
      <a:lvl3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3pPr>
      <a:lvl4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4pPr>
      <a:lvl5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5pPr>
      <a:lvl6pPr marL="41148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6pPr>
      <a:lvl7pPr marL="82296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7pPr>
      <a:lvl8pPr marL="123444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8pPr>
      <a:lvl9pPr marL="164592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9pPr>
    </p:titleStyle>
    <p:bodyStyle>
      <a:lvl1pPr marL="362903"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MS PGothic" pitchFamily="34" charset="-128"/>
          <a:cs typeface="Arial"/>
        </a:defRPr>
      </a:lvl1pPr>
      <a:lvl2pPr marL="772954" indent="-362903" algn="l" defTabSz="925830" rtl="0" eaLnBrk="1" fontAlgn="base" hangingPunct="1">
        <a:lnSpc>
          <a:spcPct val="130000"/>
        </a:lnSpc>
        <a:spcBef>
          <a:spcPct val="0"/>
        </a:spcBef>
        <a:spcAft>
          <a:spcPct val="0"/>
        </a:spcAft>
        <a:buClr>
          <a:srgbClr val="18357C"/>
        </a:buClr>
        <a:buSzPct val="130000"/>
        <a:buFont typeface="Lucida Grande"/>
        <a:buChar char="–"/>
        <a:defRPr sz="2520" kern="1200">
          <a:solidFill>
            <a:schemeClr val="tx1"/>
          </a:solidFill>
          <a:latin typeface="Arial"/>
          <a:ea typeface="MS PGothic" pitchFamily="34" charset="-128"/>
          <a:cs typeface="+mn-cs"/>
        </a:defRPr>
      </a:lvl2pPr>
      <a:lvl3pPr marL="1541622"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Arial" pitchFamily="-65" charset="0"/>
          <a:cs typeface="Arial"/>
        </a:defRPr>
      </a:lvl3pPr>
      <a:lvl4pPr marL="725805"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Arial" pitchFamily="-65" charset="0"/>
          <a:cs typeface="Arial"/>
        </a:defRPr>
      </a:lvl4pPr>
      <a:lvl5pPr marL="1124427" indent="-362903" algn="l" defTabSz="912972" rtl="0" eaLnBrk="1" fontAlgn="base" hangingPunct="1">
        <a:lnSpc>
          <a:spcPct val="120000"/>
        </a:lnSpc>
        <a:spcBef>
          <a:spcPct val="0"/>
        </a:spcBef>
        <a:spcAft>
          <a:spcPts val="1080"/>
        </a:spcAft>
        <a:buClr>
          <a:srgbClr val="18357C"/>
        </a:buClr>
        <a:buSzPct val="130000"/>
        <a:buFont typeface="Wingdings" charset="0"/>
        <a:buChar char="§"/>
        <a:tabLst>
          <a:tab pos="1178719" algn="l"/>
        </a:tabLst>
        <a:defRPr sz="2520" kern="1200">
          <a:solidFill>
            <a:schemeClr val="tx1"/>
          </a:solidFill>
          <a:latin typeface="Arial"/>
          <a:ea typeface="Arial" pitchFamily="-65" charset="0"/>
          <a:cs typeface="Arial"/>
        </a:defRPr>
      </a:lvl5pPr>
      <a:lvl6pPr marL="1804512" indent="-227172" algn="l" defTabSz="914391" rtl="0" eaLnBrk="1" latinLnBrk="0" hangingPunct="1">
        <a:lnSpc>
          <a:spcPct val="120000"/>
        </a:lnSpc>
        <a:spcBef>
          <a:spcPts val="0"/>
        </a:spcBef>
        <a:spcAft>
          <a:spcPts val="1080"/>
        </a:spcAft>
        <a:buClr>
          <a:schemeClr val="accent4">
            <a:lumMod val="75000"/>
          </a:schemeClr>
        </a:buClr>
        <a:buSzPct val="120000"/>
        <a:buFont typeface="Wingdings" charset="2"/>
        <a:buChar char="§"/>
        <a:defRPr sz="2520" kern="1200">
          <a:solidFill>
            <a:schemeClr val="tx1"/>
          </a:solidFill>
          <a:latin typeface="Arial"/>
          <a:ea typeface="+mn-ea"/>
          <a:cs typeface="Arial"/>
        </a:defRPr>
      </a:lvl6pPr>
      <a:lvl7pPr marL="2971770"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7pPr>
      <a:lvl8pPr marL="3428966"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8pPr>
      <a:lvl9pPr marL="3886161"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9pPr>
    </p:bodyStyle>
    <p:otherStyle>
      <a:defPPr>
        <a:defRPr/>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3E7D-5488-E09F-8CC8-B38253BE30E9}"/>
              </a:ext>
            </a:extLst>
          </p:cNvPr>
          <p:cNvSpPr>
            <a:spLocks noGrp="1"/>
          </p:cNvSpPr>
          <p:nvPr>
            <p:ph type="ctrTitle"/>
          </p:nvPr>
        </p:nvSpPr>
        <p:spPr/>
        <p:txBody>
          <a:bodyPr/>
          <a:lstStyle/>
          <a:p>
            <a:r>
              <a:rPr lang="en-US" dirty="0"/>
              <a:t>Screening Tools for Substance Use in Pregnancy: TAPS</a:t>
            </a:r>
          </a:p>
        </p:txBody>
      </p:sp>
      <p:sp>
        <p:nvSpPr>
          <p:cNvPr id="3" name="Subtitle 2">
            <a:extLst>
              <a:ext uri="{FF2B5EF4-FFF2-40B4-BE49-F238E27FC236}">
                <a16:creationId xmlns:a16="http://schemas.microsoft.com/office/drawing/2014/main" id="{2B4E08FC-9DB1-63D7-3C70-A5EDAA225898}"/>
              </a:ext>
            </a:extLst>
          </p:cNvPr>
          <p:cNvSpPr>
            <a:spLocks noGrp="1"/>
          </p:cNvSpPr>
          <p:nvPr>
            <p:ph type="subTitle" idx="1"/>
          </p:nvPr>
        </p:nvSpPr>
        <p:spPr/>
        <p:txBody>
          <a:bodyPr/>
          <a:lstStyle/>
          <a:p>
            <a:r>
              <a:rPr lang="en-US" dirty="0"/>
              <a:t>Ariadna Forray, MD</a:t>
            </a:r>
          </a:p>
        </p:txBody>
      </p:sp>
      <p:sp>
        <p:nvSpPr>
          <p:cNvPr id="4" name="Slide Number Placeholder 3">
            <a:extLst>
              <a:ext uri="{FF2B5EF4-FFF2-40B4-BE49-F238E27FC236}">
                <a16:creationId xmlns:a16="http://schemas.microsoft.com/office/drawing/2014/main" id="{D41D466A-573A-42DF-10EC-0FF74C5769BC}"/>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pPr>
            <a:fld id="{2A31B5F0-1ECC-624C-80D4-F96D9514F5DD}"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pPr>
              <a:t>1</a:t>
            </a:fld>
            <a:endParaRPr lang="en-US" sz="2880">
              <a:solidFill>
                <a:srgbClr val="FFFFFF"/>
              </a:solidFill>
              <a:latin typeface="Gill Sans" charset="0"/>
              <a:ea typeface="ヒラギノ角ゴ ProN W3" charset="0"/>
              <a:sym typeface="Gill Sans" charset="0"/>
            </a:endParaRPr>
          </a:p>
        </p:txBody>
      </p:sp>
      <p:pic>
        <p:nvPicPr>
          <p:cNvPr id="5" name="Picture 17">
            <a:extLst>
              <a:ext uri="{FF2B5EF4-FFF2-40B4-BE49-F238E27FC236}">
                <a16:creationId xmlns:a16="http://schemas.microsoft.com/office/drawing/2014/main" id="{29262B7D-30DF-EEF2-7476-523D69776649}"/>
              </a:ext>
            </a:extLst>
          </p:cNvPr>
          <p:cNvPicPr>
            <a:picLocks noChangeAspect="1"/>
          </p:cNvPicPr>
          <p:nvPr/>
        </p:nvPicPr>
        <p:blipFill rotWithShape="1">
          <a:blip r:embed="rId2">
            <a:extLst>
              <a:ext uri="{28A0092B-C50C-407E-A947-70E740481C1C}">
                <a14:useLocalDpi xmlns:a14="http://schemas.microsoft.com/office/drawing/2010/main" val="0"/>
              </a:ext>
            </a:extLst>
          </a:blip>
          <a:srcRect b="19739"/>
          <a:stretch/>
        </p:blipFill>
        <p:spPr bwMode="auto">
          <a:xfrm>
            <a:off x="3892286" y="4762500"/>
            <a:ext cx="4407429" cy="174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30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26B7-5FB3-7F4B-28BE-7C14FD9804CE}"/>
              </a:ext>
            </a:extLst>
          </p:cNvPr>
          <p:cNvSpPr>
            <a:spLocks noGrp="1"/>
          </p:cNvSpPr>
          <p:nvPr>
            <p:ph type="title"/>
          </p:nvPr>
        </p:nvSpPr>
        <p:spPr>
          <a:xfrm>
            <a:off x="1782604" y="274320"/>
            <a:ext cx="6105621" cy="1028700"/>
          </a:xfrm>
        </p:spPr>
        <p:txBody>
          <a:bodyPr/>
          <a:lstStyle/>
          <a:p>
            <a:r>
              <a:rPr lang="en-US" sz="2520" kern="0" dirty="0">
                <a:solidFill>
                  <a:srgbClr val="66A619"/>
                </a:solidFill>
                <a:latin typeface="Cambria" panose="02040503050406030204" pitchFamily="18" charset="0"/>
                <a:ea typeface="Times New Roman" panose="02020603050405020304" pitchFamily="18" charset="0"/>
              </a:rPr>
              <a:t>Tobacco, Alcohol, Prescription medication, and other Substance use (TAPS) </a:t>
            </a:r>
            <a:endParaRPr lang="en-US" sz="2520" dirty="0">
              <a:solidFill>
                <a:srgbClr val="66A619"/>
              </a:solidFill>
              <a:latin typeface="Cambria" panose="02040503050406030204" pitchFamily="18" charset="0"/>
            </a:endParaRPr>
          </a:p>
        </p:txBody>
      </p:sp>
      <p:sp>
        <p:nvSpPr>
          <p:cNvPr id="3" name="Content Placeholder 2">
            <a:extLst>
              <a:ext uri="{FF2B5EF4-FFF2-40B4-BE49-F238E27FC236}">
                <a16:creationId xmlns:a16="http://schemas.microsoft.com/office/drawing/2014/main" id="{D88CEA8B-34D6-694E-91F0-AAD2EC012787}"/>
              </a:ext>
            </a:extLst>
          </p:cNvPr>
          <p:cNvSpPr>
            <a:spLocks noGrp="1"/>
          </p:cNvSpPr>
          <p:nvPr>
            <p:ph idx="1"/>
          </p:nvPr>
        </p:nvSpPr>
        <p:spPr/>
        <p:txBody>
          <a:bodyPr>
            <a:normAutofit lnSpcReduction="10000"/>
          </a:bodyPr>
          <a:lstStyle/>
          <a:p>
            <a:r>
              <a:rPr lang="en-US" sz="2340" kern="0" dirty="0">
                <a:solidFill>
                  <a:srgbClr val="222222"/>
                </a:solidFill>
                <a:latin typeface="Calibri" panose="020F0502020204030204" pitchFamily="34" charset="0"/>
                <a:ea typeface="Times New Roman" panose="02020603050405020304" pitchFamily="18" charset="0"/>
              </a:rPr>
              <a:t>TAPS-1 - </a:t>
            </a:r>
            <a:r>
              <a:rPr lang="en-US" sz="2340" dirty="0">
                <a:solidFill>
                  <a:srgbClr val="222222"/>
                </a:solidFill>
                <a:latin typeface="Calibri" panose="020F0502020204030204" pitchFamily="34" charset="0"/>
                <a:ea typeface="Calibri" panose="020F0502020204030204" pitchFamily="34" charset="0"/>
              </a:rPr>
              <a:t>4-item screen for tobacco, alcohol, illicit drugs, and non-medical use of prescription drugs</a:t>
            </a:r>
            <a:endParaRPr lang="en-US" sz="2340" kern="0" dirty="0">
              <a:solidFill>
                <a:srgbClr val="222222"/>
              </a:solidFill>
              <a:latin typeface="Calibri" panose="020F0502020204030204" pitchFamily="34" charset="0"/>
              <a:ea typeface="Times New Roman" panose="02020603050405020304" pitchFamily="18" charset="0"/>
            </a:endParaRPr>
          </a:p>
          <a:p>
            <a:r>
              <a:rPr lang="en-US" sz="2340" kern="0" dirty="0">
                <a:solidFill>
                  <a:srgbClr val="222222"/>
                </a:solidFill>
                <a:latin typeface="Calibri" panose="020F0502020204030204" pitchFamily="34" charset="0"/>
                <a:ea typeface="Times New Roman" panose="02020603050405020304" pitchFamily="18" charset="0"/>
              </a:rPr>
              <a:t>TAPS-2 - brief assessment for those who screen positive to any substance in TAPS-1</a:t>
            </a:r>
          </a:p>
          <a:p>
            <a:r>
              <a:rPr lang="en-US" sz="2340"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May be either self-administered directly by the patient or as an interview by a health professional</a:t>
            </a:r>
          </a:p>
          <a:p>
            <a:r>
              <a:rPr lang="en-US" sz="2340"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Uses an electronic format (available as an online tool: https://</a:t>
            </a:r>
            <a:r>
              <a:rPr lang="en-US" sz="2340" kern="0" dirty="0" err="1">
                <a:solidFill>
                  <a:srgbClr val="222222"/>
                </a:solidFill>
                <a:latin typeface="Calibri" panose="020F0502020204030204" pitchFamily="34" charset="0"/>
                <a:ea typeface="Times New Roman" panose="02020603050405020304" pitchFamily="18" charset="0"/>
                <a:cs typeface="Calibri" panose="020F0502020204030204" pitchFamily="34" charset="0"/>
              </a:rPr>
              <a:t>nida.nih.gov</a:t>
            </a:r>
            <a:r>
              <a:rPr lang="en-US" sz="2340"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/taps2/)</a:t>
            </a:r>
          </a:p>
          <a:p>
            <a:r>
              <a:rPr lang="en-US" sz="2340" kern="0" dirty="0">
                <a:solidFill>
                  <a:srgbClr val="222222"/>
                </a:solidFill>
                <a:latin typeface="Calibri" panose="020F0502020204030204" pitchFamily="34" charset="0"/>
                <a:ea typeface="Times New Roman" panose="02020603050405020304" pitchFamily="18" charset="0"/>
                <a:cs typeface="Calibri" panose="020F0502020204030204" pitchFamily="34" charset="0"/>
              </a:rPr>
              <a:t>Uses a screening component to ask about frequency of substance use in the past 12 months</a:t>
            </a:r>
            <a:endParaRPr lang="en-US" sz="2340" kern="1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63D5C5D-BEED-C53D-B553-661E5A81FF95}"/>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defRPr/>
            </a:pPr>
            <a:fld id="{5E34091F-2B55-C941-BCDE-431AF3D6CD93}"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defRPr/>
              </a:pPr>
              <a:t>2</a:t>
            </a:fld>
            <a:endParaRPr lang="en-US" sz="2880" dirty="0">
              <a:solidFill>
                <a:srgbClr val="FFFFFF"/>
              </a:solidFill>
              <a:latin typeface="Gill Sans" charset="0"/>
              <a:ea typeface="ヒラギノ角ゴ ProN W3" charset="0"/>
              <a:sym typeface="Gill Sans" charset="0"/>
            </a:endParaRPr>
          </a:p>
        </p:txBody>
      </p:sp>
    </p:spTree>
    <p:extLst>
      <p:ext uri="{BB962C8B-B14F-4D97-AF65-F5344CB8AC3E}">
        <p14:creationId xmlns:p14="http://schemas.microsoft.com/office/powerpoint/2010/main" val="414622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F9F1-B3BC-2FFF-E0EE-19C068F93E36}"/>
              </a:ext>
            </a:extLst>
          </p:cNvPr>
          <p:cNvSpPr>
            <a:spLocks noGrp="1"/>
          </p:cNvSpPr>
          <p:nvPr>
            <p:ph type="title"/>
          </p:nvPr>
        </p:nvSpPr>
        <p:spPr>
          <a:xfrm>
            <a:off x="1714996" y="519991"/>
            <a:ext cx="8161020" cy="647395"/>
          </a:xfrm>
        </p:spPr>
        <p:txBody>
          <a:bodyPr/>
          <a:lstStyle/>
          <a:p>
            <a:r>
              <a:rPr lang="en-US" dirty="0"/>
              <a:t>TAPS-1</a:t>
            </a:r>
          </a:p>
        </p:txBody>
      </p:sp>
      <p:pic>
        <p:nvPicPr>
          <p:cNvPr id="6" name="Content Placeholder 5" descr="A screenshot of a phone&#10;&#10;Description automatically generated with low confidence">
            <a:extLst>
              <a:ext uri="{FF2B5EF4-FFF2-40B4-BE49-F238E27FC236}">
                <a16:creationId xmlns:a16="http://schemas.microsoft.com/office/drawing/2014/main" id="{8CBCD683-BEA3-5465-646F-EF6694D9425C}"/>
              </a:ext>
            </a:extLst>
          </p:cNvPr>
          <p:cNvPicPr>
            <a:picLocks noGrp="1" noChangeAspect="1"/>
          </p:cNvPicPr>
          <p:nvPr>
            <p:ph idx="1"/>
          </p:nvPr>
        </p:nvPicPr>
        <p:blipFill>
          <a:blip r:embed="rId3"/>
          <a:stretch>
            <a:fillRect/>
          </a:stretch>
        </p:blipFill>
        <p:spPr>
          <a:xfrm>
            <a:off x="1714996" y="1633433"/>
            <a:ext cx="6970698" cy="2006592"/>
          </a:xfrm>
        </p:spPr>
      </p:pic>
      <p:sp>
        <p:nvSpPr>
          <p:cNvPr id="4" name="Slide Number Placeholder 3">
            <a:extLst>
              <a:ext uri="{FF2B5EF4-FFF2-40B4-BE49-F238E27FC236}">
                <a16:creationId xmlns:a16="http://schemas.microsoft.com/office/drawing/2014/main" id="{00C8868F-77B0-84AB-F86A-C0CB714529A7}"/>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defRPr/>
            </a:pPr>
            <a:fld id="{5E34091F-2B55-C941-BCDE-431AF3D6CD93}"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defRPr/>
              </a:pPr>
              <a:t>3</a:t>
            </a:fld>
            <a:endParaRPr lang="en-US" sz="2880" dirty="0">
              <a:solidFill>
                <a:srgbClr val="FFFFFF"/>
              </a:solidFill>
              <a:latin typeface="Gill Sans" charset="0"/>
              <a:ea typeface="ヒラギノ角ゴ ProN W3" charset="0"/>
              <a:sym typeface="Gill Sans" charset="0"/>
            </a:endParaRPr>
          </a:p>
        </p:txBody>
      </p:sp>
      <p:pic>
        <p:nvPicPr>
          <p:cNvPr id="8" name="Picture 7" descr="A screenshot of a phone&#10;&#10;Description automatically generated with low confidence">
            <a:extLst>
              <a:ext uri="{FF2B5EF4-FFF2-40B4-BE49-F238E27FC236}">
                <a16:creationId xmlns:a16="http://schemas.microsoft.com/office/drawing/2014/main" id="{C9A7E737-AA9A-729F-AC29-96085CAD6075}"/>
              </a:ext>
            </a:extLst>
          </p:cNvPr>
          <p:cNvPicPr>
            <a:picLocks noChangeAspect="1"/>
          </p:cNvPicPr>
          <p:nvPr/>
        </p:nvPicPr>
        <p:blipFill>
          <a:blip r:embed="rId4"/>
          <a:stretch>
            <a:fillRect/>
          </a:stretch>
        </p:blipFill>
        <p:spPr>
          <a:xfrm>
            <a:off x="1714996" y="2565525"/>
            <a:ext cx="6970698" cy="1772695"/>
          </a:xfrm>
          <a:prstGeom prst="rect">
            <a:avLst/>
          </a:prstGeom>
        </p:spPr>
      </p:pic>
      <p:pic>
        <p:nvPicPr>
          <p:cNvPr id="12" name="Picture 11" descr="A screenshot of a phone&#10;&#10;Description automatically generated with low confidence">
            <a:extLst>
              <a:ext uri="{FF2B5EF4-FFF2-40B4-BE49-F238E27FC236}">
                <a16:creationId xmlns:a16="http://schemas.microsoft.com/office/drawing/2014/main" id="{9B5E27C9-0B51-40C5-7013-B7F767587F59}"/>
              </a:ext>
            </a:extLst>
          </p:cNvPr>
          <p:cNvPicPr>
            <a:picLocks noChangeAspect="1"/>
          </p:cNvPicPr>
          <p:nvPr/>
        </p:nvPicPr>
        <p:blipFill>
          <a:blip r:embed="rId5"/>
          <a:stretch>
            <a:fillRect/>
          </a:stretch>
        </p:blipFill>
        <p:spPr>
          <a:xfrm>
            <a:off x="1690534" y="3451873"/>
            <a:ext cx="6995160" cy="1772695"/>
          </a:xfrm>
          <a:prstGeom prst="rect">
            <a:avLst/>
          </a:prstGeom>
        </p:spPr>
      </p:pic>
      <p:pic>
        <p:nvPicPr>
          <p:cNvPr id="14" name="Picture 13" descr="A screenshot of a computer&#10;&#10;Description automatically generated with low confidence">
            <a:extLst>
              <a:ext uri="{FF2B5EF4-FFF2-40B4-BE49-F238E27FC236}">
                <a16:creationId xmlns:a16="http://schemas.microsoft.com/office/drawing/2014/main" id="{BC0B7E0A-439A-407D-BD91-FE373DD4CCC8}"/>
              </a:ext>
            </a:extLst>
          </p:cNvPr>
          <p:cNvPicPr>
            <a:picLocks noChangeAspect="1"/>
          </p:cNvPicPr>
          <p:nvPr/>
        </p:nvPicPr>
        <p:blipFill>
          <a:blip r:embed="rId6"/>
          <a:stretch>
            <a:fillRect/>
          </a:stretch>
        </p:blipFill>
        <p:spPr>
          <a:xfrm>
            <a:off x="1690534" y="4377976"/>
            <a:ext cx="6995160" cy="1772695"/>
          </a:xfrm>
          <a:prstGeom prst="rect">
            <a:avLst/>
          </a:prstGeom>
        </p:spPr>
      </p:pic>
    </p:spTree>
    <p:extLst>
      <p:ext uri="{BB962C8B-B14F-4D97-AF65-F5344CB8AC3E}">
        <p14:creationId xmlns:p14="http://schemas.microsoft.com/office/powerpoint/2010/main" val="104739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91F5-ED17-9387-B7F5-BB1D8C69EEF8}"/>
              </a:ext>
            </a:extLst>
          </p:cNvPr>
          <p:cNvSpPr>
            <a:spLocks noGrp="1"/>
          </p:cNvSpPr>
          <p:nvPr>
            <p:ph type="title"/>
          </p:nvPr>
        </p:nvSpPr>
        <p:spPr/>
        <p:txBody>
          <a:bodyPr/>
          <a:lstStyle/>
          <a:p>
            <a:r>
              <a:rPr lang="en-US" dirty="0"/>
              <a:t>TAPS-2</a:t>
            </a:r>
          </a:p>
        </p:txBody>
      </p:sp>
      <p:sp>
        <p:nvSpPr>
          <p:cNvPr id="3" name="Content Placeholder 2">
            <a:extLst>
              <a:ext uri="{FF2B5EF4-FFF2-40B4-BE49-F238E27FC236}">
                <a16:creationId xmlns:a16="http://schemas.microsoft.com/office/drawing/2014/main" id="{34D7E896-AF7D-C6F7-B09E-A7459BC4F201}"/>
              </a:ext>
            </a:extLst>
          </p:cNvPr>
          <p:cNvSpPr>
            <a:spLocks noGrp="1"/>
          </p:cNvSpPr>
          <p:nvPr>
            <p:ph idx="1"/>
          </p:nvPr>
        </p:nvSpPr>
        <p:spPr>
          <a:xfrm>
            <a:off x="1981200" y="1921498"/>
            <a:ext cx="7918133" cy="4106228"/>
          </a:xfrm>
        </p:spPr>
        <p:txBody>
          <a:bodyPr/>
          <a:lstStyle/>
          <a:p>
            <a:r>
              <a:rPr lang="en-US" dirty="0"/>
              <a:t>Asks about use in past 3 months of any substance screened positive on TAPS-1</a:t>
            </a:r>
          </a:p>
        </p:txBody>
      </p:sp>
      <p:sp>
        <p:nvSpPr>
          <p:cNvPr id="4" name="Slide Number Placeholder 3">
            <a:extLst>
              <a:ext uri="{FF2B5EF4-FFF2-40B4-BE49-F238E27FC236}">
                <a16:creationId xmlns:a16="http://schemas.microsoft.com/office/drawing/2014/main" id="{314729B2-EFF2-BF60-449E-55ABC6EE178E}"/>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defRPr/>
            </a:pPr>
            <a:fld id="{5E34091F-2B55-C941-BCDE-431AF3D6CD93}"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defRPr/>
              </a:pPr>
              <a:t>4</a:t>
            </a:fld>
            <a:endParaRPr lang="en-US" sz="2880" dirty="0">
              <a:solidFill>
                <a:srgbClr val="FFFFFF"/>
              </a:solidFill>
              <a:latin typeface="Gill Sans" charset="0"/>
              <a:ea typeface="ヒラギノ角ゴ ProN W3" charset="0"/>
              <a:sym typeface="Gill Sans" charset="0"/>
            </a:endParaRPr>
          </a:p>
        </p:txBody>
      </p:sp>
      <p:pic>
        <p:nvPicPr>
          <p:cNvPr id="6" name="Picture 5" descr="A picture containing text, screenshot, font, design&#10;&#10;Description automatically generated">
            <a:extLst>
              <a:ext uri="{FF2B5EF4-FFF2-40B4-BE49-F238E27FC236}">
                <a16:creationId xmlns:a16="http://schemas.microsoft.com/office/drawing/2014/main" id="{F663FC54-1105-2D13-0DDC-6EC399488D9A}"/>
              </a:ext>
            </a:extLst>
          </p:cNvPr>
          <p:cNvPicPr>
            <a:picLocks noChangeAspect="1"/>
          </p:cNvPicPr>
          <p:nvPr/>
        </p:nvPicPr>
        <p:blipFill>
          <a:blip r:embed="rId3"/>
          <a:stretch>
            <a:fillRect/>
          </a:stretch>
        </p:blipFill>
        <p:spPr>
          <a:xfrm>
            <a:off x="2626780" y="3558713"/>
            <a:ext cx="6938441" cy="1335157"/>
          </a:xfrm>
          <a:prstGeom prst="rect">
            <a:avLst/>
          </a:prstGeom>
        </p:spPr>
      </p:pic>
    </p:spTree>
    <p:extLst>
      <p:ext uri="{BB962C8B-B14F-4D97-AF65-F5344CB8AC3E}">
        <p14:creationId xmlns:p14="http://schemas.microsoft.com/office/powerpoint/2010/main" val="87587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91F5-ED17-9387-B7F5-BB1D8C69EEF8}"/>
              </a:ext>
            </a:extLst>
          </p:cNvPr>
          <p:cNvSpPr>
            <a:spLocks noGrp="1"/>
          </p:cNvSpPr>
          <p:nvPr>
            <p:ph type="title"/>
          </p:nvPr>
        </p:nvSpPr>
        <p:spPr>
          <a:xfrm>
            <a:off x="1738313" y="252089"/>
            <a:ext cx="8161020" cy="1028700"/>
          </a:xfrm>
        </p:spPr>
        <p:txBody>
          <a:bodyPr/>
          <a:lstStyle/>
          <a:p>
            <a:r>
              <a:rPr lang="en-US" sz="3240" dirty="0"/>
              <a:t>TAPS-2: Positive Use in Past 3 months</a:t>
            </a:r>
          </a:p>
        </p:txBody>
      </p:sp>
      <p:sp>
        <p:nvSpPr>
          <p:cNvPr id="3" name="Content Placeholder 2">
            <a:extLst>
              <a:ext uri="{FF2B5EF4-FFF2-40B4-BE49-F238E27FC236}">
                <a16:creationId xmlns:a16="http://schemas.microsoft.com/office/drawing/2014/main" id="{34D7E896-AF7D-C6F7-B09E-A7459BC4F201}"/>
              </a:ext>
            </a:extLst>
          </p:cNvPr>
          <p:cNvSpPr>
            <a:spLocks noGrp="1"/>
          </p:cNvSpPr>
          <p:nvPr>
            <p:ph idx="1"/>
          </p:nvPr>
        </p:nvSpPr>
        <p:spPr>
          <a:xfrm>
            <a:off x="1981200" y="1921498"/>
            <a:ext cx="7918133" cy="4106228"/>
          </a:xfrm>
        </p:spPr>
        <p:txBody>
          <a:bodyPr/>
          <a:lstStyle/>
          <a:p>
            <a:r>
              <a:rPr lang="en-US" dirty="0"/>
              <a:t>If positive use in past 3 months of additional questions related to use behavior</a:t>
            </a:r>
          </a:p>
        </p:txBody>
      </p:sp>
      <p:sp>
        <p:nvSpPr>
          <p:cNvPr id="4" name="Slide Number Placeholder 3">
            <a:extLst>
              <a:ext uri="{FF2B5EF4-FFF2-40B4-BE49-F238E27FC236}">
                <a16:creationId xmlns:a16="http://schemas.microsoft.com/office/drawing/2014/main" id="{314729B2-EFF2-BF60-449E-55ABC6EE178E}"/>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defRPr/>
            </a:pPr>
            <a:fld id="{5E34091F-2B55-C941-BCDE-431AF3D6CD93}"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defRPr/>
              </a:pPr>
              <a:t>5</a:t>
            </a:fld>
            <a:endParaRPr lang="en-US" sz="2880" dirty="0">
              <a:solidFill>
                <a:srgbClr val="FFFFFF"/>
              </a:solidFill>
              <a:latin typeface="Gill Sans" charset="0"/>
              <a:ea typeface="ヒラギノ角ゴ ProN W3" charset="0"/>
              <a:sym typeface="Gill Sans" charset="0"/>
            </a:endParaRPr>
          </a:p>
        </p:txBody>
      </p:sp>
      <p:pic>
        <p:nvPicPr>
          <p:cNvPr id="8" name="Picture 7" descr="A picture containing text, screenshot, font&#10;&#10;Description automatically generated">
            <a:extLst>
              <a:ext uri="{FF2B5EF4-FFF2-40B4-BE49-F238E27FC236}">
                <a16:creationId xmlns:a16="http://schemas.microsoft.com/office/drawing/2014/main" id="{49F613F7-B705-2293-5A75-DA9880BE0118}"/>
              </a:ext>
            </a:extLst>
          </p:cNvPr>
          <p:cNvPicPr>
            <a:picLocks noChangeAspect="1"/>
          </p:cNvPicPr>
          <p:nvPr/>
        </p:nvPicPr>
        <p:blipFill>
          <a:blip r:embed="rId2"/>
          <a:stretch>
            <a:fillRect/>
          </a:stretch>
        </p:blipFill>
        <p:spPr>
          <a:xfrm>
            <a:off x="1798377" y="2991772"/>
            <a:ext cx="6995160" cy="3287946"/>
          </a:xfrm>
          <a:prstGeom prst="rect">
            <a:avLst/>
          </a:prstGeom>
        </p:spPr>
      </p:pic>
    </p:spTree>
    <p:extLst>
      <p:ext uri="{BB962C8B-B14F-4D97-AF65-F5344CB8AC3E}">
        <p14:creationId xmlns:p14="http://schemas.microsoft.com/office/powerpoint/2010/main" val="230209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1D9E-5870-2A51-C4EC-19B24FBC9AFC}"/>
              </a:ext>
            </a:extLst>
          </p:cNvPr>
          <p:cNvSpPr>
            <a:spLocks noGrp="1"/>
          </p:cNvSpPr>
          <p:nvPr>
            <p:ph type="title"/>
          </p:nvPr>
        </p:nvSpPr>
        <p:spPr>
          <a:xfrm>
            <a:off x="1638300" y="274320"/>
            <a:ext cx="8161020" cy="1028700"/>
          </a:xfrm>
        </p:spPr>
        <p:txBody>
          <a:bodyPr/>
          <a:lstStyle/>
          <a:p>
            <a:r>
              <a:rPr lang="en-US" sz="3240" dirty="0"/>
              <a:t>TAPS-2: Risk Category</a:t>
            </a:r>
          </a:p>
        </p:txBody>
      </p:sp>
      <p:pic>
        <p:nvPicPr>
          <p:cNvPr id="6" name="Content Placeholder 5" descr="A picture containing text, screenshot, font, document&#10;&#10;Description automatically generated">
            <a:extLst>
              <a:ext uri="{FF2B5EF4-FFF2-40B4-BE49-F238E27FC236}">
                <a16:creationId xmlns:a16="http://schemas.microsoft.com/office/drawing/2014/main" id="{C7D2D928-EBF9-36C9-DB4D-70A961A7A208}"/>
              </a:ext>
            </a:extLst>
          </p:cNvPr>
          <p:cNvPicPr>
            <a:picLocks noGrp="1" noChangeAspect="1"/>
          </p:cNvPicPr>
          <p:nvPr>
            <p:ph idx="1"/>
          </p:nvPr>
        </p:nvPicPr>
        <p:blipFill>
          <a:blip r:embed="rId3"/>
          <a:stretch>
            <a:fillRect/>
          </a:stretch>
        </p:blipFill>
        <p:spPr>
          <a:xfrm>
            <a:off x="1875130" y="1826318"/>
            <a:ext cx="5510660" cy="4757362"/>
          </a:xfrm>
        </p:spPr>
      </p:pic>
      <p:sp>
        <p:nvSpPr>
          <p:cNvPr id="4" name="Slide Number Placeholder 3">
            <a:extLst>
              <a:ext uri="{FF2B5EF4-FFF2-40B4-BE49-F238E27FC236}">
                <a16:creationId xmlns:a16="http://schemas.microsoft.com/office/drawing/2014/main" id="{7F65CBA6-446C-6EB9-C5B8-AB0629E18BE8}"/>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defRPr/>
            </a:pPr>
            <a:fld id="{5E34091F-2B55-C941-BCDE-431AF3D6CD93}"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defRPr/>
              </a:pPr>
              <a:t>6</a:t>
            </a:fld>
            <a:endParaRPr lang="en-US" sz="2880" dirty="0">
              <a:solidFill>
                <a:srgbClr val="FFFFFF"/>
              </a:solidFill>
              <a:latin typeface="Gill Sans" charset="0"/>
              <a:ea typeface="ヒラギノ角ゴ ProN W3" charset="0"/>
              <a:sym typeface="Gill Sans" charset="0"/>
            </a:endParaRPr>
          </a:p>
        </p:txBody>
      </p:sp>
      <p:graphicFrame>
        <p:nvGraphicFramePr>
          <p:cNvPr id="7" name="Table 6">
            <a:extLst>
              <a:ext uri="{FF2B5EF4-FFF2-40B4-BE49-F238E27FC236}">
                <a16:creationId xmlns:a16="http://schemas.microsoft.com/office/drawing/2014/main" id="{FA10D926-9FB1-EE1A-9636-B7CF42F357DB}"/>
              </a:ext>
            </a:extLst>
          </p:cNvPr>
          <p:cNvGraphicFramePr>
            <a:graphicFrameLocks noGrp="1"/>
          </p:cNvGraphicFramePr>
          <p:nvPr/>
        </p:nvGraphicFramePr>
        <p:xfrm>
          <a:off x="7588301" y="3362877"/>
          <a:ext cx="2728570" cy="1188720"/>
        </p:xfrm>
        <a:graphic>
          <a:graphicData uri="http://schemas.openxmlformats.org/drawingml/2006/table">
            <a:tbl>
              <a:tblPr firstRow="1" firstCol="1" bandRow="1">
                <a:tableStyleId>{5C22544A-7EE6-4342-B048-85BDC9FD1C3A}</a:tableStyleId>
              </a:tblPr>
              <a:tblGrid>
                <a:gridCol w="632344">
                  <a:extLst>
                    <a:ext uri="{9D8B030D-6E8A-4147-A177-3AD203B41FA5}">
                      <a16:colId xmlns:a16="http://schemas.microsoft.com/office/drawing/2014/main" val="4179371478"/>
                    </a:ext>
                  </a:extLst>
                </a:gridCol>
                <a:gridCol w="2096226">
                  <a:extLst>
                    <a:ext uri="{9D8B030D-6E8A-4147-A177-3AD203B41FA5}">
                      <a16:colId xmlns:a16="http://schemas.microsoft.com/office/drawing/2014/main" val="985951269"/>
                    </a:ext>
                  </a:extLst>
                </a:gridCol>
              </a:tblGrid>
              <a:tr h="384048">
                <a:tc>
                  <a:txBody>
                    <a:bodyPr/>
                    <a:lstStyle/>
                    <a:p>
                      <a:pPr marL="0" marR="0">
                        <a:spcBef>
                          <a:spcPts val="0"/>
                        </a:spcBef>
                        <a:spcAft>
                          <a:spcPts val="0"/>
                        </a:spcAft>
                      </a:pPr>
                      <a:r>
                        <a:rPr lang="en-US" sz="1300" kern="0">
                          <a:effectLst/>
                        </a:rPr>
                        <a:t>TAPS Score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c>
                  <a:txBody>
                    <a:bodyPr/>
                    <a:lstStyle/>
                    <a:p>
                      <a:pPr marL="0" marR="0">
                        <a:spcBef>
                          <a:spcPts val="0"/>
                        </a:spcBef>
                        <a:spcAft>
                          <a:spcPts val="0"/>
                        </a:spcAft>
                      </a:pPr>
                      <a:r>
                        <a:rPr lang="en-US" sz="1300" kern="0">
                          <a:effectLst/>
                        </a:rPr>
                        <a:t>Risk Category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extLst>
                  <a:ext uri="{0D108BD9-81ED-4DB2-BD59-A6C34878D82A}">
                    <a16:rowId xmlns:a16="http://schemas.microsoft.com/office/drawing/2014/main" val="2432059120"/>
                  </a:ext>
                </a:extLst>
              </a:tr>
              <a:tr h="192024">
                <a:tc>
                  <a:txBody>
                    <a:bodyPr/>
                    <a:lstStyle/>
                    <a:p>
                      <a:pPr marL="0" marR="0">
                        <a:spcBef>
                          <a:spcPts val="0"/>
                        </a:spcBef>
                        <a:spcAft>
                          <a:spcPts val="0"/>
                        </a:spcAft>
                      </a:pPr>
                      <a:r>
                        <a:rPr lang="en-US" sz="1300" kern="0">
                          <a:effectLst/>
                        </a:rPr>
                        <a:t>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c>
                  <a:txBody>
                    <a:bodyPr/>
                    <a:lstStyle/>
                    <a:p>
                      <a:pPr marL="0" marR="0">
                        <a:spcBef>
                          <a:spcPts val="0"/>
                        </a:spcBef>
                        <a:spcAft>
                          <a:spcPts val="0"/>
                        </a:spcAft>
                      </a:pPr>
                      <a:r>
                        <a:rPr lang="en-US" sz="1300" kern="0">
                          <a:effectLst/>
                        </a:rPr>
                        <a:t>No Use in Past 3 Months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extLst>
                  <a:ext uri="{0D108BD9-81ED-4DB2-BD59-A6C34878D82A}">
                    <a16:rowId xmlns:a16="http://schemas.microsoft.com/office/drawing/2014/main" val="3087284777"/>
                  </a:ext>
                </a:extLst>
              </a:tr>
              <a:tr h="192024">
                <a:tc>
                  <a:txBody>
                    <a:bodyPr/>
                    <a:lstStyle/>
                    <a:p>
                      <a:pPr marL="0" marR="0">
                        <a:spcBef>
                          <a:spcPts val="0"/>
                        </a:spcBef>
                        <a:spcAft>
                          <a:spcPts val="0"/>
                        </a:spcAft>
                      </a:pPr>
                      <a:r>
                        <a:rPr lang="en-US" sz="1300" kern="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c>
                  <a:txBody>
                    <a:bodyPr/>
                    <a:lstStyle/>
                    <a:p>
                      <a:pPr marL="0" marR="0">
                        <a:spcBef>
                          <a:spcPts val="0"/>
                        </a:spcBef>
                        <a:spcAft>
                          <a:spcPts val="0"/>
                        </a:spcAft>
                      </a:pPr>
                      <a:r>
                        <a:rPr lang="en-US" sz="1300" kern="0">
                          <a:effectLst/>
                        </a:rPr>
                        <a:t>Problem Use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extLst>
                  <a:ext uri="{0D108BD9-81ED-4DB2-BD59-A6C34878D82A}">
                    <a16:rowId xmlns:a16="http://schemas.microsoft.com/office/drawing/2014/main" val="2945338710"/>
                  </a:ext>
                </a:extLst>
              </a:tr>
              <a:tr h="192024">
                <a:tc>
                  <a:txBody>
                    <a:bodyPr/>
                    <a:lstStyle/>
                    <a:p>
                      <a:pPr marL="0" marR="0">
                        <a:spcBef>
                          <a:spcPts val="0"/>
                        </a:spcBef>
                        <a:spcAft>
                          <a:spcPts val="0"/>
                        </a:spcAft>
                      </a:pPr>
                      <a:r>
                        <a:rPr lang="en-US" sz="1300" kern="0">
                          <a:effectLst/>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c>
                  <a:txBody>
                    <a:bodyPr/>
                    <a:lstStyle/>
                    <a:p>
                      <a:pPr marL="0" marR="0">
                        <a:spcBef>
                          <a:spcPts val="0"/>
                        </a:spcBef>
                        <a:spcAft>
                          <a:spcPts val="0"/>
                        </a:spcAft>
                      </a:pPr>
                      <a:r>
                        <a:rPr lang="en-US" sz="1300" kern="0" dirty="0">
                          <a:effectLst/>
                        </a:rPr>
                        <a:t>Higher Risk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extLst>
                  <a:ext uri="{0D108BD9-81ED-4DB2-BD59-A6C34878D82A}">
                    <a16:rowId xmlns:a16="http://schemas.microsoft.com/office/drawing/2014/main" val="2543120702"/>
                  </a:ext>
                </a:extLst>
              </a:tr>
            </a:tbl>
          </a:graphicData>
        </a:graphic>
      </p:graphicFrame>
    </p:spTree>
    <p:extLst>
      <p:ext uri="{BB962C8B-B14F-4D97-AF65-F5344CB8AC3E}">
        <p14:creationId xmlns:p14="http://schemas.microsoft.com/office/powerpoint/2010/main" val="356218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2627" y="274320"/>
            <a:ext cx="7712393" cy="1028700"/>
          </a:xfrm>
        </p:spPr>
        <p:txBody>
          <a:bodyPr/>
          <a:lstStyle/>
          <a:p>
            <a:r>
              <a:rPr lang="en-US" dirty="0">
                <a:solidFill>
                  <a:srgbClr val="66A619"/>
                </a:solidFill>
              </a:rPr>
              <a:t>How do I refer?</a:t>
            </a:r>
          </a:p>
        </p:txBody>
      </p:sp>
      <p:pic>
        <p:nvPicPr>
          <p:cNvPr id="13"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21633" y="6092458"/>
            <a:ext cx="1191043" cy="4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1911097" y="2268267"/>
            <a:ext cx="5750278" cy="2419124"/>
          </a:xfrm>
          <a:prstGeom prst="rect">
            <a:avLst/>
          </a:prstGeom>
          <a:noFill/>
          <a:ln w="9525">
            <a:noFill/>
            <a:miter lim="800000"/>
            <a:headEnd/>
            <a:tailEnd/>
          </a:ln>
        </p:spPr>
        <p:txBody>
          <a:bodyPr wrap="square">
            <a:spAutoFit/>
          </a:bodyPr>
          <a:lstStyle/>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Call ACCESS Mental Health for Moms!</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 </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Monday – Friday from 9am – 5pm</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Toll-free 833-978-MOMS (6667)</a:t>
            </a:r>
          </a:p>
          <a:p>
            <a:pPr defTabSz="822960" fontAlgn="base">
              <a:spcBef>
                <a:spcPct val="0"/>
              </a:spcBef>
              <a:spcAft>
                <a:spcPct val="0"/>
              </a:spcAft>
              <a:defRPr/>
            </a:pPr>
            <a:endParaRPr lang="en-US" sz="2520" dirty="0">
              <a:solidFill>
                <a:srgbClr val="003D7E"/>
              </a:solidFill>
              <a:latin typeface="Cambria"/>
              <a:ea typeface="ヒラギノ角ゴ ProN W3" pitchFamily="-65" charset="-128"/>
              <a:cs typeface="Cambria"/>
              <a:sym typeface="Gill Sans" pitchFamily="3" charset="0"/>
            </a:endParaRPr>
          </a:p>
          <a:p>
            <a:pPr defTabSz="822960" fontAlgn="base">
              <a:spcBef>
                <a:spcPct val="0"/>
              </a:spcBef>
              <a:spcAft>
                <a:spcPct val="0"/>
              </a:spcAft>
              <a:defRPr/>
            </a:pPr>
            <a:endParaRPr lang="en-US" sz="2520" dirty="0">
              <a:solidFill>
                <a:srgbClr val="003D7E"/>
              </a:solidFill>
              <a:latin typeface="Cambria"/>
              <a:ea typeface="ヒラギノ角ゴ ProN W3" pitchFamily="-65" charset="-128"/>
              <a:cs typeface="Cambria"/>
              <a:sym typeface="Gill Sans" pitchFamily="3" charset="0"/>
            </a:endParaRPr>
          </a:p>
        </p:txBody>
      </p:sp>
    </p:spTree>
    <p:extLst>
      <p:ext uri="{BB962C8B-B14F-4D97-AF65-F5344CB8AC3E}">
        <p14:creationId xmlns:p14="http://schemas.microsoft.com/office/powerpoint/2010/main" val="3162568140"/>
      </p:ext>
    </p:extLst>
  </p:cSld>
  <p:clrMapOvr>
    <a:masterClrMapping/>
  </p:clrMapOvr>
</p:sld>
</file>

<file path=ppt/theme/theme1.xml><?xml version="1.0" encoding="utf-8"?>
<a:theme xmlns:a="http://schemas.openxmlformats.org/drawingml/2006/main" name="905-67281_AMHCT_Webinar_v3_mr">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350</Words>
  <Application>Microsoft Office PowerPoint</Application>
  <PresentationFormat>Widescreen</PresentationFormat>
  <Paragraphs>37</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Cambria</vt:lpstr>
      <vt:lpstr>Gill Sans</vt:lpstr>
      <vt:lpstr>Lucida Grande</vt:lpstr>
      <vt:lpstr>Wingdings</vt:lpstr>
      <vt:lpstr>905-67281_AMHCT_Webinar_v3_mr</vt:lpstr>
      <vt:lpstr>Screening Tools for Substance Use in Pregnancy: TAPS</vt:lpstr>
      <vt:lpstr>Tobacco, Alcohol, Prescription medication, and other Substance use (TAPS) </vt:lpstr>
      <vt:lpstr>TAPS-1</vt:lpstr>
      <vt:lpstr>TAPS-2</vt:lpstr>
      <vt:lpstr>TAPS-2: Positive Use in Past 3 months</vt:lpstr>
      <vt:lpstr>TAPS-2: Risk Category</vt:lpstr>
      <vt:lpstr>How do I refer?</vt:lpstr>
    </vt:vector>
  </TitlesOfParts>
  <Company>Beacon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Tools for Substance Use in Pregnancy: TAPS</dc:title>
  <dc:creator>Garrigan, Elizabeth</dc:creator>
  <cp:lastModifiedBy>Garrigan, Elizabeth</cp:lastModifiedBy>
  <cp:revision>1</cp:revision>
  <dcterms:created xsi:type="dcterms:W3CDTF">2023-05-24T13:25:50Z</dcterms:created>
  <dcterms:modified xsi:type="dcterms:W3CDTF">2023-05-24T13:29:48Z</dcterms:modified>
</cp:coreProperties>
</file>