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"/>
  </p:notesMasterIdLst>
  <p:sldIdLst>
    <p:sldId id="439" r:id="rId3"/>
    <p:sldId id="438" r:id="rId4"/>
    <p:sldId id="457" r:id="rId5"/>
    <p:sldId id="453" r:id="rId6"/>
    <p:sldId id="452" r:id="rId7"/>
    <p:sldId id="45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C19AD-A893-4900-9FB4-67E0D3664F01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3BD91E1A-C163-4BD9-8355-467333A20BA0}">
      <dgm:prSet phldrT="[Text]"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C97DD785-B079-4AC3-9903-C75B4F2A9F06}" type="parTrans" cxnId="{08B53470-E6B9-48FB-B9DE-2C415116974C}">
      <dgm:prSet/>
      <dgm:spPr/>
      <dgm:t>
        <a:bodyPr/>
        <a:lstStyle/>
        <a:p>
          <a:endParaRPr lang="en-US"/>
        </a:p>
      </dgm:t>
    </dgm:pt>
    <dgm:pt modelId="{DCD93B3D-BC17-4EED-B1E4-B14C4F09EF1C}" type="sibTrans" cxnId="{08B53470-E6B9-48FB-B9DE-2C415116974C}">
      <dgm:prSet/>
      <dgm:spPr/>
      <dgm:t>
        <a:bodyPr/>
        <a:lstStyle/>
        <a:p>
          <a:endParaRPr lang="en-US"/>
        </a:p>
      </dgm:t>
    </dgm:pt>
    <dgm:pt modelId="{835758D8-CA04-4D34-AAD6-9D28898599D3}">
      <dgm:prSet phldrT="[Text]"/>
      <dgm:spPr>
        <a:solidFill>
          <a:srgbClr val="8064A2"/>
        </a:solidFill>
      </dgm:spPr>
      <dgm:t>
        <a:bodyPr/>
        <a:lstStyle/>
        <a:p>
          <a:endParaRPr lang="en-US" dirty="0"/>
        </a:p>
      </dgm:t>
    </dgm:pt>
    <dgm:pt modelId="{6A043D27-4C7E-450F-910E-0812E9C6E4EE}" type="parTrans" cxnId="{D41D46A0-ACE5-454A-B319-26F48E3CFB46}">
      <dgm:prSet/>
      <dgm:spPr/>
      <dgm:t>
        <a:bodyPr/>
        <a:lstStyle/>
        <a:p>
          <a:endParaRPr lang="en-US"/>
        </a:p>
      </dgm:t>
    </dgm:pt>
    <dgm:pt modelId="{0D644332-26C5-4A47-989B-E89B2DE7ACE8}" type="sibTrans" cxnId="{D41D46A0-ACE5-454A-B319-26F48E3CFB46}">
      <dgm:prSet/>
      <dgm:spPr/>
      <dgm:t>
        <a:bodyPr/>
        <a:lstStyle/>
        <a:p>
          <a:endParaRPr lang="en-US"/>
        </a:p>
      </dgm:t>
    </dgm:pt>
    <dgm:pt modelId="{BA6D2C91-D1F8-4F05-BD0E-CBE0D1694024}">
      <dgm:prSet phldrT="[Text]"/>
      <dgm:spPr>
        <a:solidFill>
          <a:schemeClr val="accent5"/>
        </a:solidFill>
      </dgm:spPr>
      <dgm:t>
        <a:bodyPr/>
        <a:lstStyle/>
        <a:p>
          <a:endParaRPr lang="en-US" dirty="0"/>
        </a:p>
      </dgm:t>
    </dgm:pt>
    <dgm:pt modelId="{DB1E1CD3-A4E7-4105-BB8C-86DAFDBF3819}" type="parTrans" cxnId="{64EA4EFB-1AB6-458F-A17F-34E0F626D8EE}">
      <dgm:prSet/>
      <dgm:spPr/>
      <dgm:t>
        <a:bodyPr/>
        <a:lstStyle/>
        <a:p>
          <a:endParaRPr lang="en-US"/>
        </a:p>
      </dgm:t>
    </dgm:pt>
    <dgm:pt modelId="{8A3D2678-D6DF-45A2-A1A2-9503CB0DCB71}" type="sibTrans" cxnId="{64EA4EFB-1AB6-458F-A17F-34E0F626D8EE}">
      <dgm:prSet/>
      <dgm:spPr/>
      <dgm:t>
        <a:bodyPr/>
        <a:lstStyle/>
        <a:p>
          <a:endParaRPr lang="en-US"/>
        </a:p>
      </dgm:t>
    </dgm:pt>
    <dgm:pt modelId="{CF1BB83F-BA04-456A-99FE-F7E65A28549B}" type="pres">
      <dgm:prSet presAssocID="{281C19AD-A893-4900-9FB4-67E0D3664F01}" presName="Name0" presStyleCnt="0">
        <dgm:presLayoutVars>
          <dgm:dir/>
          <dgm:animLvl val="lvl"/>
          <dgm:resizeHandles val="exact"/>
        </dgm:presLayoutVars>
      </dgm:prSet>
      <dgm:spPr/>
    </dgm:pt>
    <dgm:pt modelId="{5CE8C969-B20D-46F0-A5DD-3EBA686C83C4}" type="pres">
      <dgm:prSet presAssocID="{3BD91E1A-C163-4BD9-8355-467333A20BA0}" presName="Name8" presStyleCnt="0"/>
      <dgm:spPr/>
    </dgm:pt>
    <dgm:pt modelId="{E2279E84-CF7D-4977-B990-714902C790C2}" type="pres">
      <dgm:prSet presAssocID="{3BD91E1A-C163-4BD9-8355-467333A20BA0}" presName="level" presStyleLbl="node1" presStyleIdx="0" presStyleCnt="3" custScaleY="73077" custLinFactNeighborX="682" custLinFactNeighborY="1750">
        <dgm:presLayoutVars>
          <dgm:chMax val="1"/>
          <dgm:bulletEnabled val="1"/>
        </dgm:presLayoutVars>
      </dgm:prSet>
      <dgm:spPr/>
    </dgm:pt>
    <dgm:pt modelId="{658BD693-BE11-4D93-A84D-DA98B67ABB7F}" type="pres">
      <dgm:prSet presAssocID="{3BD91E1A-C163-4BD9-8355-467333A20B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943B35-6A15-43B2-8F94-FFF0E67F3271}" type="pres">
      <dgm:prSet presAssocID="{BA6D2C91-D1F8-4F05-BD0E-CBE0D1694024}" presName="Name8" presStyleCnt="0"/>
      <dgm:spPr/>
    </dgm:pt>
    <dgm:pt modelId="{6C545AEB-3D16-41FC-8D66-4B884B0D7E8F}" type="pres">
      <dgm:prSet presAssocID="{BA6D2C91-D1F8-4F05-BD0E-CBE0D1694024}" presName="level" presStyleLbl="node1" presStyleIdx="1" presStyleCnt="3" custLinFactNeighborX="253" custLinFactNeighborY="132">
        <dgm:presLayoutVars>
          <dgm:chMax val="1"/>
          <dgm:bulletEnabled val="1"/>
        </dgm:presLayoutVars>
      </dgm:prSet>
      <dgm:spPr/>
    </dgm:pt>
    <dgm:pt modelId="{5ED71066-E565-4539-ABED-5BB292C25BBA}" type="pres">
      <dgm:prSet presAssocID="{BA6D2C91-D1F8-4F05-BD0E-CBE0D16940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9E3199-5D4E-4232-9611-BF3C3151AD90}" type="pres">
      <dgm:prSet presAssocID="{835758D8-CA04-4D34-AAD6-9D28898599D3}" presName="Name8" presStyleCnt="0"/>
      <dgm:spPr/>
    </dgm:pt>
    <dgm:pt modelId="{C02545B7-3F0A-460A-B2A2-2A9F12F37511}" type="pres">
      <dgm:prSet presAssocID="{835758D8-CA04-4D34-AAD6-9D28898599D3}" presName="level" presStyleLbl="node1" presStyleIdx="2" presStyleCnt="3" custLinFactNeighborX="0" custLinFactNeighborY="0">
        <dgm:presLayoutVars>
          <dgm:chMax val="1"/>
          <dgm:bulletEnabled val="1"/>
        </dgm:presLayoutVars>
      </dgm:prSet>
      <dgm:spPr/>
    </dgm:pt>
    <dgm:pt modelId="{EC16397C-7943-4AAD-B775-01A6D0E2219D}" type="pres">
      <dgm:prSet presAssocID="{835758D8-CA04-4D34-AAD6-9D28898599D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1B49B2C-3C7D-5242-AD2A-0A86F463463F}" type="presOf" srcId="{3BD91E1A-C163-4BD9-8355-467333A20BA0}" destId="{E2279E84-CF7D-4977-B990-714902C790C2}" srcOrd="0" destOrd="0" presId="urn:microsoft.com/office/officeart/2005/8/layout/pyramid3"/>
    <dgm:cxn modelId="{AE51702D-6F99-F246-9922-F197E428AF84}" type="presOf" srcId="{281C19AD-A893-4900-9FB4-67E0D3664F01}" destId="{CF1BB83F-BA04-456A-99FE-F7E65A28549B}" srcOrd="0" destOrd="0" presId="urn:microsoft.com/office/officeart/2005/8/layout/pyramid3"/>
    <dgm:cxn modelId="{35D8E830-EF82-5A45-B1CA-B1EAD4F29AD2}" type="presOf" srcId="{3BD91E1A-C163-4BD9-8355-467333A20BA0}" destId="{658BD693-BE11-4D93-A84D-DA98B67ABB7F}" srcOrd="1" destOrd="0" presId="urn:microsoft.com/office/officeart/2005/8/layout/pyramid3"/>
    <dgm:cxn modelId="{960B0B5F-500F-9244-A33E-1141B22CC9B5}" type="presOf" srcId="{BA6D2C91-D1F8-4F05-BD0E-CBE0D1694024}" destId="{5ED71066-E565-4539-ABED-5BB292C25BBA}" srcOrd="1" destOrd="0" presId="urn:microsoft.com/office/officeart/2005/8/layout/pyramid3"/>
    <dgm:cxn modelId="{08B53470-E6B9-48FB-B9DE-2C415116974C}" srcId="{281C19AD-A893-4900-9FB4-67E0D3664F01}" destId="{3BD91E1A-C163-4BD9-8355-467333A20BA0}" srcOrd="0" destOrd="0" parTransId="{C97DD785-B079-4AC3-9903-C75B4F2A9F06}" sibTransId="{DCD93B3D-BC17-4EED-B1E4-B14C4F09EF1C}"/>
    <dgm:cxn modelId="{D41D46A0-ACE5-454A-B319-26F48E3CFB46}" srcId="{281C19AD-A893-4900-9FB4-67E0D3664F01}" destId="{835758D8-CA04-4D34-AAD6-9D28898599D3}" srcOrd="2" destOrd="0" parTransId="{6A043D27-4C7E-450F-910E-0812E9C6E4EE}" sibTransId="{0D644332-26C5-4A47-989B-E89B2DE7ACE8}"/>
    <dgm:cxn modelId="{C11B19B9-BD31-6B41-8A86-949016E50969}" type="presOf" srcId="{835758D8-CA04-4D34-AAD6-9D28898599D3}" destId="{EC16397C-7943-4AAD-B775-01A6D0E2219D}" srcOrd="1" destOrd="0" presId="urn:microsoft.com/office/officeart/2005/8/layout/pyramid3"/>
    <dgm:cxn modelId="{269551D1-FE83-924D-AF01-094AE0EA4A47}" type="presOf" srcId="{835758D8-CA04-4D34-AAD6-9D28898599D3}" destId="{C02545B7-3F0A-460A-B2A2-2A9F12F37511}" srcOrd="0" destOrd="0" presId="urn:microsoft.com/office/officeart/2005/8/layout/pyramid3"/>
    <dgm:cxn modelId="{26F46CE6-0DAB-454F-85C0-B2F84BB49554}" type="presOf" srcId="{BA6D2C91-D1F8-4F05-BD0E-CBE0D1694024}" destId="{6C545AEB-3D16-41FC-8D66-4B884B0D7E8F}" srcOrd="0" destOrd="0" presId="urn:microsoft.com/office/officeart/2005/8/layout/pyramid3"/>
    <dgm:cxn modelId="{64EA4EFB-1AB6-458F-A17F-34E0F626D8EE}" srcId="{281C19AD-A893-4900-9FB4-67E0D3664F01}" destId="{BA6D2C91-D1F8-4F05-BD0E-CBE0D1694024}" srcOrd="1" destOrd="0" parTransId="{DB1E1CD3-A4E7-4105-BB8C-86DAFDBF3819}" sibTransId="{8A3D2678-D6DF-45A2-A1A2-9503CB0DCB71}"/>
    <dgm:cxn modelId="{8F895C36-2058-5941-AC87-71770CAE2396}" type="presParOf" srcId="{CF1BB83F-BA04-456A-99FE-F7E65A28549B}" destId="{5CE8C969-B20D-46F0-A5DD-3EBA686C83C4}" srcOrd="0" destOrd="0" presId="urn:microsoft.com/office/officeart/2005/8/layout/pyramid3"/>
    <dgm:cxn modelId="{2B834471-64AE-D441-A1A3-3A8D0B69D981}" type="presParOf" srcId="{5CE8C969-B20D-46F0-A5DD-3EBA686C83C4}" destId="{E2279E84-CF7D-4977-B990-714902C790C2}" srcOrd="0" destOrd="0" presId="urn:microsoft.com/office/officeart/2005/8/layout/pyramid3"/>
    <dgm:cxn modelId="{36B028C2-8C1F-E142-9EC7-5F3C37463E05}" type="presParOf" srcId="{5CE8C969-B20D-46F0-A5DD-3EBA686C83C4}" destId="{658BD693-BE11-4D93-A84D-DA98B67ABB7F}" srcOrd="1" destOrd="0" presId="urn:microsoft.com/office/officeart/2005/8/layout/pyramid3"/>
    <dgm:cxn modelId="{034BB2FE-AEDB-E948-8FB7-431B5F8CB624}" type="presParOf" srcId="{CF1BB83F-BA04-456A-99FE-F7E65A28549B}" destId="{46943B35-6A15-43B2-8F94-FFF0E67F3271}" srcOrd="1" destOrd="0" presId="urn:microsoft.com/office/officeart/2005/8/layout/pyramid3"/>
    <dgm:cxn modelId="{5743C552-894F-DC4E-A922-89C7E46D7915}" type="presParOf" srcId="{46943B35-6A15-43B2-8F94-FFF0E67F3271}" destId="{6C545AEB-3D16-41FC-8D66-4B884B0D7E8F}" srcOrd="0" destOrd="0" presId="urn:microsoft.com/office/officeart/2005/8/layout/pyramid3"/>
    <dgm:cxn modelId="{2477ACD2-FB1C-1A4B-8FE1-4E68D2853C0F}" type="presParOf" srcId="{46943B35-6A15-43B2-8F94-FFF0E67F3271}" destId="{5ED71066-E565-4539-ABED-5BB292C25BBA}" srcOrd="1" destOrd="0" presId="urn:microsoft.com/office/officeart/2005/8/layout/pyramid3"/>
    <dgm:cxn modelId="{94358FA9-4414-AC40-B0AF-C0E5D4827A6B}" type="presParOf" srcId="{CF1BB83F-BA04-456A-99FE-F7E65A28549B}" destId="{349E3199-5D4E-4232-9611-BF3C3151AD90}" srcOrd="2" destOrd="0" presId="urn:microsoft.com/office/officeart/2005/8/layout/pyramid3"/>
    <dgm:cxn modelId="{5D6AF2C5-1E42-CF47-ADD5-9A92AD229CDB}" type="presParOf" srcId="{349E3199-5D4E-4232-9611-BF3C3151AD90}" destId="{C02545B7-3F0A-460A-B2A2-2A9F12F37511}" srcOrd="0" destOrd="0" presId="urn:microsoft.com/office/officeart/2005/8/layout/pyramid3"/>
    <dgm:cxn modelId="{49A868F0-60D9-1F48-B0F9-43ABD68D6F09}" type="presParOf" srcId="{349E3199-5D4E-4232-9611-BF3C3151AD90}" destId="{EC16397C-7943-4AAD-B775-01A6D0E2219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79E84-CF7D-4977-B990-714902C790C2}">
      <dsp:nvSpPr>
        <dsp:cNvPr id="0" name=""/>
        <dsp:cNvSpPr/>
      </dsp:nvSpPr>
      <dsp:spPr>
        <a:xfrm rot="10800000">
          <a:off x="0" y="37871"/>
          <a:ext cx="6978701" cy="1581454"/>
        </a:xfrm>
        <a:prstGeom prst="trapezoid">
          <a:avLst>
            <a:gd name="adj" fmla="val 59045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10800000">
        <a:off x="1221272" y="37871"/>
        <a:ext cx="4536155" cy="1581454"/>
      </dsp:txXfrm>
    </dsp:sp>
    <dsp:sp modelId="{6C545AEB-3D16-41FC-8D66-4B884B0D7E8F}">
      <dsp:nvSpPr>
        <dsp:cNvPr id="0" name=""/>
        <dsp:cNvSpPr/>
      </dsp:nvSpPr>
      <dsp:spPr>
        <a:xfrm rot="10800000">
          <a:off x="946701" y="1584311"/>
          <a:ext cx="5111159" cy="2164093"/>
        </a:xfrm>
        <a:prstGeom prst="trapezoid">
          <a:avLst>
            <a:gd name="adj" fmla="val 59045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10800000">
        <a:off x="1841154" y="1584311"/>
        <a:ext cx="3322253" cy="2164093"/>
      </dsp:txXfrm>
    </dsp:sp>
    <dsp:sp modelId="{C02545B7-3F0A-460A-B2A2-2A9F12F37511}">
      <dsp:nvSpPr>
        <dsp:cNvPr id="0" name=""/>
        <dsp:cNvSpPr/>
      </dsp:nvSpPr>
      <dsp:spPr>
        <a:xfrm rot="10800000">
          <a:off x="2211560" y="3745547"/>
          <a:ext cx="2555579" cy="2164093"/>
        </a:xfrm>
        <a:prstGeom prst="trapezoid">
          <a:avLst>
            <a:gd name="adj" fmla="val 59045"/>
          </a:avLst>
        </a:prstGeom>
        <a:solidFill>
          <a:srgbClr val="8064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10800000">
        <a:off x="2211560" y="3745547"/>
        <a:ext cx="2555579" cy="216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4DBE-CE42-4419-95B2-5572CCD87D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9E81-0E32-4B67-84EE-C7407845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•Tested in 1610 pregnant women and cross-validated in a separate sample of 1704 pregnant women </a:t>
            </a:r>
          </a:p>
          <a:p>
            <a:r>
              <a:rPr lang="en-US" dirty="0"/>
              <a:t>•Alcohol use: sensitivity –48%, specificity –85% </a:t>
            </a:r>
          </a:p>
          <a:p>
            <a:r>
              <a:rPr lang="en-US" dirty="0"/>
              <a:t>•Marijuana use: sensitivity –68%, specificity –86%</a:t>
            </a:r>
          </a:p>
        </p:txBody>
      </p:sp>
    </p:spTree>
    <p:extLst>
      <p:ext uri="{BB962C8B-B14F-4D97-AF65-F5344CB8AC3E}">
        <p14:creationId xmlns:p14="http://schemas.microsoft.com/office/powerpoint/2010/main" val="172302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The Tobacco, Alcohol, Prescription Medication and other Substances (TAPS)</a:t>
            </a:r>
          </a:p>
          <a:p>
            <a:pPr defTabSz="452217">
              <a:defRPr/>
            </a:pPr>
            <a:r>
              <a:rPr lang="en-US" dirty="0"/>
              <a:t>Use screen to stratify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94833-E9D8-5D4D-994C-4EFBA8ECD5EB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charset="0"/>
                <a:ea typeface="ヒラギノ角ゴ ProN W3" charset="0"/>
                <a:sym typeface="Gill Sans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6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The Tobacco, Alcohol, Prescription Medication and other Substances (TAPS)</a:t>
            </a:r>
          </a:p>
          <a:p>
            <a:pPr defTabSz="452217">
              <a:defRPr/>
            </a:pPr>
            <a:r>
              <a:rPr lang="en-US" dirty="0"/>
              <a:t>Use screen to stratify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94833-E9D8-5D4D-994C-4EFBA8ECD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charset="0"/>
                <a:cs typeface="+mn-cs"/>
                <a:sym typeface="Gill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charset="0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4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C84828-AF3E-844E-BBBF-744F3FDDFB60}" type="slidenum"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Gill Sans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2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97EF-4C1F-1740-A85A-4890A4A64B78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0236" y="6356509"/>
            <a:ext cx="811530" cy="3643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F24649-1ED3-7E42-BE6E-9B55D341D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462E-0AA9-6CAD-8260-94724CD3B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5E7FE-EF2A-82D6-35D2-2D2B6CB4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4FA6-F7F0-B545-A724-A71EC85C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5A58-9A08-85BC-150D-898F9F2A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D3A3B-7C51-FF43-3E7B-7D47D238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CC8A-76BD-76DC-5F49-17C0F526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8983-780D-388E-46C7-09C0CE1E1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6515-8AD1-9132-1B2C-3D5F72E9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15CA-FCCF-E17B-0478-3D490A62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B06E-6456-4634-FA59-6C671AAE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C195-530D-ABBD-FD34-A93B6B77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98AEA-0F61-B8A0-8A36-B9FAE118F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D34CB-B8CE-72E1-1F69-E7A87164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18A15-DBC6-7D02-1FF0-1FEBAD73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A69-E4A0-47FC-947F-38830A3D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319B-61FC-B729-D8AD-4722B35E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077B6-CBFA-9A78-7962-922A72E2D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702C2-0E1B-6B4E-AEB0-54017457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2E0FD-9EDA-403B-0A59-F47B48C8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54970-3196-2D58-ABC9-F07A169A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4916C-02E4-0371-2FBB-8F846D08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094-2DEE-205A-A44A-8F071C24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875E-3DBE-4846-943A-006EC21EE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BD473-8B3D-C9AB-AF98-C8C181DC0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DE16A-931F-0081-3FC3-858F682FF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69B88-10CF-6C78-B562-7C746D497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FC79B-F76D-A110-AA86-CA0B3D0C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5C5F1-E40E-DBBC-677F-C339A26B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BA2DF-B905-594F-8807-351F846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C902-F811-E279-6161-29EBA881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84AFD-D135-DEB1-3B69-7674C608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5B631-281E-2C0A-7CE1-F0A472E2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0ED8F-FEAD-5CD8-EF30-1D76EEAD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4225F-BA35-97D6-C039-C0C6CCE5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B2E93-CE6D-A7AD-FED9-111C36BB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79042-7EA7-02E6-C455-1F1DA026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82E6-7B1A-6BEE-A137-AC07C08A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42DE-0BAA-268C-747C-032DB99C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BD567-F7BA-81D0-5D52-D42BB9FCB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5828D-6A8A-3164-7EF3-2868769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6077A-FB3E-4B3A-6FF6-942A78E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E27F-53FA-3CE0-6354-DF0DB987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7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0C56-8ABC-97EC-C505-28395DF1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5BCD6-B25E-F245-D43F-A8FB7D9E3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B9F89-C109-B205-3FA4-13A41074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48E25-0E81-AE4E-0CC3-67DAA298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C1CF3-2B2B-3714-8B56-F2A18064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D815B-7525-9F30-601D-BDB3459E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C975-436C-0294-C759-3E9E1481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08EF1-9B4D-5697-4770-FC6C8D5D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48315-1AC0-66F3-56D8-13C106B9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F035A-422F-835A-ABD1-E69E95DE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F64D-BF27-74C9-5D95-09CA1AF5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3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5D94-0394-7442-AEBB-079AC0A2A477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0" descr="AMHCT_hor_cmyk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35040"/>
            <a:ext cx="2074546" cy="58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6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AA822-7770-251D-C0E9-C8C7A6D12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AFE5F-E719-6690-13CD-FDE77DF80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5CF7-4503-E30E-E552-8155D12E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4430-C234-9766-854D-1DCBF20C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2507C-8A82-8458-C63D-8164B758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97EF-4C1F-1740-A85A-4890A4A64B78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0236" y="6356509"/>
            <a:ext cx="811530" cy="3643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F24649-1ED3-7E42-BE6E-9B55D341D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CPAP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0" y="6103620"/>
            <a:ext cx="1986916" cy="5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1040" y="1714500"/>
            <a:ext cx="10789920" cy="4320540"/>
          </a:xfrm>
        </p:spPr>
        <p:txBody>
          <a:bodyPr/>
          <a:lstStyle>
            <a:lvl1pPr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defRPr/>
            </a:lvl1pPr>
            <a:lvl2pPr marL="721519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defRPr/>
            </a:lvl2pPr>
            <a:lvl3pPr marL="1138714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/>
              <a:defRPr/>
            </a:lvl3pPr>
            <a:lvl4pPr marL="1548765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>
                <a:tab pos="1341597" algn="l"/>
              </a:tabLst>
              <a:defRPr/>
            </a:lvl4pPr>
            <a:lvl5pPr marL="1901667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CBE2-6331-7E4E-B2DE-343D3A16C806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PAP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0" y="6103620"/>
            <a:ext cx="1986916" cy="5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37236" y="1708785"/>
            <a:ext cx="5358764" cy="4379119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370321" y="1708785"/>
            <a:ext cx="5358764" cy="4379119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DE5B-13C6-BA49-AA7A-95C6FF355B20}" type="datetime1">
              <a:rPr lang="en-US" smtClean="0"/>
              <a:t>5/24/2023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AMHCT_hor_cmyk_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35040"/>
            <a:ext cx="2074546" cy="58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1040" y="1714500"/>
            <a:ext cx="10789920" cy="4320540"/>
          </a:xfrm>
        </p:spPr>
        <p:txBody>
          <a:bodyPr/>
          <a:lstStyle>
            <a:lvl1pPr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defRPr/>
            </a:lvl1pPr>
            <a:lvl2pPr marL="721519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defRPr/>
            </a:lvl2pPr>
            <a:lvl3pPr marL="1138714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/>
              <a:defRPr/>
            </a:lvl3pPr>
            <a:lvl4pPr marL="1548765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>
                <a:tab pos="1341597" algn="l"/>
              </a:tabLst>
              <a:defRPr/>
            </a:lvl4pPr>
            <a:lvl5pPr marL="1901667" indent="-362903">
              <a:lnSpc>
                <a:spcPct val="120000"/>
              </a:lnSpc>
              <a:spcAft>
                <a:spcPts val="1080"/>
              </a:spcAft>
              <a:buClr>
                <a:schemeClr val="accent4">
                  <a:lumMod val="75000"/>
                </a:schemeClr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F1AF-8D5E-4248-B4AE-C7432951CDCC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913A-FE66-654E-AE8D-FFE4FA92F621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65921" y="5900052"/>
            <a:ext cx="2599328" cy="574182"/>
            <a:chOff x="6874440" y="5900052"/>
            <a:chExt cx="1949496" cy="57418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76" y="5900448"/>
              <a:ext cx="594360" cy="5737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40" y="6151458"/>
              <a:ext cx="1051560" cy="7696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 flipV="1">
              <a:off x="8086441" y="5900052"/>
              <a:ext cx="0" cy="558875"/>
            </a:xfrm>
            <a:prstGeom prst="line">
              <a:avLst/>
            </a:prstGeom>
            <a:ln>
              <a:solidFill>
                <a:srgbClr val="003A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76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A4698-D4B6-7581-3877-910CB001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D5B61-FD17-4345-8E5B-952769189A8E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55022-89A9-DDCB-9FD4-071B9D96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149F-6DA8-39B9-5277-D5B77AFF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7DED2-6A96-5759-B6B3-6565DBA0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D5B61-FD17-4345-8E5B-952769189A8E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A9E9-54CE-60E5-C771-0A1D6E72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8236" y="6356509"/>
            <a:ext cx="2844164" cy="364331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BFBFBF"/>
                </a:solidFill>
                <a:latin typeface="Arial" pitchFamily="34" charset="0"/>
                <a:ea typeface="ヒラギノ角ゴ ProN W3" pitchFamily="3" charset="-128"/>
                <a:cs typeface="Arial" pitchFamily="34" charset="0"/>
                <a:sym typeface="Gill Sans" pitchFamily="3" charset="0"/>
              </a:defRPr>
            </a:lvl1pPr>
          </a:lstStyle>
          <a:p>
            <a:pPr>
              <a:defRPr/>
            </a:pPr>
            <a:fld id="{F25D5B61-FD17-4345-8E5B-952769189A8E}" type="datetime1">
              <a:rPr lang="en-US" smtClean="0"/>
              <a:t>5/24/2023</a:t>
            </a:fld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88136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2020253"/>
            <a:ext cx="10557510" cy="41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509"/>
            <a:ext cx="3861436" cy="364331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  <a:latin typeface="Arial"/>
                <a:ea typeface="ヒラギノ角ゴ ProN W3" pitchFamily="-65" charset="-128"/>
                <a:cs typeface="Arial"/>
                <a:sym typeface="Gill Sans" pitchFamily="3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510190"/>
            <a:ext cx="6918960" cy="1428"/>
          </a:xfrm>
          <a:prstGeom prst="line">
            <a:avLst/>
          </a:prstGeom>
          <a:ln w="762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2972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accent1"/>
          </a:solidFill>
          <a:latin typeface="Cambria"/>
          <a:ea typeface="MS PGothic" pitchFamily="34" charset="-128"/>
          <a:cs typeface="ＭＳ Ｐゴシック" pitchFamily="-1" charset="-128"/>
        </a:defRPr>
      </a:lvl1pPr>
      <a:lvl2pPr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2pPr>
      <a:lvl3pPr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3pPr>
      <a:lvl4pPr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4pPr>
      <a:lvl5pPr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5pPr>
      <a:lvl6pPr marL="411480"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6pPr>
      <a:lvl7pPr marL="822960"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7pPr>
      <a:lvl8pPr marL="1234440"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8pPr>
      <a:lvl9pPr marL="1645920" algn="l" defTabSz="912972" rtl="0" eaLnBrk="1" fontAlgn="base" hangingPunct="1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62903" indent="-362903" algn="l" defTabSz="912972" rtl="0" eaLnBrk="1" fontAlgn="base" hangingPunct="1">
        <a:lnSpc>
          <a:spcPct val="120000"/>
        </a:lnSpc>
        <a:spcBef>
          <a:spcPct val="0"/>
        </a:spcBef>
        <a:spcAft>
          <a:spcPts val="1080"/>
        </a:spcAft>
        <a:buClr>
          <a:srgbClr val="18357C"/>
        </a:buClr>
        <a:buSzPct val="130000"/>
        <a:buFont typeface="Wingdings" charset="0"/>
        <a:buChar char="§"/>
        <a:defRPr sz="252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72954" indent="-362903" algn="l" defTabSz="92583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rgbClr val="18357C"/>
        </a:buClr>
        <a:buSzPct val="130000"/>
        <a:buFont typeface="Lucida Grande"/>
        <a:buChar char="–"/>
        <a:defRPr sz="252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541622" indent="-362903" algn="l" defTabSz="912972" rtl="0" eaLnBrk="1" fontAlgn="base" hangingPunct="1">
        <a:lnSpc>
          <a:spcPct val="120000"/>
        </a:lnSpc>
        <a:spcBef>
          <a:spcPct val="0"/>
        </a:spcBef>
        <a:spcAft>
          <a:spcPts val="1080"/>
        </a:spcAft>
        <a:buClr>
          <a:srgbClr val="18357C"/>
        </a:buClr>
        <a:buSzPct val="130000"/>
        <a:buFont typeface="Wingdings" charset="0"/>
        <a:buChar char="§"/>
        <a:defRPr sz="2520" kern="1200">
          <a:solidFill>
            <a:schemeClr val="tx1"/>
          </a:solidFill>
          <a:latin typeface="Arial"/>
          <a:ea typeface="Arial" pitchFamily="-65" charset="0"/>
          <a:cs typeface="Arial"/>
        </a:defRPr>
      </a:lvl3pPr>
      <a:lvl4pPr marL="725805" indent="-362903" algn="l" defTabSz="912972" rtl="0" eaLnBrk="1" fontAlgn="base" hangingPunct="1">
        <a:lnSpc>
          <a:spcPct val="120000"/>
        </a:lnSpc>
        <a:spcBef>
          <a:spcPct val="0"/>
        </a:spcBef>
        <a:spcAft>
          <a:spcPts val="1080"/>
        </a:spcAft>
        <a:buClr>
          <a:srgbClr val="18357C"/>
        </a:buClr>
        <a:buSzPct val="130000"/>
        <a:buFont typeface="Wingdings" charset="0"/>
        <a:buChar char="§"/>
        <a:defRPr sz="2520" kern="1200">
          <a:solidFill>
            <a:schemeClr val="tx1"/>
          </a:solidFill>
          <a:latin typeface="Arial"/>
          <a:ea typeface="Arial" pitchFamily="-65" charset="0"/>
          <a:cs typeface="Arial"/>
        </a:defRPr>
      </a:lvl4pPr>
      <a:lvl5pPr marL="1124427" indent="-362903" algn="l" defTabSz="912972" rtl="0" eaLnBrk="1" fontAlgn="base" hangingPunct="1">
        <a:lnSpc>
          <a:spcPct val="120000"/>
        </a:lnSpc>
        <a:spcBef>
          <a:spcPct val="0"/>
        </a:spcBef>
        <a:spcAft>
          <a:spcPts val="1080"/>
        </a:spcAft>
        <a:buClr>
          <a:srgbClr val="18357C"/>
        </a:buClr>
        <a:buSzPct val="130000"/>
        <a:buFont typeface="Wingdings" charset="0"/>
        <a:buChar char="§"/>
        <a:tabLst>
          <a:tab pos="1178719" algn="l"/>
        </a:tabLst>
        <a:defRPr sz="2520" kern="1200">
          <a:solidFill>
            <a:schemeClr val="tx1"/>
          </a:solidFill>
          <a:latin typeface="Arial"/>
          <a:ea typeface="Arial" pitchFamily="-65" charset="0"/>
          <a:cs typeface="Arial"/>
        </a:defRPr>
      </a:lvl5pPr>
      <a:lvl6pPr marL="1804512" indent="-227172" algn="l" defTabSz="914391" rtl="0" eaLnBrk="1" latinLnBrk="0" hangingPunct="1">
        <a:lnSpc>
          <a:spcPct val="120000"/>
        </a:lnSpc>
        <a:spcBef>
          <a:spcPts val="0"/>
        </a:spcBef>
        <a:spcAft>
          <a:spcPts val="1080"/>
        </a:spcAft>
        <a:buClr>
          <a:schemeClr val="accent4">
            <a:lumMod val="75000"/>
          </a:schemeClr>
        </a:buClr>
        <a:buSzPct val="120000"/>
        <a:buFont typeface="Wingdings" charset="2"/>
        <a:buChar char="§"/>
        <a:defRPr sz="2520" kern="1200">
          <a:solidFill>
            <a:schemeClr val="tx1"/>
          </a:solidFill>
          <a:latin typeface="Arial"/>
          <a:ea typeface="+mn-ea"/>
          <a:cs typeface="Arial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38B51-6AB8-6319-A711-F410672A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9545-7106-A82D-45BE-3D5E4842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0A37-7968-2081-812D-262110186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6667-A973-5B47-9F9E-F240F78F39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96EF-205B-2FCF-1472-CB2DE2517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28AB-AEF7-5DE6-4B35-1C47E9DD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40AE-DC38-2041-BD57-CBAF60719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3E7D-5488-E09F-8CC8-B38253BE3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Screening Tools for Substance Use in Pregnancy: SURP-P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E08FC-9DB1-63D7-3C70-A5EDAA225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Ariadna Forray, MD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466A-573A-42DF-10EC-0FF74C5769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99320" y="274320"/>
            <a:ext cx="610077" cy="365760"/>
          </a:xfrm>
          <a:prstGeom prst="rect">
            <a:avLst/>
          </a:prstGeom>
        </p:spPr>
        <p:txBody>
          <a:bodyPr/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fld id="{2A31B5F0-1ECC-624C-80D4-F96D9514F5DD}" type="slidenum">
              <a:rPr lang="en-US" sz="2880">
                <a:solidFill>
                  <a:srgbClr val="FFFFFF"/>
                </a:solidFill>
                <a:latin typeface="Gill Sans" charset="0"/>
                <a:ea typeface="ヒラギノ角ゴ ProN W3" charset="0"/>
                <a:sym typeface="Gill Sans" charset="0"/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2880">
              <a:solidFill>
                <a:srgbClr val="FFFFFF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29262B7D-30DF-EEF2-7476-523D69776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9"/>
          <a:stretch/>
        </p:blipFill>
        <p:spPr bwMode="auto">
          <a:xfrm>
            <a:off x="3892286" y="4762500"/>
            <a:ext cx="4407429" cy="174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DB-DBFF-0EAE-927F-B721DA74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56" y="274320"/>
            <a:ext cx="8161020" cy="1028700"/>
          </a:xfrm>
        </p:spPr>
        <p:txBody>
          <a:bodyPr/>
          <a:lstStyle/>
          <a:p>
            <a:r>
              <a:rPr lang="en-US" sz="3240" dirty="0"/>
              <a:t>Substance Use Risk Profile – Pregnancy (SURP-P)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6C12-EBDF-A7EC-FA47-05C57436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832459"/>
            <a:ext cx="7918133" cy="441472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Have you ever smoked marijuana? </a:t>
            </a:r>
          </a:p>
          <a:p>
            <a:pPr lvl="1">
              <a:spcAft>
                <a:spcPts val="1080"/>
              </a:spcAft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 = 1, No = 0</a:t>
            </a:r>
          </a:p>
          <a:p>
            <a:pPr>
              <a:spcAft>
                <a:spcPts val="0"/>
              </a:spcAft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the month before you knew you were pregnant, how many beers, how much wine, or how much liquor did you drink?</a:t>
            </a:r>
          </a:p>
          <a:p>
            <a:pPr lvl="1">
              <a:spcAft>
                <a:spcPts val="1080"/>
              </a:spcAft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Any = 1, None = 0</a:t>
            </a:r>
          </a:p>
          <a:p>
            <a:pPr>
              <a:spcAft>
                <a:spcPts val="0"/>
              </a:spcAft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Have you ever believed that you needed to cut down on your drug or alcohol use?</a:t>
            </a:r>
          </a:p>
          <a:p>
            <a:pPr lvl="1"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Yes = 1, No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051CE-1C6E-3324-A1D0-38B99C651B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99320" y="274320"/>
            <a:ext cx="610077" cy="365760"/>
          </a:xfrm>
          <a:prstGeom prst="rect">
            <a:avLst/>
          </a:prstGeom>
        </p:spPr>
        <p:txBody>
          <a:bodyPr/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5E34091F-2B55-C941-BCDE-431AF3D6CD93}" type="slidenum">
              <a:rPr lang="en-US" sz="2880">
                <a:solidFill>
                  <a:srgbClr val="FFFFFF"/>
                </a:solidFill>
                <a:latin typeface="Gill Sans" charset="0"/>
                <a:ea typeface="ヒラギノ角ゴ ProN W3" charset="0"/>
                <a:sym typeface="Gill Sans" charset="0"/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2880" dirty="0">
              <a:solidFill>
                <a:srgbClr val="FFFFFF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7C153-945F-6E6A-B337-41A084EBF4D8}"/>
              </a:ext>
            </a:extLst>
          </p:cNvPr>
          <p:cNvSpPr txBox="1"/>
          <p:nvPr/>
        </p:nvSpPr>
        <p:spPr>
          <a:xfrm>
            <a:off x="1981199" y="6334381"/>
            <a:ext cx="457017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Yonkers et al., </a:t>
            </a:r>
            <a:r>
              <a:rPr lang="en-US" sz="1080" dirty="0" err="1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Obstet</a:t>
            </a: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n-US" sz="1080" dirty="0" err="1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Gynecol</a:t>
            </a: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2010; 116:827-33 2010,</a:t>
            </a:r>
          </a:p>
        </p:txBody>
      </p:sp>
    </p:spTree>
    <p:extLst>
      <p:ext uri="{BB962C8B-B14F-4D97-AF65-F5344CB8AC3E}">
        <p14:creationId xmlns:p14="http://schemas.microsoft.com/office/powerpoint/2010/main" val="156104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DB-DBFF-0EAE-927F-B721DA74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56" y="274320"/>
            <a:ext cx="8161020" cy="1028700"/>
          </a:xfrm>
        </p:spPr>
        <p:txBody>
          <a:bodyPr/>
          <a:lstStyle/>
          <a:p>
            <a:r>
              <a:rPr lang="en-US" sz="3240" dirty="0"/>
              <a:t>Substance Use Risk Profile – Pregnancy (SURP-P)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6C12-EBDF-A7EC-FA47-05C57436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644" y="1888579"/>
            <a:ext cx="7918133" cy="4106228"/>
          </a:xfrm>
        </p:spPr>
        <p:txBody>
          <a:bodyPr>
            <a:normAutofit fontScale="92500" lnSpcReduction="10000"/>
          </a:bodyPr>
          <a:lstStyle/>
          <a:p>
            <a:pPr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Count the number of affirmative items.</a:t>
            </a:r>
          </a:p>
          <a:p>
            <a:pPr lvl="1"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0 = low risk</a:t>
            </a:r>
          </a:p>
          <a:p>
            <a:pPr lvl="1"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1=moderate risk</a:t>
            </a:r>
          </a:p>
          <a:p>
            <a:pPr lvl="1"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2–3=high risk</a:t>
            </a:r>
          </a:p>
          <a:p>
            <a:pPr>
              <a:buSzPct val="90000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low-risk populations, one or more affirmative items indicate a positive screen</a:t>
            </a:r>
          </a:p>
          <a:p>
            <a:pPr>
              <a:buSzPct val="90000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high-risk populations, two or more affirmative items indicate a positive screen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051CE-1C6E-3324-A1D0-38B99C651B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99320" y="274320"/>
            <a:ext cx="610077" cy="365760"/>
          </a:xfrm>
          <a:prstGeom prst="rect">
            <a:avLst/>
          </a:prstGeom>
        </p:spPr>
        <p:txBody>
          <a:bodyPr/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5E34091F-2B55-C941-BCDE-431AF3D6CD93}" type="slidenum">
              <a:rPr lang="en-US" sz="2880">
                <a:solidFill>
                  <a:srgbClr val="FFFFFF"/>
                </a:solidFill>
                <a:latin typeface="Gill Sans" charset="0"/>
                <a:ea typeface="ヒラギノ角ゴ ProN W3" charset="0"/>
                <a:sym typeface="Gill Sans" charset="0"/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2880" dirty="0">
              <a:solidFill>
                <a:srgbClr val="FFFFFF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7C153-945F-6E6A-B337-41A084EBF4D8}"/>
              </a:ext>
            </a:extLst>
          </p:cNvPr>
          <p:cNvSpPr txBox="1"/>
          <p:nvPr/>
        </p:nvSpPr>
        <p:spPr>
          <a:xfrm>
            <a:off x="1981199" y="6334381"/>
            <a:ext cx="457017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Yonkers et al., </a:t>
            </a:r>
            <a:r>
              <a:rPr lang="en-US" sz="1080" dirty="0" err="1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Obstet</a:t>
            </a: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n-US" sz="1080" dirty="0" err="1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Gynecol</a:t>
            </a:r>
            <a:r>
              <a:rPr lang="en-US" sz="1080" dirty="0">
                <a:solidFill>
                  <a:prstClr val="black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rPr>
              <a:t> 2010; 116:827-33 2010,</a:t>
            </a:r>
          </a:p>
        </p:txBody>
      </p:sp>
    </p:spTree>
    <p:extLst>
      <p:ext uri="{BB962C8B-B14F-4D97-AF65-F5344CB8AC3E}">
        <p14:creationId xmlns:p14="http://schemas.microsoft.com/office/powerpoint/2010/main" val="422645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35101" y="143510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3A75B1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79EE70-C05C-9E52-B13B-DCD115F7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799320" y="274320"/>
            <a:ext cx="610077" cy="365760"/>
          </a:xfrm>
          <a:prstGeom prst="rect">
            <a:avLst/>
          </a:prstGeom>
        </p:spPr>
        <p:txBody>
          <a:bodyPr/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fld id="{401CF334-2D5C-4859-84A6-CA7E6E43FAEB}" type="slidenum">
              <a:rPr lang="en-US" sz="2880">
                <a:solidFill>
                  <a:srgbClr val="FFFFFF"/>
                </a:solidFill>
                <a:latin typeface="Gill Sans" charset="0"/>
                <a:ea typeface="ヒラギノ角ゴ ProN W3" charset="0"/>
                <a:sym typeface="Gill Sans" charset="0"/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2880" dirty="0">
              <a:solidFill>
                <a:srgbClr val="FFFFFF"/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1354" y="4070102"/>
            <a:ext cx="3522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9FA795">
                    <a:lumMod val="10000"/>
                  </a:srgbClr>
                </a:solidFill>
                <a:latin typeface="Gill Sans" charset="0"/>
                <a:ea typeface="ヒラギノ角ゴ ProN W3" charset="0"/>
                <a:sym typeface="Gill Sans" charset="0"/>
              </a:rPr>
              <a:t> </a:t>
            </a:r>
            <a:endParaRPr lang="en-US" sz="2800" dirty="0">
              <a:solidFill>
                <a:srgbClr val="9FA795">
                  <a:lumMod val="10000"/>
                </a:srgbClr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4492" y="3122131"/>
            <a:ext cx="6783017" cy="241912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896" indent="-342896" defTabSz="82296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2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What specific substances have you been using in the past 3 months? During this pregnancy? </a:t>
            </a:r>
          </a:p>
          <a:p>
            <a:pPr marL="342896" indent="-342896" defTabSz="82296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2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How much of each substance at a time?</a:t>
            </a:r>
          </a:p>
          <a:p>
            <a:pPr marL="342896" indent="-342896" defTabSz="82296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2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How frequent? </a:t>
            </a:r>
          </a:p>
          <a:p>
            <a:pPr marL="342896" indent="-342896" defTabSz="82296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52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How does this affect your life (job, home life, self-care, health, emotions)?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4492" y="2132205"/>
            <a:ext cx="6783017" cy="5355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sz="288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Brief assessment of </a:t>
            </a:r>
            <a:r>
              <a:rPr lang="en-US" sz="2880" b="1" dirty="0">
                <a:solidFill>
                  <a:srgbClr val="66A619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positive</a:t>
            </a:r>
            <a:r>
              <a:rPr lang="en-US" sz="2880" b="1" dirty="0">
                <a:solidFill>
                  <a:srgbClr val="2046A5">
                    <a:lumMod val="75000"/>
                  </a:srgbClr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 screen:</a:t>
            </a:r>
          </a:p>
        </p:txBody>
      </p:sp>
    </p:spTree>
    <p:extLst>
      <p:ext uri="{BB962C8B-B14F-4D97-AF65-F5344CB8AC3E}">
        <p14:creationId xmlns:p14="http://schemas.microsoft.com/office/powerpoint/2010/main" val="2178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1" y="5572125"/>
            <a:ext cx="31172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3">
              <a:defRPr/>
            </a:pPr>
            <a:endParaRPr lang="en-US" sz="2100" dirty="0">
              <a:solidFill>
                <a:srgbClr val="3A75B1"/>
              </a:solidFill>
              <a:latin typeface="Calibri" panose="020F0502020204030204"/>
              <a:ea typeface="ヒラギノ角ゴ ProN W3" charset="0"/>
              <a:sym typeface="Gill Sans" charset="0"/>
            </a:endParaRPr>
          </a:p>
          <a:p>
            <a:pPr defTabSz="685773">
              <a:defRPr/>
            </a:pPr>
            <a:endParaRPr lang="en-US" sz="2400" dirty="0">
              <a:solidFill>
                <a:srgbClr val="3A75B1"/>
              </a:solidFill>
              <a:latin typeface="Calibri" panose="020F0502020204030204"/>
              <a:ea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76326" y="19335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73">
              <a:defRPr/>
            </a:pPr>
            <a:endParaRPr lang="en-US" sz="2400" dirty="0">
              <a:solidFill>
                <a:srgbClr val="3A75B1"/>
              </a:solidFill>
              <a:latin typeface="Calibri" panose="020F0502020204030204"/>
              <a:ea typeface="ヒラギノ角ゴ ProN W3" charset="0"/>
              <a:sym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73490" y="1062990"/>
            <a:ext cx="457558" cy="274320"/>
          </a:xfrm>
          <a:prstGeom prst="rect">
            <a:avLst/>
          </a:prstGeom>
        </p:spPr>
        <p:txBody>
          <a:bodyPr/>
          <a:lstStyle/>
          <a:p>
            <a:pPr defTabSz="685773">
              <a:defRPr/>
            </a:pPr>
            <a:fld id="{401CF334-2D5C-4859-84A6-CA7E6E43FAE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ヒラギノ角ゴ ProN W3" charset="0"/>
                <a:sym typeface="Gill Sans" charset="0"/>
              </a:rPr>
              <a:pPr defTabSz="685773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016" y="3909827"/>
            <a:ext cx="26418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3">
              <a:defRPr/>
            </a:pPr>
            <a:r>
              <a:rPr lang="en-US" sz="2100" b="1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ea typeface="ヒラギノ角ゴ ProN W3" charset="0"/>
                <a:sym typeface="Gill Sans" charset="0"/>
              </a:rPr>
              <a:t> </a:t>
            </a:r>
            <a:endParaRPr lang="en-US" sz="2100" dirty="0">
              <a:solidFill>
                <a:srgbClr val="E7E6E6">
                  <a:lumMod val="10000"/>
                </a:srgbClr>
              </a:solidFill>
              <a:latin typeface="Calibri" panose="020F0502020204030204"/>
              <a:ea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6812" y="1014795"/>
            <a:ext cx="6698190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3">
              <a:defRPr/>
            </a:pPr>
            <a:r>
              <a:rPr lang="en-US" sz="1215" b="1" dirty="0">
                <a:solidFill>
                  <a:srgbClr val="66A619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Use Brief Assessment to Stratify Level of Risk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D52C6-520D-760A-CCFD-36BAD5260FA3}"/>
              </a:ext>
            </a:extLst>
          </p:cNvPr>
          <p:cNvSpPr txBox="1"/>
          <p:nvPr/>
        </p:nvSpPr>
        <p:spPr>
          <a:xfrm>
            <a:off x="6511639" y="6301691"/>
            <a:ext cx="3593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solidFill>
                  <a:srgbClr val="4472C4">
                    <a:lumMod val="75000"/>
                  </a:srgbClr>
                </a:solidFill>
                <a:latin typeface="Gill Sans" charset="0"/>
                <a:ea typeface="ヒラギノ角ゴ ProN W3" charset="0"/>
                <a:sym typeface="Gill Sans" charset="0"/>
              </a:rPr>
              <a:t>Wright, TE., et al.  AJOG 215(5) (2016): 539-547.</a:t>
            </a:r>
            <a:endParaRPr lang="en-US" sz="1200" dirty="0">
              <a:solidFill>
                <a:srgbClr val="4472C4">
                  <a:lumMod val="75000"/>
                </a:srgbClr>
              </a:solidFill>
              <a:latin typeface="Gill Sans" charset="0"/>
              <a:ea typeface="ヒラギノ角ゴ ProN W3" charset="0"/>
              <a:sym typeface="Gill Sans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CE4BE2-43EE-73C6-8194-88975FC42FB4}"/>
              </a:ext>
            </a:extLst>
          </p:cNvPr>
          <p:cNvGrpSpPr/>
          <p:nvPr/>
        </p:nvGrpSpPr>
        <p:grpSpPr>
          <a:xfrm>
            <a:off x="2462208" y="880073"/>
            <a:ext cx="6978701" cy="5909641"/>
            <a:chOff x="1438113" y="561120"/>
            <a:chExt cx="6382452" cy="5558119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EFD2F5A-A29E-2D0D-5190-C3D54817460B}"/>
                </a:ext>
              </a:extLst>
            </p:cNvPr>
            <p:cNvGraphicFramePr/>
            <p:nvPr/>
          </p:nvGraphicFramePr>
          <p:xfrm>
            <a:off x="1438113" y="561120"/>
            <a:ext cx="6382452" cy="55581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3B2B4967-DCA6-5FB5-84CA-B1475692EA43}"/>
                </a:ext>
              </a:extLst>
            </p:cNvPr>
            <p:cNvSpPr txBox="1"/>
            <p:nvPr/>
          </p:nvSpPr>
          <p:spPr>
            <a:xfrm>
              <a:off x="4028188" y="646650"/>
              <a:ext cx="1262907" cy="3994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60" b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LOW RISK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0F17990-8638-E7DB-BD71-AE003ED31B67}"/>
                </a:ext>
              </a:extLst>
            </p:cNvPr>
            <p:cNvSpPr txBox="1"/>
            <p:nvPr/>
          </p:nvSpPr>
          <p:spPr>
            <a:xfrm>
              <a:off x="1748379" y="1048887"/>
              <a:ext cx="5898466" cy="102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No current use 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Minimum past use and stopped for pregnancy  	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Educate regarding recommendations to avoid substances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Encourage the patient to ask for help in the future if needed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40" b="1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sym typeface="Gill Sans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A696C034-B9A4-FE54-5547-8B4087768AF1}"/>
                </a:ext>
              </a:extLst>
            </p:cNvPr>
            <p:cNvSpPr txBox="1"/>
            <p:nvPr/>
          </p:nvSpPr>
          <p:spPr>
            <a:xfrm>
              <a:off x="3681159" y="2109777"/>
              <a:ext cx="1956965" cy="399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60" b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MODERATE RISK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BCC676BF-108C-B1E3-B648-BFE2CC5A505B}"/>
                </a:ext>
              </a:extLst>
            </p:cNvPr>
            <p:cNvSpPr txBox="1"/>
            <p:nvPr/>
          </p:nvSpPr>
          <p:spPr>
            <a:xfrm>
              <a:off x="3957314" y="4133160"/>
              <a:ext cx="1528819" cy="399468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60" b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HIGH RISK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A0CFF366-3770-0EC4-3136-CE91AB66C1BA}"/>
                </a:ext>
              </a:extLst>
            </p:cNvPr>
            <p:cNvSpPr txBox="1"/>
            <p:nvPr/>
          </p:nvSpPr>
          <p:spPr>
            <a:xfrm>
              <a:off x="3071807" y="2545413"/>
              <a:ext cx="3175669" cy="118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History of high use 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History of past treatment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Currently stable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Continues low level use at any point in pregnancy 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Brief intervention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Monitor – repeat screen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98CBFA17-C190-C8F7-8F38-CCE3E6611F73}"/>
                </a:ext>
              </a:extLst>
            </p:cNvPr>
            <p:cNvSpPr txBox="1"/>
            <p:nvPr/>
          </p:nvSpPr>
          <p:spPr>
            <a:xfrm>
              <a:off x="4026968" y="4471917"/>
              <a:ext cx="1204740" cy="81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Current use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active</a:t>
              </a:r>
            </a:p>
            <a:p>
              <a:pPr algn="ctr" defTabSz="41148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60" b="1" i="1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Gill Sans" charset="0"/>
                </a:rPr>
                <a:t>Refer to SUD treatment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BC8C05-BC6E-FC54-BC15-F8F77B65D64B}"/>
              </a:ext>
            </a:extLst>
          </p:cNvPr>
          <p:cNvSpPr txBox="1"/>
          <p:nvPr/>
        </p:nvSpPr>
        <p:spPr>
          <a:xfrm>
            <a:off x="1737082" y="210060"/>
            <a:ext cx="89309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80" b="1" dirty="0">
                <a:solidFill>
                  <a:srgbClr val="66A619"/>
                </a:solidFill>
                <a:latin typeface="Cambria" panose="02040503050406030204" pitchFamily="18" charset="0"/>
                <a:ea typeface="ヒラギノ角ゴ ProN W3" charset="0"/>
                <a:cs typeface="Calibri" panose="020F0502020204030204" pitchFamily="34" charset="0"/>
                <a:sym typeface="Gill Sans" charset="0"/>
              </a:rPr>
              <a:t>Use Brief Assessment to Stratify Level of Risk </a:t>
            </a:r>
          </a:p>
        </p:txBody>
      </p:sp>
    </p:spTree>
    <p:extLst>
      <p:ext uri="{BB962C8B-B14F-4D97-AF65-F5344CB8AC3E}">
        <p14:creationId xmlns:p14="http://schemas.microsoft.com/office/powerpoint/2010/main" val="41309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2627" y="274320"/>
            <a:ext cx="7712393" cy="10287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How do I refer?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633" y="6092458"/>
            <a:ext cx="1191043" cy="47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11097" y="2268267"/>
            <a:ext cx="5750278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3D7E"/>
                </a:solidFill>
                <a:latin typeface="Cambria"/>
                <a:ea typeface="ヒラギノ角ゴ ProN W3" pitchFamily="-65" charset="-128"/>
                <a:cs typeface="Cambria"/>
                <a:sym typeface="Gill Sans" pitchFamily="3" charset="0"/>
              </a:rPr>
              <a:t>Call ACCESS Mental Health for Moms!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3D7E"/>
                </a:solidFill>
                <a:latin typeface="Cambria"/>
                <a:ea typeface="ヒラギノ角ゴ ProN W3" pitchFamily="-65" charset="-128"/>
                <a:cs typeface="Cambria"/>
                <a:sym typeface="Gill Sans" pitchFamily="3" charset="0"/>
              </a:rPr>
              <a:t> 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3D7E"/>
                </a:solidFill>
                <a:latin typeface="Cambria"/>
                <a:ea typeface="ヒラギノ角ゴ ProN W3" pitchFamily="-65" charset="-128"/>
                <a:cs typeface="Cambria"/>
                <a:sym typeface="Gill Sans" pitchFamily="3" charset="0"/>
              </a:rPr>
              <a:t>Monday – Friday from 9am – 5pm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3D7E"/>
                </a:solidFill>
                <a:latin typeface="Cambria"/>
                <a:ea typeface="ヒラギノ角ゴ ProN W3" pitchFamily="-65" charset="-128"/>
                <a:cs typeface="Cambria"/>
                <a:sym typeface="Gill Sans" pitchFamily="3" charset="0"/>
              </a:rPr>
              <a:t>Toll-free 833-978-MOMS (6667)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20" dirty="0">
              <a:solidFill>
                <a:srgbClr val="003D7E"/>
              </a:solidFill>
              <a:latin typeface="Cambria"/>
              <a:ea typeface="ヒラギノ角ゴ ProN W3" pitchFamily="-65" charset="-128"/>
              <a:cs typeface="Cambria"/>
              <a:sym typeface="Gill Sans" pitchFamily="3" charset="0"/>
            </a:endParaRP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20" dirty="0">
              <a:solidFill>
                <a:srgbClr val="003D7E"/>
              </a:solidFill>
              <a:latin typeface="Cambria"/>
              <a:ea typeface="ヒラギノ角ゴ ProN W3" pitchFamily="-65" charset="-128"/>
              <a:cs typeface="Cambria"/>
              <a:sym typeface="Gill Sans" pitchFamily="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66643"/>
      </p:ext>
    </p:extLst>
  </p:cSld>
  <p:clrMapOvr>
    <a:masterClrMapping/>
  </p:clrMapOvr>
</p:sld>
</file>

<file path=ppt/theme/theme1.xml><?xml version="1.0" encoding="utf-8"?>
<a:theme xmlns:a="http://schemas.openxmlformats.org/drawingml/2006/main" name="905-67281_AMHCT_Webinar_v3_mr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434</Words>
  <Application>Microsoft Office PowerPoint</Application>
  <PresentationFormat>Widescreen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Gill Sans</vt:lpstr>
      <vt:lpstr>Lucida Grande</vt:lpstr>
      <vt:lpstr>Wingdings</vt:lpstr>
      <vt:lpstr>905-67281_AMHCT_Webinar_v3_mr</vt:lpstr>
      <vt:lpstr>1_Office Theme</vt:lpstr>
      <vt:lpstr>Screening Tools for Substance Use in Pregnancy: SURP-P</vt:lpstr>
      <vt:lpstr>Substance Use Risk Profile – Pregnancy (SURP-P)</vt:lpstr>
      <vt:lpstr>Substance Use Risk Profile – Pregnancy (SURP-P) Scoring</vt:lpstr>
      <vt:lpstr>Brief Assessment</vt:lpstr>
      <vt:lpstr>PowerPoint Presentation</vt:lpstr>
      <vt:lpstr>How do I refer?</vt:lpstr>
    </vt:vector>
  </TitlesOfParts>
  <Company>Beacon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Tools for Substance Use in Pregnancy: SURP-P</dc:title>
  <dc:creator>Garrigan, Elizabeth</dc:creator>
  <cp:lastModifiedBy>Garrigan, Elizabeth</cp:lastModifiedBy>
  <cp:revision>1</cp:revision>
  <dcterms:created xsi:type="dcterms:W3CDTF">2023-05-24T13:27:39Z</dcterms:created>
  <dcterms:modified xsi:type="dcterms:W3CDTF">2023-05-24T13:31:01Z</dcterms:modified>
</cp:coreProperties>
</file>