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440" r:id="rId2"/>
    <p:sldId id="443" r:id="rId3"/>
    <p:sldId id="441" r:id="rId4"/>
    <p:sldId id="442" r:id="rId5"/>
    <p:sldId id="444" r:id="rId6"/>
    <p:sldId id="445" r:id="rId7"/>
    <p:sldId id="446" r:id="rId8"/>
    <p:sldId id="45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69023-4464-40EA-BF76-1A9ECA0409B9}"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A78AF-ED60-4BFC-8F51-3857145CB7C2}" type="slidenum">
              <a:rPr lang="en-US" smtClean="0"/>
              <a:t>‹#›</a:t>
            </a:fld>
            <a:endParaRPr lang="en-US"/>
          </a:p>
        </p:txBody>
      </p:sp>
    </p:spTree>
    <p:extLst>
      <p:ext uri="{BB962C8B-B14F-4D97-AF65-F5344CB8AC3E}">
        <p14:creationId xmlns:p14="http://schemas.microsoft.com/office/powerpoint/2010/main" val="223752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The CRAFFT is an efficient and effective health screening tool designed to identify substance use, substance-related riding/driving risk, and substance use disorder among youth ages 12-21.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It is the most well-studied adolescent substance use screener available and has been shown to be valid for adolescents from diverse socioeconomic and racial/ethnic backgrounds.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Research has found that adolescents report greater comfort and likelihood of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honesty with self-administered questionnaires in the waiting room (either electronically or on paper) compared to face-to-face interviews. The self-administered version is also more time efficient to administer than an interview</a:t>
            </a:r>
            <a:r>
              <a:rPr lang="en-US" dirty="0">
                <a:effectLst/>
              </a:rPr>
              <a:t> </a:t>
            </a:r>
            <a:endParaRPr lang="en-US" dirty="0"/>
          </a:p>
        </p:txBody>
      </p:sp>
    </p:spTree>
    <p:extLst>
      <p:ext uri="{BB962C8B-B14F-4D97-AF65-F5344CB8AC3E}">
        <p14:creationId xmlns:p14="http://schemas.microsoft.com/office/powerpoint/2010/main" val="76926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679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23556" name="Slide Number Placeholder 3"/>
          <p:cNvSpPr>
            <a:spLocks noGrp="1"/>
          </p:cNvSpPr>
          <p:nvPr>
            <p:ph type="sldNum" sz="quarter" idx="5"/>
          </p:nvPr>
        </p:nvSpPr>
        <p:spPr bwMode="auto">
          <a:xfrm>
            <a:off x="3970938" y="8829967"/>
            <a:ext cx="3037840" cy="4648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a:solidFill>
                  <a:schemeClr val="tx1"/>
                </a:solidFill>
                <a:latin typeface="Arial" charset="0"/>
                <a:ea typeface="ＭＳ Ｐゴシック" charset="0"/>
              </a:defRPr>
            </a:lvl1pPr>
            <a:lvl2pPr marL="757066" indent="-291179">
              <a:defRPr>
                <a:solidFill>
                  <a:schemeClr val="tx1"/>
                </a:solidFill>
                <a:latin typeface="Arial" charset="0"/>
                <a:ea typeface="ＭＳ Ｐゴシック" charset="0"/>
              </a:defRPr>
            </a:lvl2pPr>
            <a:lvl3pPr marL="1164717" indent="-232943">
              <a:defRPr>
                <a:solidFill>
                  <a:schemeClr val="tx1"/>
                </a:solidFill>
                <a:latin typeface="Arial" charset="0"/>
                <a:ea typeface="ＭＳ Ｐゴシック" charset="0"/>
              </a:defRPr>
            </a:lvl3pPr>
            <a:lvl4pPr marL="1630604" indent="-232943">
              <a:defRPr>
                <a:solidFill>
                  <a:schemeClr val="tx1"/>
                </a:solidFill>
                <a:latin typeface="Arial" charset="0"/>
                <a:ea typeface="ＭＳ Ｐゴシック" charset="0"/>
              </a:defRPr>
            </a:lvl4pPr>
            <a:lvl5pPr marL="2096491" indent="-232943">
              <a:defRPr>
                <a:solidFill>
                  <a:schemeClr val="tx1"/>
                </a:solidFill>
                <a:latin typeface="Arial" charset="0"/>
                <a:ea typeface="ＭＳ Ｐゴシック" charset="0"/>
              </a:defRPr>
            </a:lvl5pPr>
            <a:lvl6pPr marL="2562377" indent="-232943" eaLnBrk="0" fontAlgn="base" hangingPunct="0">
              <a:spcBef>
                <a:spcPct val="0"/>
              </a:spcBef>
              <a:spcAft>
                <a:spcPct val="0"/>
              </a:spcAft>
              <a:defRPr>
                <a:solidFill>
                  <a:schemeClr val="tx1"/>
                </a:solidFill>
                <a:latin typeface="Arial" charset="0"/>
                <a:ea typeface="ＭＳ Ｐゴシック" charset="0"/>
              </a:defRPr>
            </a:lvl6pPr>
            <a:lvl7pPr marL="3028264" indent="-232943" eaLnBrk="0" fontAlgn="base" hangingPunct="0">
              <a:spcBef>
                <a:spcPct val="0"/>
              </a:spcBef>
              <a:spcAft>
                <a:spcPct val="0"/>
              </a:spcAft>
              <a:defRPr>
                <a:solidFill>
                  <a:schemeClr val="tx1"/>
                </a:solidFill>
                <a:latin typeface="Arial" charset="0"/>
                <a:ea typeface="ＭＳ Ｐゴシック" charset="0"/>
              </a:defRPr>
            </a:lvl7pPr>
            <a:lvl8pPr marL="3494151" indent="-232943" eaLnBrk="0" fontAlgn="base" hangingPunct="0">
              <a:spcBef>
                <a:spcPct val="0"/>
              </a:spcBef>
              <a:spcAft>
                <a:spcPct val="0"/>
              </a:spcAft>
              <a:defRPr>
                <a:solidFill>
                  <a:schemeClr val="tx1"/>
                </a:solidFill>
                <a:latin typeface="Arial" charset="0"/>
                <a:ea typeface="ＭＳ Ｐゴシック" charset="0"/>
              </a:defRPr>
            </a:lvl8pPr>
            <a:lvl9pPr marL="3960038" indent="-232943" eaLnBrk="0" fontAlgn="base" hangingPunct="0">
              <a:spcBef>
                <a:spcPct val="0"/>
              </a:spcBef>
              <a:spcAft>
                <a:spcPct val="0"/>
              </a:spcAft>
              <a:defRPr>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94C84828-AF3E-844E-BBBF-744F3FDDFB60}" type="slidenum">
              <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en-US" sz="3200" b="0" i="0" u="none" strike="noStrike" kern="1200" cap="none" spc="0" normalizeH="0" baseline="0" noProof="0">
              <a:ln>
                <a:noFill/>
              </a:ln>
              <a:solidFill>
                <a:srgbClr val="000000"/>
              </a:solidFill>
              <a:effectLst/>
              <a:uLnTx/>
              <a:uFillTx/>
              <a:latin typeface="Arial" charset="0"/>
              <a:ea typeface="ＭＳ Ｐゴシック" charset="0"/>
              <a:sym typeface="Gill Sans" charset="0"/>
            </a:endParaRPr>
          </a:p>
        </p:txBody>
      </p:sp>
    </p:spTree>
    <p:extLst>
      <p:ext uri="{BB962C8B-B14F-4D97-AF65-F5344CB8AC3E}">
        <p14:creationId xmlns:p14="http://schemas.microsoft.com/office/powerpoint/2010/main" val="1162729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6AC97EF-4C1F-1740-A85A-4890A4A64B78}" type="datetime1">
              <a:rPr lang="en-US" smtClean="0"/>
              <a:t>5/24/2023</a:t>
            </a:fld>
            <a:endParaRPr lang="en-US"/>
          </a:p>
        </p:txBody>
      </p:sp>
      <p:sp>
        <p:nvSpPr>
          <p:cNvPr id="3" name="Footer Placeholder 4"/>
          <p:cNvSpPr>
            <a:spLocks noGrp="1"/>
          </p:cNvSpPr>
          <p:nvPr>
            <p:ph type="ftr" sz="quarter" idx="11"/>
          </p:nvPr>
        </p:nvSpPr>
        <p:spPr/>
        <p:txBody>
          <a:bodyPr/>
          <a:lstStyle>
            <a:lvl1pPr>
              <a:defRPr>
                <a:latin typeface="Arial"/>
                <a:cs typeface="Arial"/>
              </a:defRPr>
            </a:lvl1pPr>
          </a:lstStyle>
          <a:p>
            <a:pPr>
              <a:defRPr/>
            </a:pPr>
            <a:endParaRPr lang="en-US"/>
          </a:p>
        </p:txBody>
      </p:sp>
      <p:sp>
        <p:nvSpPr>
          <p:cNvPr id="4" name="Slide Number Placeholder 5"/>
          <p:cNvSpPr>
            <a:spLocks noGrp="1"/>
          </p:cNvSpPr>
          <p:nvPr>
            <p:ph type="sldNum" sz="quarter" idx="12"/>
          </p:nvPr>
        </p:nvSpPr>
        <p:spPr>
          <a:xfrm>
            <a:off x="5690236" y="6356509"/>
            <a:ext cx="811530" cy="364331"/>
          </a:xfrm>
          <a:prstGeom prst="rect">
            <a:avLst/>
          </a:prstGeom>
        </p:spPr>
        <p:txBody>
          <a:bodyPr/>
          <a:lstStyle>
            <a:lvl1pPr algn="ctr">
              <a:defRPr sz="900">
                <a:solidFill>
                  <a:srgbClr val="BFBFBF"/>
                </a:solidFill>
                <a:latin typeface="Arial" pitchFamily="34" charset="0"/>
                <a:cs typeface="Arial" pitchFamily="34" charset="0"/>
              </a:defRPr>
            </a:lvl1pPr>
          </a:lstStyle>
          <a:p>
            <a:pPr>
              <a:defRPr/>
            </a:pPr>
            <a:fld id="{8DF24649-1ED3-7E42-BE6E-9B55D341DA71}" type="slidenum">
              <a:rPr lang="en-US"/>
              <a:pPr>
                <a:defRPr/>
              </a:pPr>
              <a:t>‹#›</a:t>
            </a:fld>
            <a:endParaRPr lang="en-US"/>
          </a:p>
        </p:txBody>
      </p:sp>
    </p:spTree>
    <p:extLst>
      <p:ext uri="{BB962C8B-B14F-4D97-AF65-F5344CB8AC3E}">
        <p14:creationId xmlns:p14="http://schemas.microsoft.com/office/powerpoint/2010/main" val="126046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203E5D94-0394-7442-AEBB-079AC0A2A477}" type="datetime1">
              <a:rPr lang="en-US" smtClean="0"/>
              <a:t>5/24/2023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7" name="Picture 20" descr="AMHCT_hor_cmyk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693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8254CBE2-6331-7E4E-B2DE-343D3A16C806}"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375809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7" descr="MCPAP-Logo-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36480" y="6103620"/>
            <a:ext cx="1986916" cy="56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3"/>
          </p:nvPr>
        </p:nvSpPr>
        <p:spPr>
          <a:xfrm>
            <a:off x="737236" y="1708785"/>
            <a:ext cx="5358764" cy="4379119"/>
          </a:xfrm>
        </p:spPr>
        <p:txBody>
          <a:bodyPr rtlCol="0">
            <a:noAutofit/>
          </a:bodyPr>
          <a:lstStyle/>
          <a:p>
            <a:pPr lvl="0"/>
            <a:r>
              <a:rPr lang="en-US" noProof="0"/>
              <a:t>Click icon to add chart</a:t>
            </a:r>
          </a:p>
        </p:txBody>
      </p:sp>
      <p:sp>
        <p:nvSpPr>
          <p:cNvPr id="8" name="Chart Placeholder 6"/>
          <p:cNvSpPr>
            <a:spLocks noGrp="1"/>
          </p:cNvSpPr>
          <p:nvPr>
            <p:ph type="chart" sz="quarter" idx="14"/>
          </p:nvPr>
        </p:nvSpPr>
        <p:spPr>
          <a:xfrm>
            <a:off x="6370321" y="1708785"/>
            <a:ext cx="5358764" cy="4379119"/>
          </a:xfrm>
        </p:spPr>
        <p:txBody>
          <a:bodyPr rtlCol="0">
            <a:noAutofit/>
          </a:bodyPr>
          <a:lstStyle/>
          <a:p>
            <a:pPr lvl="0"/>
            <a:r>
              <a:rPr lang="en-US" noProof="0"/>
              <a:t>Click icon to add chart</a:t>
            </a:r>
          </a:p>
        </p:txBody>
      </p:sp>
      <p:sp>
        <p:nvSpPr>
          <p:cNvPr id="6" name="Date Placeholder 2"/>
          <p:cNvSpPr>
            <a:spLocks noGrp="1"/>
          </p:cNvSpPr>
          <p:nvPr>
            <p:ph type="dt" sz="half" idx="15"/>
          </p:nvPr>
        </p:nvSpPr>
        <p:spPr/>
        <p:txBody>
          <a:bodyPr/>
          <a:lstStyle>
            <a:lvl1pPr>
              <a:defRPr/>
            </a:lvl1pPr>
          </a:lstStyle>
          <a:p>
            <a:pPr>
              <a:defRPr/>
            </a:pPr>
            <a:fld id="{B89EDE5B-13C6-BA49-AA7A-95C6FF355B20}" type="datetime1">
              <a:rPr lang="en-US" smtClean="0"/>
              <a:t>5/24/2023</a:t>
            </a:fld>
            <a:endParaRPr lang="en-US"/>
          </a:p>
        </p:txBody>
      </p:sp>
      <p:sp>
        <p:nvSpPr>
          <p:cNvPr id="9" name="Footer Placeholder 3"/>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1868651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20" descr="AMHCT_hor_cmyk_4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3600" y="6035040"/>
            <a:ext cx="2074546" cy="58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701040" y="1714500"/>
            <a:ext cx="10789920" cy="4320540"/>
          </a:xfrm>
        </p:spPr>
        <p:txBody>
          <a:bodyPr/>
          <a:lstStyle>
            <a:lvl1pPr>
              <a:lnSpc>
                <a:spcPct val="120000"/>
              </a:lnSpc>
              <a:spcAft>
                <a:spcPts val="1080"/>
              </a:spcAft>
              <a:buClr>
                <a:schemeClr val="accent4">
                  <a:lumMod val="75000"/>
                </a:schemeClr>
              </a:buClr>
              <a:defRPr/>
            </a:lvl1pPr>
            <a:lvl2pPr marL="721519" indent="-362903">
              <a:lnSpc>
                <a:spcPct val="120000"/>
              </a:lnSpc>
              <a:spcAft>
                <a:spcPts val="1080"/>
              </a:spcAft>
              <a:buClr>
                <a:schemeClr val="accent4">
                  <a:lumMod val="75000"/>
                </a:schemeClr>
              </a:buClr>
              <a:defRPr/>
            </a:lvl2pPr>
            <a:lvl3pPr marL="1138714" indent="-362903">
              <a:lnSpc>
                <a:spcPct val="120000"/>
              </a:lnSpc>
              <a:spcAft>
                <a:spcPts val="1080"/>
              </a:spcAft>
              <a:buClr>
                <a:schemeClr val="accent4">
                  <a:lumMod val="75000"/>
                </a:schemeClr>
              </a:buClr>
              <a:tabLst/>
              <a:defRPr/>
            </a:lvl3pPr>
            <a:lvl4pPr marL="1548765" indent="-362903">
              <a:lnSpc>
                <a:spcPct val="120000"/>
              </a:lnSpc>
              <a:spcAft>
                <a:spcPts val="1080"/>
              </a:spcAft>
              <a:buClr>
                <a:schemeClr val="accent4">
                  <a:lumMod val="75000"/>
                </a:schemeClr>
              </a:buClr>
              <a:tabLst>
                <a:tab pos="1341597" algn="l"/>
              </a:tabLst>
              <a:defRPr/>
            </a:lvl4pPr>
            <a:lvl5pPr marL="1901667" indent="-362903">
              <a:lnSpc>
                <a:spcPct val="120000"/>
              </a:lnSpc>
              <a:spcAft>
                <a:spcPts val="1080"/>
              </a:spcAft>
              <a:buClr>
                <a:schemeClr val="accent4">
                  <a:lumMod val="75000"/>
                </a:schemeClr>
              </a:buCl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2"/>
          <p:cNvSpPr>
            <a:spLocks noGrp="1"/>
          </p:cNvSpPr>
          <p:nvPr>
            <p:ph type="dt" sz="half" idx="14"/>
          </p:nvPr>
        </p:nvSpPr>
        <p:spPr/>
        <p:txBody>
          <a:bodyPr/>
          <a:lstStyle>
            <a:lvl1pPr>
              <a:defRPr/>
            </a:lvl1pPr>
          </a:lstStyle>
          <a:p>
            <a:pPr>
              <a:defRPr/>
            </a:pPr>
            <a:fld id="{53F6F1AF-8D5E-4248-B4AE-C7432951CDCC}" type="datetime1">
              <a:rPr lang="en-US" smtClean="0"/>
              <a:t>5/24/2023</a:t>
            </a:fld>
            <a:endParaRPr lang="en-US"/>
          </a:p>
        </p:txBody>
      </p:sp>
      <p:sp>
        <p:nvSpPr>
          <p:cNvPr id="6" name="Footer Placeholder 3"/>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80778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87E913A-FE66-654E-AE8D-FFE4FA92F621}" type="datetime1">
              <a:rPr lang="en-US" smtClean="0"/>
              <a:t>5/24/2023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346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9165921" y="5900052"/>
            <a:ext cx="2599328" cy="574182"/>
            <a:chOff x="6874440" y="5900052"/>
            <a:chExt cx="1949496" cy="574182"/>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576" y="5900448"/>
              <a:ext cx="594360" cy="573786"/>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4440" y="6151458"/>
              <a:ext cx="1051560" cy="76962"/>
            </a:xfrm>
            <a:prstGeom prst="rect">
              <a:avLst/>
            </a:prstGeom>
          </p:spPr>
        </p:pic>
        <p:cxnSp>
          <p:nvCxnSpPr>
            <p:cNvPr id="13" name="Straight Connector 12"/>
            <p:cNvCxnSpPr/>
            <p:nvPr userDrawn="1"/>
          </p:nvCxnSpPr>
          <p:spPr>
            <a:xfrm flipV="1">
              <a:off x="8086441" y="5900052"/>
              <a:ext cx="0" cy="558875"/>
            </a:xfrm>
            <a:prstGeom prst="line">
              <a:avLst/>
            </a:prstGeom>
            <a:ln>
              <a:solidFill>
                <a:srgbClr val="003A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606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0A4698-D4B6-7581-3877-910CB00132B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D7255022-89A9-DDCB-9FD4-071B9D965198}"/>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78999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0149F-6DA8-39B9-5277-D5B77AFFF5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A7DED2-6A96-5759-B6B3-6565DBA06197}"/>
              </a:ext>
            </a:extLst>
          </p:cNvPr>
          <p:cNvSpPr>
            <a:spLocks noGrp="1"/>
          </p:cNvSpPr>
          <p:nvPr>
            <p:ph type="dt" sz="half" idx="10"/>
          </p:nvPr>
        </p:nvSpPr>
        <p:spPr/>
        <p:txBody>
          <a:bodyPr/>
          <a:lstStyle/>
          <a:p>
            <a:pPr>
              <a:defRPr/>
            </a:pPr>
            <a:fld id="{F25D5B61-FD17-4345-8E5B-952769189A8E}" type="datetime1">
              <a:rPr lang="en-US" smtClean="0"/>
              <a:t>5/24/2023</a:t>
            </a:fld>
            <a:endParaRPr lang="en-US"/>
          </a:p>
        </p:txBody>
      </p:sp>
      <p:sp>
        <p:nvSpPr>
          <p:cNvPr id="4" name="Footer Placeholder 3">
            <a:extLst>
              <a:ext uri="{FF2B5EF4-FFF2-40B4-BE49-F238E27FC236}">
                <a16:creationId xmlns:a16="http://schemas.microsoft.com/office/drawing/2014/main" id="{1C89A9E9-54CE-60E5-C771-0A1D6E72E439}"/>
              </a:ext>
            </a:extLst>
          </p:cNvPr>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714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38236" y="6356509"/>
            <a:ext cx="2844164" cy="364331"/>
          </a:xfrm>
          <a:prstGeom prst="rect">
            <a:avLst/>
          </a:prstGeom>
        </p:spPr>
        <p:txBody>
          <a:bodyPr vert="horz" wrap="square" lIns="101599" tIns="50799" rIns="101599" bIns="50799" numCol="1" anchor="ctr" anchorCtr="0" compatLnSpc="1">
            <a:prstTxWarp prst="textNoShape">
              <a:avLst/>
            </a:prstTxWarp>
          </a:bodyPr>
          <a:lstStyle>
            <a:lvl1pPr algn="r">
              <a:defRPr sz="900" b="1">
                <a:solidFill>
                  <a:srgbClr val="BFBFBF"/>
                </a:solidFill>
                <a:latin typeface="Arial" pitchFamily="34" charset="0"/>
                <a:ea typeface="ヒラギノ角ゴ ProN W3" pitchFamily="3" charset="-128"/>
                <a:cs typeface="Arial" pitchFamily="34" charset="0"/>
                <a:sym typeface="Gill Sans" pitchFamily="3" charset="0"/>
              </a:defRPr>
            </a:lvl1pPr>
          </a:lstStyle>
          <a:p>
            <a:pPr>
              <a:defRPr/>
            </a:pPr>
            <a:fld id="{F25D5B61-FD17-4345-8E5B-952769189A8E}" type="datetime1">
              <a:rPr lang="en-US" smtClean="0"/>
              <a:t>5/24/2023</a:t>
            </a:fld>
            <a:endParaRPr lang="en-US"/>
          </a:p>
        </p:txBody>
      </p:sp>
      <p:sp>
        <p:nvSpPr>
          <p:cNvPr id="4099" name="Title Placeholder 1"/>
          <p:cNvSpPr>
            <a:spLocks noGrp="1"/>
          </p:cNvSpPr>
          <p:nvPr>
            <p:ph type="title"/>
          </p:nvPr>
        </p:nvSpPr>
        <p:spPr bwMode="auto">
          <a:xfrm>
            <a:off x="609600" y="274320"/>
            <a:ext cx="1088136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 rIns="0" bIns="9144" numCol="1" anchor="b" anchorCtr="0" compatLnSpc="1">
            <a:prstTxWarp prst="textNoShape">
              <a:avLst/>
            </a:prstTxWarp>
          </a:bodyPr>
          <a:lstStyle/>
          <a:p>
            <a:pPr lvl="0"/>
            <a:r>
              <a:rPr lang="en-US" dirty="0"/>
              <a:t>Click To Edit Master Title Style</a:t>
            </a:r>
          </a:p>
        </p:txBody>
      </p:sp>
      <p:sp>
        <p:nvSpPr>
          <p:cNvPr id="4100" name="Text Placeholder 2"/>
          <p:cNvSpPr>
            <a:spLocks noGrp="1"/>
          </p:cNvSpPr>
          <p:nvPr>
            <p:ph type="body" idx="1"/>
          </p:nvPr>
        </p:nvSpPr>
        <p:spPr bwMode="auto">
          <a:xfrm>
            <a:off x="609601" y="2020253"/>
            <a:ext cx="10557510" cy="410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09600" y="6356509"/>
            <a:ext cx="3861436" cy="364331"/>
          </a:xfrm>
          <a:prstGeom prst="rect">
            <a:avLst/>
          </a:prstGeom>
        </p:spPr>
        <p:txBody>
          <a:bodyPr vert="horz" lIns="101599" tIns="50799" rIns="101599" bIns="50799" rtlCol="0" anchor="ctr"/>
          <a:lstStyle>
            <a:lvl1pPr algn="l">
              <a:defRPr sz="900" b="1">
                <a:solidFill>
                  <a:schemeClr val="bg1">
                    <a:lumMod val="75000"/>
                  </a:schemeClr>
                </a:solidFill>
                <a:latin typeface="Arial"/>
                <a:ea typeface="ヒラギノ角ゴ ProN W3" pitchFamily="-65" charset="-128"/>
                <a:cs typeface="Arial"/>
                <a:sym typeface="Gill Sans" pitchFamily="3" charset="0"/>
              </a:defRPr>
            </a:lvl1pPr>
          </a:lstStyle>
          <a:p>
            <a:pPr>
              <a:defRPr/>
            </a:pPr>
            <a:endParaRPr lang="en-US"/>
          </a:p>
        </p:txBody>
      </p:sp>
      <p:cxnSp>
        <p:nvCxnSpPr>
          <p:cNvPr id="17" name="Straight Connector 16"/>
          <p:cNvCxnSpPr/>
          <p:nvPr/>
        </p:nvCxnSpPr>
        <p:spPr>
          <a:xfrm>
            <a:off x="0" y="1510190"/>
            <a:ext cx="6918960" cy="1428"/>
          </a:xfrm>
          <a:prstGeom prst="line">
            <a:avLst/>
          </a:prstGeom>
          <a:ln w="76200" cap="flat" cmpd="sng" algn="ctr">
            <a:solidFill>
              <a:schemeClr val="accent4">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03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2972" rtl="0" eaLnBrk="1" fontAlgn="base" hangingPunct="1">
        <a:spcBef>
          <a:spcPct val="0"/>
        </a:spcBef>
        <a:spcAft>
          <a:spcPct val="0"/>
        </a:spcAft>
        <a:defRPr sz="3960" kern="1200">
          <a:solidFill>
            <a:schemeClr val="accent1"/>
          </a:solidFill>
          <a:latin typeface="Cambria"/>
          <a:ea typeface="MS PGothic" pitchFamily="34" charset="-128"/>
          <a:cs typeface="ＭＳ Ｐゴシック" pitchFamily="-1" charset="-128"/>
        </a:defRPr>
      </a:lvl1pPr>
      <a:lvl2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2pPr>
      <a:lvl3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3pPr>
      <a:lvl4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4pPr>
      <a:lvl5pPr algn="l" defTabSz="912972" rtl="0" eaLnBrk="1" fontAlgn="base" hangingPunct="1">
        <a:spcBef>
          <a:spcPct val="0"/>
        </a:spcBef>
        <a:spcAft>
          <a:spcPct val="0"/>
        </a:spcAft>
        <a:defRPr sz="3960">
          <a:solidFill>
            <a:schemeClr val="accent1"/>
          </a:solidFill>
          <a:latin typeface="Cambria" pitchFamily="-1" charset="0"/>
          <a:ea typeface="MS PGothic" pitchFamily="34" charset="-128"/>
          <a:cs typeface="ＭＳ Ｐゴシック" pitchFamily="-1" charset="-128"/>
        </a:defRPr>
      </a:lvl5pPr>
      <a:lvl6pPr marL="41148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6pPr>
      <a:lvl7pPr marL="82296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7pPr>
      <a:lvl8pPr marL="123444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8pPr>
      <a:lvl9pPr marL="1645920" algn="l" defTabSz="912972" rtl="0" eaLnBrk="1" fontAlgn="base" hangingPunct="1">
        <a:spcBef>
          <a:spcPct val="0"/>
        </a:spcBef>
        <a:spcAft>
          <a:spcPct val="0"/>
        </a:spcAft>
        <a:defRPr sz="3960">
          <a:solidFill>
            <a:schemeClr val="accent1"/>
          </a:solidFill>
          <a:latin typeface="Cambria" pitchFamily="-1" charset="0"/>
          <a:ea typeface="ＭＳ Ｐゴシック" pitchFamily="-1" charset="-128"/>
          <a:cs typeface="ＭＳ Ｐゴシック" pitchFamily="-1" charset="-128"/>
        </a:defRPr>
      </a:lvl9pPr>
    </p:titleStyle>
    <p:bodyStyle>
      <a:lvl1pPr marL="362903"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MS PGothic" pitchFamily="34" charset="-128"/>
          <a:cs typeface="Arial"/>
        </a:defRPr>
      </a:lvl1pPr>
      <a:lvl2pPr marL="772954" indent="-362903" algn="l" defTabSz="925830" rtl="0" eaLnBrk="1" fontAlgn="base" hangingPunct="1">
        <a:lnSpc>
          <a:spcPct val="130000"/>
        </a:lnSpc>
        <a:spcBef>
          <a:spcPct val="0"/>
        </a:spcBef>
        <a:spcAft>
          <a:spcPct val="0"/>
        </a:spcAft>
        <a:buClr>
          <a:srgbClr val="18357C"/>
        </a:buClr>
        <a:buSzPct val="130000"/>
        <a:buFont typeface="Lucida Grande"/>
        <a:buChar char="–"/>
        <a:defRPr sz="2520" kern="1200">
          <a:solidFill>
            <a:schemeClr val="tx1"/>
          </a:solidFill>
          <a:latin typeface="Arial"/>
          <a:ea typeface="MS PGothic" pitchFamily="34" charset="-128"/>
          <a:cs typeface="+mn-cs"/>
        </a:defRPr>
      </a:lvl2pPr>
      <a:lvl3pPr marL="1541622"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3pPr>
      <a:lvl4pPr marL="725805" indent="-362903" algn="l" defTabSz="912972" rtl="0" eaLnBrk="1" fontAlgn="base" hangingPunct="1">
        <a:lnSpc>
          <a:spcPct val="120000"/>
        </a:lnSpc>
        <a:spcBef>
          <a:spcPct val="0"/>
        </a:spcBef>
        <a:spcAft>
          <a:spcPts val="1080"/>
        </a:spcAft>
        <a:buClr>
          <a:srgbClr val="18357C"/>
        </a:buClr>
        <a:buSzPct val="130000"/>
        <a:buFont typeface="Wingdings" charset="0"/>
        <a:buChar char="§"/>
        <a:defRPr sz="2520" kern="1200">
          <a:solidFill>
            <a:schemeClr val="tx1"/>
          </a:solidFill>
          <a:latin typeface="Arial"/>
          <a:ea typeface="Arial" pitchFamily="-65" charset="0"/>
          <a:cs typeface="Arial"/>
        </a:defRPr>
      </a:lvl4pPr>
      <a:lvl5pPr marL="1124427" indent="-362903" algn="l" defTabSz="912972" rtl="0" eaLnBrk="1" fontAlgn="base" hangingPunct="1">
        <a:lnSpc>
          <a:spcPct val="120000"/>
        </a:lnSpc>
        <a:spcBef>
          <a:spcPct val="0"/>
        </a:spcBef>
        <a:spcAft>
          <a:spcPts val="1080"/>
        </a:spcAft>
        <a:buClr>
          <a:srgbClr val="18357C"/>
        </a:buClr>
        <a:buSzPct val="130000"/>
        <a:buFont typeface="Wingdings" charset="0"/>
        <a:buChar char="§"/>
        <a:tabLst>
          <a:tab pos="1178719" algn="l"/>
        </a:tabLst>
        <a:defRPr sz="2520" kern="1200">
          <a:solidFill>
            <a:schemeClr val="tx1"/>
          </a:solidFill>
          <a:latin typeface="Arial"/>
          <a:ea typeface="Arial" pitchFamily="-65" charset="0"/>
          <a:cs typeface="Arial"/>
        </a:defRPr>
      </a:lvl5pPr>
      <a:lvl6pPr marL="1804512" indent="-227172" algn="l" defTabSz="914391" rtl="0" eaLnBrk="1" latinLnBrk="0" hangingPunct="1">
        <a:lnSpc>
          <a:spcPct val="120000"/>
        </a:lnSpc>
        <a:spcBef>
          <a:spcPts val="0"/>
        </a:spcBef>
        <a:spcAft>
          <a:spcPts val="1080"/>
        </a:spcAft>
        <a:buClr>
          <a:schemeClr val="accent4">
            <a:lumMod val="75000"/>
          </a:schemeClr>
        </a:buClr>
        <a:buSzPct val="120000"/>
        <a:buFont typeface="Wingdings" charset="2"/>
        <a:buChar char="§"/>
        <a:defRPr sz="2520" kern="1200">
          <a:solidFill>
            <a:schemeClr val="tx1"/>
          </a:solidFill>
          <a:latin typeface="Arial"/>
          <a:ea typeface="+mn-ea"/>
          <a:cs typeface="Arial"/>
        </a:defRPr>
      </a:lvl6pPr>
      <a:lvl7pPr marL="2971770"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7pPr>
      <a:lvl8pPr marL="3428966"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8pPr>
      <a:lvl9pPr marL="3886161" indent="-228597" algn="l" defTabSz="914391" rtl="0" eaLnBrk="1" latinLnBrk="0" hangingPunct="1">
        <a:spcBef>
          <a:spcPct val="20000"/>
        </a:spcBef>
        <a:buFont typeface="Arial" pitchFamily="34" charset="0"/>
        <a:buChar char="•"/>
        <a:defRPr sz="1980" kern="1200">
          <a:solidFill>
            <a:schemeClr val="tx1"/>
          </a:solidFill>
          <a:latin typeface="+mn-lt"/>
          <a:ea typeface="+mn-ea"/>
          <a:cs typeface="+mn-cs"/>
        </a:defRPr>
      </a:lvl9pPr>
    </p:bodyStyle>
    <p:otherStyle>
      <a:defPPr>
        <a:defRPr/>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53E7D-5488-E09F-8CC8-B38253BE30E9}"/>
              </a:ext>
            </a:extLst>
          </p:cNvPr>
          <p:cNvSpPr>
            <a:spLocks noGrp="1"/>
          </p:cNvSpPr>
          <p:nvPr>
            <p:ph type="ctrTitle"/>
          </p:nvPr>
        </p:nvSpPr>
        <p:spPr/>
        <p:txBody>
          <a:bodyPr/>
          <a:lstStyle/>
          <a:p>
            <a:r>
              <a:rPr lang="en-US" dirty="0"/>
              <a:t>Screening Tools for Substance Use in Pregnancy: CRAFFT</a:t>
            </a:r>
          </a:p>
        </p:txBody>
      </p:sp>
      <p:sp>
        <p:nvSpPr>
          <p:cNvPr id="3" name="Subtitle 2">
            <a:extLst>
              <a:ext uri="{FF2B5EF4-FFF2-40B4-BE49-F238E27FC236}">
                <a16:creationId xmlns:a16="http://schemas.microsoft.com/office/drawing/2014/main" id="{2B4E08FC-9DB1-63D7-3C70-A5EDAA225898}"/>
              </a:ext>
            </a:extLst>
          </p:cNvPr>
          <p:cNvSpPr>
            <a:spLocks noGrp="1"/>
          </p:cNvSpPr>
          <p:nvPr>
            <p:ph type="subTitle" idx="1"/>
          </p:nvPr>
        </p:nvSpPr>
        <p:spPr/>
        <p:txBody>
          <a:bodyPr/>
          <a:lstStyle/>
          <a:p>
            <a:r>
              <a:rPr lang="en-US" dirty="0"/>
              <a:t>Ariadna Forray, MD</a:t>
            </a:r>
          </a:p>
        </p:txBody>
      </p:sp>
      <p:sp>
        <p:nvSpPr>
          <p:cNvPr id="4" name="Slide Number Placeholder 3">
            <a:extLst>
              <a:ext uri="{FF2B5EF4-FFF2-40B4-BE49-F238E27FC236}">
                <a16:creationId xmlns:a16="http://schemas.microsoft.com/office/drawing/2014/main" id="{D41D466A-573A-42DF-10EC-0FF74C5769BC}"/>
              </a:ext>
            </a:extLst>
          </p:cNvPr>
          <p:cNvSpPr>
            <a:spLocks noGrp="1"/>
          </p:cNvSpPr>
          <p:nvPr>
            <p:ph type="sldNum" sz="quarter" idx="4294967295"/>
          </p:nvPr>
        </p:nvSpPr>
        <p:spPr>
          <a:xfrm>
            <a:off x="9799320" y="274320"/>
            <a:ext cx="610077" cy="365760"/>
          </a:xfrm>
          <a:prstGeom prst="rect">
            <a:avLst/>
          </a:prstGeom>
        </p:spPr>
        <p:txBody>
          <a:bodyPr/>
          <a:lstStyle/>
          <a:p>
            <a:pPr defTabSz="822960" fontAlgn="base">
              <a:spcBef>
                <a:spcPct val="0"/>
              </a:spcBef>
              <a:spcAft>
                <a:spcPct val="0"/>
              </a:spcAft>
            </a:pPr>
            <a:fld id="{2A31B5F0-1ECC-624C-80D4-F96D9514F5DD}" type="slidenum">
              <a:rPr lang="en-US" sz="2880">
                <a:solidFill>
                  <a:srgbClr val="FFFFFF"/>
                </a:solidFill>
                <a:latin typeface="Gill Sans" charset="0"/>
                <a:ea typeface="ヒラギノ角ゴ ProN W3" charset="0"/>
                <a:sym typeface="Gill Sans" charset="0"/>
              </a:rPr>
              <a:pPr defTabSz="822960" fontAlgn="base">
                <a:spcBef>
                  <a:spcPct val="0"/>
                </a:spcBef>
                <a:spcAft>
                  <a:spcPct val="0"/>
                </a:spcAft>
              </a:pPr>
              <a:t>1</a:t>
            </a:fld>
            <a:endParaRPr lang="en-US" sz="2880">
              <a:solidFill>
                <a:srgbClr val="FFFFFF"/>
              </a:solidFill>
              <a:latin typeface="Gill Sans" charset="0"/>
              <a:ea typeface="ヒラギノ角ゴ ProN W3" charset="0"/>
              <a:sym typeface="Gill Sans" charset="0"/>
            </a:endParaRPr>
          </a:p>
        </p:txBody>
      </p:sp>
      <p:pic>
        <p:nvPicPr>
          <p:cNvPr id="5" name="Picture 17">
            <a:extLst>
              <a:ext uri="{FF2B5EF4-FFF2-40B4-BE49-F238E27FC236}">
                <a16:creationId xmlns:a16="http://schemas.microsoft.com/office/drawing/2014/main" id="{29262B7D-30DF-EEF2-7476-523D69776649}"/>
              </a:ext>
            </a:extLst>
          </p:cNvPr>
          <p:cNvPicPr>
            <a:picLocks noChangeAspect="1"/>
          </p:cNvPicPr>
          <p:nvPr/>
        </p:nvPicPr>
        <p:blipFill rotWithShape="1">
          <a:blip r:embed="rId2">
            <a:extLst>
              <a:ext uri="{28A0092B-C50C-407E-A947-70E740481C1C}">
                <a14:useLocalDpi xmlns:a14="http://schemas.microsoft.com/office/drawing/2010/main" val="0"/>
              </a:ext>
            </a:extLst>
          </a:blip>
          <a:srcRect b="19739"/>
          <a:stretch/>
        </p:blipFill>
        <p:spPr bwMode="auto">
          <a:xfrm>
            <a:off x="3892286" y="4762500"/>
            <a:ext cx="4407429" cy="1744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90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51EA-7A1D-01C6-E789-A5E98FCF852E}"/>
              </a:ext>
            </a:extLst>
          </p:cNvPr>
          <p:cNvSpPr>
            <a:spLocks noGrp="1"/>
          </p:cNvSpPr>
          <p:nvPr>
            <p:ph type="title"/>
          </p:nvPr>
        </p:nvSpPr>
        <p:spPr/>
        <p:txBody>
          <a:bodyPr/>
          <a:lstStyle/>
          <a:p>
            <a:r>
              <a:rPr lang="en-US" dirty="0"/>
              <a:t>CRAFFT</a:t>
            </a:r>
          </a:p>
        </p:txBody>
      </p:sp>
      <p:sp>
        <p:nvSpPr>
          <p:cNvPr id="3" name="Content Placeholder 2">
            <a:extLst>
              <a:ext uri="{FF2B5EF4-FFF2-40B4-BE49-F238E27FC236}">
                <a16:creationId xmlns:a16="http://schemas.microsoft.com/office/drawing/2014/main" id="{1F7B4C88-DC11-5D74-C758-5E33CCC18C87}"/>
              </a:ext>
            </a:extLst>
          </p:cNvPr>
          <p:cNvSpPr>
            <a:spLocks noGrp="1"/>
          </p:cNvSpPr>
          <p:nvPr>
            <p:ph idx="1"/>
          </p:nvPr>
        </p:nvSpPr>
        <p:spPr/>
        <p:txBody>
          <a:bodyPr>
            <a:normAutofit/>
          </a:bodyPr>
          <a:lstStyle/>
          <a:p>
            <a:pPr>
              <a:buSzPct val="100000"/>
            </a:pPr>
            <a:r>
              <a:rPr lang="en-US" sz="2160" kern="1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Designed to identify substance use, substance-related riding/driving risk, and substance use disorder among youth ages 12-21 (ACOG recommends it for women 26 </a:t>
            </a:r>
            <a:r>
              <a:rPr lang="en-US" sz="2160" kern="100" dirty="0" err="1">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yrs</a:t>
            </a:r>
            <a:r>
              <a:rPr lang="en-US" sz="2160" kern="100"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 or younger)</a:t>
            </a:r>
            <a:endParaRPr lang="en-US" sz="2160" kern="100"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buSzPct val="100000"/>
            </a:pPr>
            <a:r>
              <a:rPr lang="en-US" sz="2160" dirty="0">
                <a:solidFill>
                  <a:schemeClr val="accent4">
                    <a:lumMod val="75000"/>
                  </a:schemeClr>
                </a:solidFill>
                <a:latin typeface="Calibri" panose="020F0502020204030204" pitchFamily="34" charset="0"/>
                <a:ea typeface="Calibri" panose="020F0502020204030204" pitchFamily="34" charset="0"/>
              </a:rPr>
              <a:t>Most well-studied adolescent substance use screener available </a:t>
            </a:r>
          </a:p>
          <a:p>
            <a:pPr>
              <a:buSzPct val="100000"/>
            </a:pPr>
            <a:r>
              <a:rPr lang="en-US" sz="2160" dirty="0">
                <a:solidFill>
                  <a:schemeClr val="accent4">
                    <a:lumMod val="75000"/>
                  </a:schemeClr>
                </a:solidFill>
                <a:latin typeface="Calibri" panose="020F0502020204030204" pitchFamily="34" charset="0"/>
                <a:ea typeface="Calibri" panose="020F0502020204030204" pitchFamily="34" charset="0"/>
              </a:rPr>
              <a:t>Validated for adolescents from diverse socioeconomic and racial/ethnic backgrounds</a:t>
            </a:r>
          </a:p>
          <a:p>
            <a:pPr>
              <a:buSzPct val="100000"/>
            </a:pPr>
            <a:r>
              <a:rPr lang="en-US" sz="2160" dirty="0">
                <a:solidFill>
                  <a:schemeClr val="accent4">
                    <a:lumMod val="75000"/>
                  </a:schemeClr>
                </a:solidFill>
                <a:latin typeface="Calibri" panose="020F0502020204030204" pitchFamily="34" charset="0"/>
              </a:rPr>
              <a:t>Recommend utilization of self-administered version</a:t>
            </a:r>
            <a:endParaRPr lang="en-US" sz="2160" dirty="0">
              <a:solidFill>
                <a:schemeClr val="accent4">
                  <a:lumMod val="75000"/>
                </a:schemeClr>
              </a:solidFill>
            </a:endParaRPr>
          </a:p>
        </p:txBody>
      </p:sp>
      <p:sp>
        <p:nvSpPr>
          <p:cNvPr id="5" name="TextBox 4">
            <a:extLst>
              <a:ext uri="{FF2B5EF4-FFF2-40B4-BE49-F238E27FC236}">
                <a16:creationId xmlns:a16="http://schemas.microsoft.com/office/drawing/2014/main" id="{3B22CA39-6CB4-E732-0E75-049A1CE32A27}"/>
              </a:ext>
            </a:extLst>
          </p:cNvPr>
          <p:cNvSpPr txBox="1"/>
          <p:nvPr/>
        </p:nvSpPr>
        <p:spPr>
          <a:xfrm>
            <a:off x="1739798" y="5709177"/>
            <a:ext cx="6975958" cy="923330"/>
          </a:xfrm>
          <a:prstGeom prst="rect">
            <a:avLst/>
          </a:prstGeom>
          <a:noFill/>
        </p:spPr>
        <p:txBody>
          <a:bodyPr wrap="square">
            <a:spAutoFit/>
          </a:bodyPr>
          <a:lstStyle/>
          <a:p>
            <a:pPr defTabSz="822960" fontAlgn="base"/>
            <a:r>
              <a:rPr lang="en-US" kern="100" dirty="0">
                <a:solidFill>
                  <a:srgbClr val="749805">
                    <a:lumMod val="75000"/>
                  </a:srgbClr>
                </a:solidFill>
                <a:latin typeface="Calibri" panose="020F0502020204030204" pitchFamily="34" charset="0"/>
                <a:ea typeface="Calibri" panose="020F0502020204030204" pitchFamily="34" charset="0"/>
                <a:cs typeface="Calibri" panose="020F0502020204030204" pitchFamily="34" charset="0"/>
                <a:sym typeface="Gill Sans" charset="0"/>
              </a:rPr>
              <a:t>Provider Manual: http://</a:t>
            </a:r>
            <a:r>
              <a:rPr lang="en-US" kern="100" dirty="0" err="1">
                <a:solidFill>
                  <a:srgbClr val="749805">
                    <a:lumMod val="75000"/>
                  </a:srgbClr>
                </a:solidFill>
                <a:latin typeface="Calibri" panose="020F0502020204030204" pitchFamily="34" charset="0"/>
                <a:ea typeface="Calibri" panose="020F0502020204030204" pitchFamily="34" charset="0"/>
                <a:cs typeface="Calibri" panose="020F0502020204030204" pitchFamily="34" charset="0"/>
                <a:sym typeface="Gill Sans" charset="0"/>
              </a:rPr>
              <a:t>crafft.org</a:t>
            </a:r>
            <a:r>
              <a:rPr lang="en-US" kern="100" dirty="0">
                <a:solidFill>
                  <a:srgbClr val="749805">
                    <a:lumMod val="75000"/>
                  </a:srgbClr>
                </a:solidFill>
                <a:latin typeface="Calibri" panose="020F0502020204030204" pitchFamily="34" charset="0"/>
                <a:ea typeface="Calibri" panose="020F0502020204030204" pitchFamily="34" charset="0"/>
                <a:cs typeface="Calibri" panose="020F0502020204030204" pitchFamily="34" charset="0"/>
                <a:sym typeface="Gill Sans" charset="0"/>
              </a:rPr>
              <a:t>/wp-content/uploads/2021/10/CRAFFT_2.1_Provider-Manual_2021.10.28.pdf</a:t>
            </a:r>
            <a:endParaRPr lang="en-US" kern="100" dirty="0">
              <a:solidFill>
                <a:srgbClr val="749805">
                  <a:lumMod val="75000"/>
                </a:srgbClr>
              </a:solidFill>
              <a:latin typeface="Calibri" panose="020F0502020204030204" pitchFamily="34" charset="0"/>
              <a:ea typeface="Calibri" panose="020F0502020204030204" pitchFamily="34" charset="0"/>
              <a:cs typeface="Times New Roman" panose="02020603050405020304" pitchFamily="18" charset="0"/>
              <a:sym typeface="Gill Sans" charset="0"/>
            </a:endParaRPr>
          </a:p>
        </p:txBody>
      </p:sp>
    </p:spTree>
    <p:extLst>
      <p:ext uri="{BB962C8B-B14F-4D97-AF65-F5344CB8AC3E}">
        <p14:creationId xmlns:p14="http://schemas.microsoft.com/office/powerpoint/2010/main" val="3082562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E95FF-16BC-16AD-CCE3-15C17FF0456A}"/>
              </a:ext>
            </a:extLst>
          </p:cNvPr>
          <p:cNvSpPr>
            <a:spLocks noGrp="1"/>
          </p:cNvSpPr>
          <p:nvPr>
            <p:ph type="title"/>
          </p:nvPr>
        </p:nvSpPr>
        <p:spPr>
          <a:xfrm>
            <a:off x="1761744" y="285293"/>
            <a:ext cx="8161020" cy="1028700"/>
          </a:xfrm>
        </p:spPr>
        <p:txBody>
          <a:bodyPr/>
          <a:lstStyle/>
          <a:p>
            <a:r>
              <a:rPr lang="en-US" sz="3240" dirty="0"/>
              <a:t>CRAAFT - Opening Questions </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9EDE3CE2-3F51-9711-4621-16BD07F20382}"/>
              </a:ext>
            </a:extLst>
          </p:cNvPr>
          <p:cNvPicPr>
            <a:picLocks noGrp="1" noChangeAspect="1"/>
          </p:cNvPicPr>
          <p:nvPr>
            <p:ph idx="1"/>
          </p:nvPr>
        </p:nvPicPr>
        <p:blipFill>
          <a:blip r:embed="rId2"/>
          <a:stretch>
            <a:fillRect/>
          </a:stretch>
        </p:blipFill>
        <p:spPr>
          <a:xfrm>
            <a:off x="2480320" y="1855661"/>
            <a:ext cx="6985728" cy="4106228"/>
          </a:xfrm>
        </p:spPr>
      </p:pic>
    </p:spTree>
    <p:extLst>
      <p:ext uri="{BB962C8B-B14F-4D97-AF65-F5344CB8AC3E}">
        <p14:creationId xmlns:p14="http://schemas.microsoft.com/office/powerpoint/2010/main" val="397316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913B2-BB6C-3C3E-FCFB-F77C36A06F1B}"/>
              </a:ext>
            </a:extLst>
          </p:cNvPr>
          <p:cNvSpPr>
            <a:spLocks noGrp="1"/>
          </p:cNvSpPr>
          <p:nvPr>
            <p:ph type="title"/>
          </p:nvPr>
        </p:nvSpPr>
        <p:spPr>
          <a:xfrm>
            <a:off x="1696538" y="206196"/>
            <a:ext cx="8161020" cy="1028700"/>
          </a:xfrm>
        </p:spPr>
        <p:txBody>
          <a:bodyPr/>
          <a:lstStyle/>
          <a:p>
            <a:r>
              <a:rPr lang="en-US" sz="3600" dirty="0"/>
              <a:t>CRAFFT</a:t>
            </a:r>
          </a:p>
        </p:txBody>
      </p:sp>
      <p:pic>
        <p:nvPicPr>
          <p:cNvPr id="5" name="Content Placeholder 4" descr="A picture containing text, screenshot, font, number&#10;&#10;Description automatically generated">
            <a:extLst>
              <a:ext uri="{FF2B5EF4-FFF2-40B4-BE49-F238E27FC236}">
                <a16:creationId xmlns:a16="http://schemas.microsoft.com/office/drawing/2014/main" id="{0B24E73D-B43E-976A-14FC-BDF41F6DAF3E}"/>
              </a:ext>
            </a:extLst>
          </p:cNvPr>
          <p:cNvPicPr>
            <a:picLocks noGrp="1" noChangeAspect="1"/>
          </p:cNvPicPr>
          <p:nvPr>
            <p:ph idx="1"/>
          </p:nvPr>
        </p:nvPicPr>
        <p:blipFill>
          <a:blip r:embed="rId2"/>
          <a:stretch>
            <a:fillRect/>
          </a:stretch>
        </p:blipFill>
        <p:spPr>
          <a:xfrm>
            <a:off x="2112012" y="1558139"/>
            <a:ext cx="7330073" cy="4524451"/>
          </a:xfrm>
        </p:spPr>
      </p:pic>
    </p:spTree>
    <p:extLst>
      <p:ext uri="{BB962C8B-B14F-4D97-AF65-F5344CB8AC3E}">
        <p14:creationId xmlns:p14="http://schemas.microsoft.com/office/powerpoint/2010/main" val="47332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B4064-1227-AA8B-F6E4-78E244AB3F1A}"/>
              </a:ext>
            </a:extLst>
          </p:cNvPr>
          <p:cNvSpPr>
            <a:spLocks noGrp="1"/>
          </p:cNvSpPr>
          <p:nvPr>
            <p:ph type="title"/>
          </p:nvPr>
        </p:nvSpPr>
        <p:spPr/>
        <p:txBody>
          <a:bodyPr/>
          <a:lstStyle/>
          <a:p>
            <a:r>
              <a:rPr lang="en-US" dirty="0"/>
              <a:t>Low Risk</a:t>
            </a:r>
          </a:p>
        </p:txBody>
      </p:sp>
      <p:sp>
        <p:nvSpPr>
          <p:cNvPr id="3" name="Content Placeholder 2">
            <a:extLst>
              <a:ext uri="{FF2B5EF4-FFF2-40B4-BE49-F238E27FC236}">
                <a16:creationId xmlns:a16="http://schemas.microsoft.com/office/drawing/2014/main" id="{890926D6-A5AE-698D-5392-37C8CE666D09}"/>
              </a:ext>
            </a:extLst>
          </p:cNvPr>
          <p:cNvSpPr>
            <a:spLocks noGrp="1"/>
          </p:cNvSpPr>
          <p:nvPr>
            <p:ph idx="1"/>
          </p:nvPr>
        </p:nvSpPr>
        <p:spPr/>
        <p:txBody>
          <a:bodyPr>
            <a:normAutofit/>
          </a:bodyPr>
          <a:lstStyle/>
          <a:p>
            <a:pPr>
              <a:buSzPct val="100000"/>
            </a:pPr>
            <a:r>
              <a:rPr lang="en-US" dirty="0">
                <a:effectLst/>
                <a:latin typeface="Calibri" panose="020F0502020204030204" pitchFamily="34" charset="0"/>
                <a:ea typeface="Calibri" panose="020F0502020204030204" pitchFamily="34" charset="0"/>
              </a:rPr>
              <a:t>Patients who report no use of alcohol or drugs in the past 12 months and respond “No” to the CAR question are considered low risk and should receive praise and encouragement.</a:t>
            </a:r>
            <a:endParaRPr lang="en-US" dirty="0"/>
          </a:p>
        </p:txBody>
      </p:sp>
    </p:spTree>
    <p:extLst>
      <p:ext uri="{BB962C8B-B14F-4D97-AF65-F5344CB8AC3E}">
        <p14:creationId xmlns:p14="http://schemas.microsoft.com/office/powerpoint/2010/main" val="379767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86CC-972C-F397-6B24-83461768DD03}"/>
              </a:ext>
            </a:extLst>
          </p:cNvPr>
          <p:cNvSpPr>
            <a:spLocks noGrp="1"/>
          </p:cNvSpPr>
          <p:nvPr>
            <p:ph type="title"/>
          </p:nvPr>
        </p:nvSpPr>
        <p:spPr/>
        <p:txBody>
          <a:bodyPr/>
          <a:lstStyle/>
          <a:p>
            <a:r>
              <a:rPr lang="en-US" dirty="0"/>
              <a:t>Medium Risk</a:t>
            </a:r>
          </a:p>
        </p:txBody>
      </p:sp>
      <p:sp>
        <p:nvSpPr>
          <p:cNvPr id="3" name="Content Placeholder 2">
            <a:extLst>
              <a:ext uri="{FF2B5EF4-FFF2-40B4-BE49-F238E27FC236}">
                <a16:creationId xmlns:a16="http://schemas.microsoft.com/office/drawing/2014/main" id="{BBF76852-E43A-F2D5-8A54-CE617772C1C4}"/>
              </a:ext>
            </a:extLst>
          </p:cNvPr>
          <p:cNvSpPr>
            <a:spLocks noGrp="1"/>
          </p:cNvSpPr>
          <p:nvPr>
            <p:ph idx="1"/>
          </p:nvPr>
        </p:nvSpPr>
        <p:spPr>
          <a:xfrm>
            <a:off x="1981200" y="1932470"/>
            <a:ext cx="7918133" cy="4106228"/>
          </a:xfrm>
        </p:spPr>
        <p:txBody>
          <a:bodyPr>
            <a:normAutofit fontScale="92500"/>
          </a:bodyPr>
          <a:lstStyle/>
          <a:p>
            <a:pPr>
              <a:buSzPct val="100000"/>
            </a:pPr>
            <a:r>
              <a:rPr lang="en-US" sz="2160" kern="100" dirty="0">
                <a:latin typeface="Calibri" panose="020F0502020204030204" pitchFamily="34" charset="0"/>
                <a:ea typeface="Calibri" panose="020F0502020204030204" pitchFamily="34" charset="0"/>
                <a:cs typeface="Calibri" panose="020F0502020204030204" pitchFamily="34" charset="0"/>
              </a:rPr>
              <a:t>Patients that report no days of alcohol or drug use in the past 12 months, but answer “Yes” to the CAR question</a:t>
            </a:r>
          </a:p>
          <a:p>
            <a:pPr lvl="1">
              <a:lnSpc>
                <a:spcPct val="110000"/>
              </a:lnSpc>
              <a:buSzPct val="100000"/>
            </a:pPr>
            <a:r>
              <a:rPr lang="en-US" sz="2160" kern="100" dirty="0">
                <a:latin typeface="Calibri" panose="020F0502020204030204" pitchFamily="34" charset="0"/>
                <a:ea typeface="Calibri" panose="020F0502020204030204" pitchFamily="34" charset="0"/>
                <a:cs typeface="Calibri" panose="020F0502020204030204" pitchFamily="34" charset="0"/>
              </a:rPr>
              <a:t>Engage in discussion regarding the risks of riding with a driver who is under the influence of drugs and/or alcohol and of driving while they themselves are under the influence of the same</a:t>
            </a:r>
          </a:p>
          <a:p>
            <a:pPr marL="410052" lvl="1" indent="0">
              <a:lnSpc>
                <a:spcPct val="110000"/>
              </a:lnSpc>
              <a:buSzPct val="100000"/>
              <a:buNone/>
            </a:pPr>
            <a:endParaRPr lang="en-US" sz="2160" kern="100" dirty="0">
              <a:latin typeface="Calibri" panose="020F0502020204030204" pitchFamily="34" charset="0"/>
              <a:ea typeface="Calibri" panose="020F0502020204030204" pitchFamily="34" charset="0"/>
              <a:cs typeface="Calibri" panose="020F0502020204030204" pitchFamily="34" charset="0"/>
            </a:endParaRPr>
          </a:p>
          <a:p>
            <a:pPr>
              <a:buSzPct val="100000"/>
            </a:pPr>
            <a:r>
              <a:rPr lang="en-US" sz="2160" kern="100" dirty="0">
                <a:latin typeface="Calibri" panose="020F0502020204030204" pitchFamily="34" charset="0"/>
                <a:ea typeface="Calibri" panose="020F0502020204030204" pitchFamily="34" charset="0"/>
                <a:cs typeface="Calibri" panose="020F0502020204030204" pitchFamily="34" charset="0"/>
              </a:rPr>
              <a:t>Patients who report any alcohol or drug use in the past 12 months and have a CRAFFT score of 0 or 1</a:t>
            </a:r>
          </a:p>
          <a:p>
            <a:pPr lvl="1">
              <a:buSzPct val="100000"/>
            </a:pPr>
            <a:r>
              <a:rPr lang="en-US" sz="2160" kern="100" dirty="0">
                <a:latin typeface="Calibri" panose="020F0502020204030204" pitchFamily="34" charset="0"/>
                <a:ea typeface="Calibri" panose="020F0502020204030204" pitchFamily="34" charset="0"/>
                <a:cs typeface="Calibri" panose="020F0502020204030204" pitchFamily="34" charset="0"/>
              </a:rPr>
              <a:t>Engaged in a brief conversation regarding the adverse health effects of substance use, along with a clear recommendation to stop</a:t>
            </a:r>
            <a:r>
              <a:rPr lang="en-US" sz="1620" kern="100" dirty="0">
                <a:latin typeface="Calibri" panose="020F0502020204030204" pitchFamily="34" charset="0"/>
                <a:ea typeface="Calibri" panose="020F0502020204030204" pitchFamily="34" charset="0"/>
                <a:cs typeface="Calibri" panose="020F0502020204030204" pitchFamily="34" charset="0"/>
              </a:rPr>
              <a:t> </a:t>
            </a:r>
            <a:endParaRPr lang="en-US" sz="1620" kern="100" dirty="0">
              <a:latin typeface="Calibri" panose="020F0502020204030204" pitchFamily="34" charset="0"/>
              <a:ea typeface="Calibri" panose="020F0502020204030204" pitchFamily="34" charset="0"/>
              <a:cs typeface="Times New Roman" panose="02020603050405020304" pitchFamily="18" charset="0"/>
            </a:endParaRPr>
          </a:p>
          <a:p>
            <a:pPr>
              <a:buSzPct val="100000"/>
            </a:pP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7296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7A3F-D4A2-A0C7-55A6-A0A97B2F5E1B}"/>
              </a:ext>
            </a:extLst>
          </p:cNvPr>
          <p:cNvSpPr>
            <a:spLocks noGrp="1"/>
          </p:cNvSpPr>
          <p:nvPr>
            <p:ph type="title"/>
          </p:nvPr>
        </p:nvSpPr>
        <p:spPr/>
        <p:txBody>
          <a:bodyPr/>
          <a:lstStyle/>
          <a:p>
            <a:r>
              <a:rPr lang="en-US" dirty="0"/>
              <a:t>High Risk</a:t>
            </a:r>
          </a:p>
        </p:txBody>
      </p:sp>
      <p:sp>
        <p:nvSpPr>
          <p:cNvPr id="3" name="Content Placeholder 2">
            <a:extLst>
              <a:ext uri="{FF2B5EF4-FFF2-40B4-BE49-F238E27FC236}">
                <a16:creationId xmlns:a16="http://schemas.microsoft.com/office/drawing/2014/main" id="{7E70B01F-8284-9CEF-D207-7DFF169D4165}"/>
              </a:ext>
            </a:extLst>
          </p:cNvPr>
          <p:cNvSpPr>
            <a:spLocks noGrp="1"/>
          </p:cNvSpPr>
          <p:nvPr>
            <p:ph idx="1"/>
          </p:nvPr>
        </p:nvSpPr>
        <p:spPr/>
        <p:txBody>
          <a:bodyPr/>
          <a:lstStyle/>
          <a:p>
            <a:pPr>
              <a:buSzPct val="100000"/>
            </a:pPr>
            <a:r>
              <a:rPr lang="en-US" kern="100" dirty="0">
                <a:effectLst/>
                <a:latin typeface="Calibri" panose="020F0502020204030204" pitchFamily="34" charset="0"/>
                <a:ea typeface="Calibri" panose="020F0502020204030204" pitchFamily="34" charset="0"/>
                <a:cs typeface="Calibri" panose="020F0502020204030204" pitchFamily="34" charset="0"/>
              </a:rPr>
              <a:t>If patient reports alcohol or drug use in the past 12 months and answers “Yes” to at least two CRAFFT items, they are at high risk for having an alcohol or drug-related disorder and require further assessment and likely referral to treatment</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6764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2627" y="274320"/>
            <a:ext cx="7712393" cy="1028700"/>
          </a:xfrm>
        </p:spPr>
        <p:txBody>
          <a:bodyPr/>
          <a:lstStyle/>
          <a:p>
            <a:r>
              <a:rPr lang="en-US" dirty="0">
                <a:solidFill>
                  <a:srgbClr val="66A619"/>
                </a:solidFill>
              </a:rPr>
              <a:t>How do I refer?</a:t>
            </a:r>
          </a:p>
        </p:txBody>
      </p:sp>
      <p:pic>
        <p:nvPicPr>
          <p:cNvPr id="13"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021633" y="6092458"/>
            <a:ext cx="1191043" cy="47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5"/>
          <p:cNvSpPr txBox="1">
            <a:spLocks noChangeArrowheads="1"/>
          </p:cNvSpPr>
          <p:nvPr/>
        </p:nvSpPr>
        <p:spPr bwMode="auto">
          <a:xfrm>
            <a:off x="1911097" y="2268267"/>
            <a:ext cx="5750278" cy="2419124"/>
          </a:xfrm>
          <a:prstGeom prst="rect">
            <a:avLst/>
          </a:prstGeom>
          <a:noFill/>
          <a:ln w="9525">
            <a:noFill/>
            <a:miter lim="800000"/>
            <a:headEnd/>
            <a:tailEnd/>
          </a:ln>
        </p:spPr>
        <p:txBody>
          <a:bodyPr wrap="square">
            <a:spAutoFit/>
          </a:bodyPr>
          <a:lstStyle/>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Call ACCESS Mental Health for Moms!</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 </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Monday – Friday from 9am – 5pm</a:t>
            </a:r>
          </a:p>
          <a:p>
            <a:pPr defTabSz="822960" fontAlgn="base">
              <a:spcBef>
                <a:spcPct val="0"/>
              </a:spcBef>
              <a:spcAft>
                <a:spcPct val="0"/>
              </a:spcAft>
              <a:defRPr/>
            </a:pPr>
            <a:r>
              <a:rPr lang="en-US" sz="2520" dirty="0">
                <a:solidFill>
                  <a:srgbClr val="003D7E"/>
                </a:solidFill>
                <a:latin typeface="Cambria"/>
                <a:ea typeface="ヒラギノ角ゴ ProN W3" pitchFamily="-65" charset="-128"/>
                <a:cs typeface="Cambria"/>
                <a:sym typeface="Gill Sans" pitchFamily="3" charset="0"/>
              </a:rPr>
              <a:t>Toll-free 833-978-MOMS (6667)</a:t>
            </a: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a:p>
            <a:pPr defTabSz="822960" fontAlgn="base">
              <a:spcBef>
                <a:spcPct val="0"/>
              </a:spcBef>
              <a:spcAft>
                <a:spcPct val="0"/>
              </a:spcAft>
              <a:defRPr/>
            </a:pPr>
            <a:endParaRPr lang="en-US" sz="2520" dirty="0">
              <a:solidFill>
                <a:srgbClr val="003D7E"/>
              </a:solidFill>
              <a:latin typeface="Cambria"/>
              <a:ea typeface="ヒラギノ角ゴ ProN W3" pitchFamily="-65" charset="-128"/>
              <a:cs typeface="Cambria"/>
              <a:sym typeface="Gill Sans" pitchFamily="3" charset="0"/>
            </a:endParaRPr>
          </a:p>
        </p:txBody>
      </p:sp>
    </p:spTree>
    <p:extLst>
      <p:ext uri="{BB962C8B-B14F-4D97-AF65-F5344CB8AC3E}">
        <p14:creationId xmlns:p14="http://schemas.microsoft.com/office/powerpoint/2010/main" val="3131983206"/>
      </p:ext>
    </p:extLst>
  </p:cSld>
  <p:clrMapOvr>
    <a:masterClrMapping/>
  </p:clrMapOvr>
</p:sld>
</file>

<file path=ppt/theme/theme1.xml><?xml version="1.0" encoding="utf-8"?>
<a:theme xmlns:a="http://schemas.openxmlformats.org/drawingml/2006/main" name="905-67281_AMHCT_Webinar_v3_mr">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418</Words>
  <Application>Microsoft Office PowerPoint</Application>
  <PresentationFormat>Widescreen</PresentationFormat>
  <Paragraphs>33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Cambria</vt:lpstr>
      <vt:lpstr>Gill Sans</vt:lpstr>
      <vt:lpstr>Lucida Grande</vt:lpstr>
      <vt:lpstr>Wingdings</vt:lpstr>
      <vt:lpstr>905-67281_AMHCT_Webinar_v3_mr</vt:lpstr>
      <vt:lpstr>Screening Tools for Substance Use in Pregnancy: CRAFFT</vt:lpstr>
      <vt:lpstr>CRAFFT</vt:lpstr>
      <vt:lpstr>CRAAFT - Opening Questions </vt:lpstr>
      <vt:lpstr>CRAFFT</vt:lpstr>
      <vt:lpstr>Low Risk</vt:lpstr>
      <vt:lpstr>Medium Risk</vt:lpstr>
      <vt:lpstr>High Risk</vt:lpstr>
      <vt:lpstr>How do I refer?</vt:lpstr>
    </vt:vector>
  </TitlesOfParts>
  <Company>Beacon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Tools for Substance Use in Pregnancy: CRAFFT</dc:title>
  <dc:creator>Garrigan, Elizabeth</dc:creator>
  <cp:lastModifiedBy>Garrigan, Elizabeth</cp:lastModifiedBy>
  <cp:revision>1</cp:revision>
  <dcterms:created xsi:type="dcterms:W3CDTF">2023-05-24T13:28:21Z</dcterms:created>
  <dcterms:modified xsi:type="dcterms:W3CDTF">2023-05-24T13:31:24Z</dcterms:modified>
</cp:coreProperties>
</file>