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54" r:id="rId2"/>
    <p:sldId id="355" r:id="rId3"/>
    <p:sldId id="259" r:id="rId4"/>
    <p:sldId id="257" r:id="rId5"/>
    <p:sldId id="258" r:id="rId6"/>
    <p:sldId id="280" r:id="rId7"/>
    <p:sldId id="285" r:id="rId8"/>
    <p:sldId id="328" r:id="rId9"/>
    <p:sldId id="327" r:id="rId10"/>
    <p:sldId id="265" r:id="rId11"/>
    <p:sldId id="264" r:id="rId12"/>
    <p:sldId id="283" r:id="rId13"/>
    <p:sldId id="331" r:id="rId14"/>
    <p:sldId id="330" r:id="rId15"/>
    <p:sldId id="332" r:id="rId16"/>
    <p:sldId id="353" r:id="rId17"/>
    <p:sldId id="318" r:id="rId18"/>
    <p:sldId id="320" r:id="rId19"/>
    <p:sldId id="336" r:id="rId20"/>
    <p:sldId id="322" r:id="rId21"/>
    <p:sldId id="335" r:id="rId22"/>
    <p:sldId id="334" r:id="rId23"/>
    <p:sldId id="342" r:id="rId24"/>
    <p:sldId id="343" r:id="rId25"/>
    <p:sldId id="338" r:id="rId26"/>
    <p:sldId id="284" r:id="rId27"/>
    <p:sldId id="340" r:id="rId28"/>
    <p:sldId id="339" r:id="rId29"/>
    <p:sldId id="323" r:id="rId30"/>
    <p:sldId id="344" r:id="rId31"/>
    <p:sldId id="351" r:id="rId32"/>
    <p:sldId id="326" r:id="rId33"/>
    <p:sldId id="346" r:id="rId34"/>
    <p:sldId id="347" r:id="rId35"/>
    <p:sldId id="309" r:id="rId36"/>
    <p:sldId id="348" r:id="rId37"/>
    <p:sldId id="349" r:id="rId38"/>
    <p:sldId id="350" r:id="rId39"/>
    <p:sldId id="313" r:id="rId40"/>
    <p:sldId id="314" r:id="rId41"/>
    <p:sldId id="315" r:id="rId42"/>
    <p:sldId id="281" r:id="rId43"/>
    <p:sldId id="287" r:id="rId44"/>
    <p:sldId id="297" r:id="rId45"/>
    <p:sldId id="290" r:id="rId46"/>
    <p:sldId id="295" r:id="rId47"/>
    <p:sldId id="293" r:id="rId48"/>
    <p:sldId id="304" r:id="rId49"/>
    <p:sldId id="296" r:id="rId50"/>
    <p:sldId id="291" r:id="rId51"/>
    <p:sldId id="292" r:id="rId52"/>
    <p:sldId id="298" r:id="rId53"/>
    <p:sldId id="299" r:id="rId54"/>
    <p:sldId id="301" r:id="rId55"/>
    <p:sldId id="294" r:id="rId56"/>
    <p:sldId id="303" r:id="rId57"/>
    <p:sldId id="302" r:id="rId58"/>
    <p:sldId id="307" r:id="rId59"/>
    <p:sldId id="308" r:id="rId60"/>
    <p:sldId id="316" r:id="rId61"/>
    <p:sldId id="311" r:id="rId62"/>
    <p:sldId id="305" r:id="rId63"/>
    <p:sldId id="310" r:id="rId64"/>
    <p:sldId id="312" r:id="rId65"/>
    <p:sldId id="306" r:id="rId66"/>
    <p:sldId id="317" r:id="rId67"/>
    <p:sldId id="267" r:id="rId68"/>
    <p:sldId id="268" r:id="rId69"/>
    <p:sldId id="269" r:id="rId70"/>
    <p:sldId id="272" r:id="rId71"/>
    <p:sldId id="352" r:id="rId72"/>
    <p:sldId id="274" r:id="rId7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CpC3zAUAT9aKALnNtiDcQ==" hashData="qOap8TLa6fN2DQBPCmwaWLiq8hdIdk5i3TZ/72dQpiSGbxWzvSgAgv/XgWi77a+PS6RLTuqjpNqHyU7qRVUK0A=="/>
  <p:extLst>
    <p:ext uri="{521415D9-36F7-43E2-AB2F-B90AF26B5E84}">
      <p14:sectionLst xmlns:p14="http://schemas.microsoft.com/office/powerpoint/2010/main">
        <p14:section name="Default Section" id="{FE1F4F7A-700A-4E37-8A46-A40E1BD621C1}">
          <p14:sldIdLst>
            <p14:sldId id="354"/>
            <p14:sldId id="355"/>
            <p14:sldId id="259"/>
            <p14:sldId id="257"/>
            <p14:sldId id="258"/>
            <p14:sldId id="280"/>
          </p14:sldIdLst>
        </p14:section>
        <p14:section name="ADHD 101 review" id="{584F6F7A-6957-F247-A261-C8024076D4D4}">
          <p14:sldIdLst>
            <p14:sldId id="285"/>
            <p14:sldId id="328"/>
            <p14:sldId id="327"/>
            <p14:sldId id="265"/>
            <p14:sldId id="264"/>
            <p14:sldId id="283"/>
            <p14:sldId id="331"/>
            <p14:sldId id="330"/>
            <p14:sldId id="332"/>
            <p14:sldId id="353"/>
            <p14:sldId id="318"/>
            <p14:sldId id="320"/>
            <p14:sldId id="336"/>
            <p14:sldId id="322"/>
            <p14:sldId id="335"/>
            <p14:sldId id="334"/>
            <p14:sldId id="342"/>
            <p14:sldId id="343"/>
            <p14:sldId id="338"/>
            <p14:sldId id="284"/>
            <p14:sldId id="340"/>
            <p14:sldId id="339"/>
            <p14:sldId id="323"/>
            <p14:sldId id="344"/>
            <p14:sldId id="351"/>
            <p14:sldId id="326"/>
            <p14:sldId id="346"/>
            <p14:sldId id="347"/>
            <p14:sldId id="309"/>
            <p14:sldId id="348"/>
            <p14:sldId id="349"/>
            <p14:sldId id="350"/>
            <p14:sldId id="313"/>
            <p14:sldId id="314"/>
            <p14:sldId id="315"/>
            <p14:sldId id="281"/>
            <p14:sldId id="287"/>
            <p14:sldId id="297"/>
            <p14:sldId id="290"/>
            <p14:sldId id="295"/>
            <p14:sldId id="293"/>
            <p14:sldId id="304"/>
            <p14:sldId id="296"/>
            <p14:sldId id="291"/>
            <p14:sldId id="292"/>
            <p14:sldId id="298"/>
            <p14:sldId id="299"/>
            <p14:sldId id="301"/>
            <p14:sldId id="294"/>
            <p14:sldId id="303"/>
            <p14:sldId id="302"/>
            <p14:sldId id="307"/>
            <p14:sldId id="308"/>
            <p14:sldId id="316"/>
            <p14:sldId id="311"/>
            <p14:sldId id="305"/>
            <p14:sldId id="310"/>
            <p14:sldId id="312"/>
            <p14:sldId id="306"/>
            <p14:sldId id="317"/>
          </p14:sldIdLst>
        </p14:section>
        <p14:section name="Untitled Section" id="{3A0B98F2-78AC-4AE2-BB2A-E13EC48B54E6}">
          <p14:sldIdLst>
            <p14:sldId id="267"/>
            <p14:sldId id="268"/>
            <p14:sldId id="269"/>
            <p14:sldId id="272"/>
            <p14:sldId id="352"/>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0" autoAdjust="0"/>
    <p:restoredTop sz="89489" autoAdjust="0"/>
  </p:normalViewPr>
  <p:slideViewPr>
    <p:cSldViewPr snapToGrid="0">
      <p:cViewPr varScale="1">
        <p:scale>
          <a:sx n="102" d="100"/>
          <a:sy n="102" d="100"/>
        </p:scale>
        <p:origin x="512" y="184"/>
      </p:cViewPr>
      <p:guideLst>
        <p:guide orient="horz" pos="2160"/>
        <p:guide pos="3840"/>
      </p:guideLst>
    </p:cSldViewPr>
  </p:slideViewPr>
  <p:outlineViewPr>
    <p:cViewPr>
      <p:scale>
        <a:sx n="33" d="100"/>
        <a:sy n="33" d="100"/>
      </p:scale>
      <p:origin x="0" y="-2726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1176"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a:t>ACCESS MENTAL HEALTH CT: Complicated ADHD</a:t>
            </a: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3D27F6D7-EAFE-BF44-A9E3-82FE962D167B}" type="slidenum">
              <a:rPr lang="en-US"/>
              <a:pPr/>
              <a:t>‹#›</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endParaRPr lang="en-US" dirty="0"/>
          </a:p>
        </p:txBody>
      </p:sp>
    </p:spTree>
    <p:extLst>
      <p:ext uri="{BB962C8B-B14F-4D97-AF65-F5344CB8AC3E}">
        <p14:creationId xmlns:p14="http://schemas.microsoft.com/office/powerpoint/2010/main" val="2430616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a:t>ADHD complicated by poor response or comorbidity</a:t>
            </a:r>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BC0CA6A3-EE86-2542-9F31-BF7C57FE9CBF}" type="datetimeFigureOut">
              <a:rPr lang="en-US" smtClean="0"/>
              <a:t>1/9/21</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C755AB8-8521-B645-86CD-8C1D0D66859C}" type="slidenum">
              <a:rPr lang="en-US" smtClean="0"/>
              <a:t>‹#›</a:t>
            </a:fld>
            <a:endParaRPr lang="en-US" dirty="0"/>
          </a:p>
        </p:txBody>
      </p:sp>
    </p:spTree>
    <p:extLst>
      <p:ext uri="{BB962C8B-B14F-4D97-AF65-F5344CB8AC3E}">
        <p14:creationId xmlns:p14="http://schemas.microsoft.com/office/powerpoint/2010/main" val="2257689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iencedirect.com/science/article/pii/S089085670966044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ncbi.nlm.nih.gov.ezproxy.library.tufts.edu/pubmed?term=Childress%20A%5bAuthor%5d&amp;cauthor=true&amp;cauthor_uid=22926597" TargetMode="External"/><Relationship Id="rId3" Type="http://schemas.openxmlformats.org/officeDocument/2006/relationships/hyperlink" Target="http://www.ncbi.nlm.nih.gov.ezproxy.library.tufts.edu/pubmed/22926597" TargetMode="External"/><Relationship Id="rId7" Type="http://schemas.openxmlformats.org/officeDocument/2006/relationships/hyperlink" Target="http://www.ncbi.nlm.nih.gov.ezproxy.library.tufts.edu/pubmed?term=Giblin%20J%5bAuthor%5d&amp;cauthor=true&amp;cauthor_uid=22926597"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ncbi.nlm.nih.gov.ezproxy.library.tufts.edu/pubmed?term=Pestreich%20L%5bAuthor%5d&amp;cauthor=true&amp;cauthor_uid=22926597" TargetMode="External"/><Relationship Id="rId5" Type="http://schemas.openxmlformats.org/officeDocument/2006/relationships/hyperlink" Target="http://www.ncbi.nlm.nih.gov.ezproxy.library.tufts.edu/pubmed?term=Turnbow%20J%5bAuthor%5d&amp;cauthor=true&amp;cauthor_uid=22926597" TargetMode="External"/><Relationship Id="rId10" Type="http://schemas.openxmlformats.org/officeDocument/2006/relationships/hyperlink" Target="http://www.ncbi.nlm.nih.gov.ezproxy.library.tufts.edu/pubmed?term=Muniz%20R%5bAuthor%5d&amp;cauthor=true&amp;cauthor_uid=22926597" TargetMode="External"/><Relationship Id="rId4" Type="http://schemas.openxmlformats.org/officeDocument/2006/relationships/hyperlink" Target="http://www.ncbi.nlm.nih.gov.ezproxy.library.tufts.edu/pubmed?term=Brams%20M%5bAuthor%5d&amp;cauthor=true&amp;cauthor_uid=22926597" TargetMode="External"/><Relationship Id="rId9" Type="http://schemas.openxmlformats.org/officeDocument/2006/relationships/hyperlink" Target="http://www.ncbi.nlm.nih.gov.ezproxy.library.tufts.edu/pubmed?term=McCague%20K%5bAuthor%5d&amp;cauthor=true&amp;cauthor_uid=2292659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Child-Pharm@googlegroup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3</a:t>
            </a:fld>
            <a:endParaRPr lang="en-US" dirty="0"/>
          </a:p>
        </p:txBody>
      </p:sp>
    </p:spTree>
    <p:extLst>
      <p:ext uri="{BB962C8B-B14F-4D97-AF65-F5344CB8AC3E}">
        <p14:creationId xmlns:p14="http://schemas.microsoft.com/office/powerpoint/2010/main" val="122970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monitoring:  reassurance following</a:t>
            </a:r>
            <a:r>
              <a:rPr lang="en-US" baseline="0" dirty="0"/>
              <a:t> up on progress in other settings and treatments.</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15</a:t>
            </a:fld>
            <a:endParaRPr lang="en-US" dirty="0"/>
          </a:p>
        </p:txBody>
      </p:sp>
    </p:spTree>
    <p:extLst>
      <p:ext uri="{BB962C8B-B14F-4D97-AF65-F5344CB8AC3E}">
        <p14:creationId xmlns:p14="http://schemas.microsoft.com/office/powerpoint/2010/main" val="5556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55AB8-8521-B645-86CD-8C1D0D66859C}" type="slidenum">
              <a:rPr lang="en-US" smtClean="0"/>
              <a:t>16</a:t>
            </a:fld>
            <a:endParaRPr lang="en-US" dirty="0"/>
          </a:p>
        </p:txBody>
      </p:sp>
    </p:spTree>
    <p:extLst>
      <p:ext uri="{BB962C8B-B14F-4D97-AF65-F5344CB8AC3E}">
        <p14:creationId xmlns:p14="http://schemas.microsoft.com/office/powerpoint/2010/main" val="109222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work</a:t>
            </a:r>
          </a:p>
          <a:p>
            <a:r>
              <a:rPr lang="en-US" dirty="0"/>
              <a:t>Noradrenergic</a:t>
            </a:r>
          </a:p>
          <a:p>
            <a:r>
              <a:rPr lang="en-US" dirty="0"/>
              <a:t>Dopaminergic</a:t>
            </a:r>
          </a:p>
        </p:txBody>
      </p:sp>
      <p:sp>
        <p:nvSpPr>
          <p:cNvPr id="4" name="Slide Number Placeholder 3"/>
          <p:cNvSpPr>
            <a:spLocks noGrp="1"/>
          </p:cNvSpPr>
          <p:nvPr>
            <p:ph type="sldNum" sz="quarter" idx="5"/>
          </p:nvPr>
        </p:nvSpPr>
        <p:spPr/>
        <p:txBody>
          <a:bodyPr/>
          <a:lstStyle/>
          <a:p>
            <a:fld id="{8C755AB8-8521-B645-86CD-8C1D0D66859C}" type="slidenum">
              <a:rPr lang="en-US" smtClean="0"/>
              <a:t>19</a:t>
            </a:fld>
            <a:endParaRPr lang="en-US" dirty="0"/>
          </a:p>
        </p:txBody>
      </p:sp>
    </p:spTree>
    <p:extLst>
      <p:ext uri="{BB962C8B-B14F-4D97-AF65-F5344CB8AC3E}">
        <p14:creationId xmlns:p14="http://schemas.microsoft.com/office/powerpoint/2010/main" val="411905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C4DCA-26C2-455D-84B6-CF41DF12BB4A}" type="slidenum">
              <a:rPr lang="en-US" altLang="en-US"/>
              <a:pPr/>
              <a:t>25</a:t>
            </a:fld>
            <a:endParaRPr lang="en-US" altLang="en-US" dirty="0"/>
          </a:p>
        </p:txBody>
      </p:sp>
      <p:sp>
        <p:nvSpPr>
          <p:cNvPr id="328706" name="Rectangle 2"/>
          <p:cNvSpPr>
            <a:spLocks noGrp="1" noRot="1" noChangeAspect="1" noChangeArrowheads="1" noTextEdit="1"/>
          </p:cNvSpPr>
          <p:nvPr>
            <p:ph type="sldImg"/>
          </p:nvPr>
        </p:nvSpPr>
        <p:spPr>
          <a:xfrm>
            <a:off x="2292350" y="525463"/>
            <a:ext cx="4679950" cy="2632075"/>
          </a:xfrm>
          <a:ln/>
        </p:spPr>
      </p:sp>
      <p:sp>
        <p:nvSpPr>
          <p:cNvPr id="328707" name="Rectangle 3"/>
          <p:cNvSpPr>
            <a:spLocks noGrp="1" noChangeArrowheads="1"/>
          </p:cNvSpPr>
          <p:nvPr>
            <p:ph type="body" idx="1"/>
          </p:nvPr>
        </p:nvSpPr>
        <p:spPr/>
        <p:txBody>
          <a:bodyPr/>
          <a:lstStyle/>
          <a:p>
            <a:r>
              <a:rPr lang="en-US" altLang="en-US"/>
              <a:t>J</a:t>
            </a:r>
            <a:endParaRPr lang="en-US" altLang="en-US" dirty="0"/>
          </a:p>
        </p:txBody>
      </p:sp>
    </p:spTree>
    <p:extLst>
      <p:ext uri="{BB962C8B-B14F-4D97-AF65-F5344CB8AC3E}">
        <p14:creationId xmlns:p14="http://schemas.microsoft.com/office/powerpoint/2010/main" val="8290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26</a:t>
            </a:fld>
            <a:endParaRPr lang="en-US" dirty="0"/>
          </a:p>
        </p:txBody>
      </p:sp>
    </p:spTree>
    <p:extLst>
      <p:ext uri="{BB962C8B-B14F-4D97-AF65-F5344CB8AC3E}">
        <p14:creationId xmlns:p14="http://schemas.microsoft.com/office/powerpoint/2010/main" val="274298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eaLnBrk="0" fontAlgn="base" hangingPunct="0">
              <a:spcBef>
                <a:spcPct val="30000"/>
              </a:spcBef>
              <a:spcAft>
                <a:spcPct val="0"/>
              </a:spcAft>
              <a:defRPr/>
            </a:pPr>
            <a:r>
              <a:rPr lang="en-US" dirty="0">
                <a:latin typeface="Times New Roman" pitchFamily="18" charset="0"/>
              </a:rPr>
              <a:t>Concerta is the most commonly prescribed medication to teens in the United States. When  the product first hit the market in 2000, it revolutionized the treatment of ADHD because Concerta offered the first truly effective method for prolonging the effects of methylphenidate (the active ingredient in Ritalin and many other stimulant preparations) so that kids no longer needed to go to the principal’s office or nurses’ office in the middle of the school day. When Adderall XR followed in 2001 and Strattera in 2002, a vast increase ensued in the number of children and teens identified with and treated for ADHD. Out of the roughly 25 medications approved for ADHD, Concerta remained very popular because of the consistency of its’ effects throughout the school day into the time immediately following school. It is widely used in teenagers because of its’ </a:t>
            </a:r>
            <a:r>
              <a:rPr lang="en-US" dirty="0">
                <a:latin typeface="Times New Roman" pitchFamily="18" charset="0"/>
                <a:hlinkClick r:id="rId3"/>
              </a:rPr>
              <a:t>beneficial effects on driving performance</a:t>
            </a:r>
            <a:r>
              <a:rPr lang="en-US" dirty="0">
                <a:latin typeface="Times New Roman" pitchFamily="18" charset="0"/>
              </a:rPr>
              <a:t>.</a:t>
            </a:r>
          </a:p>
          <a:p>
            <a:r>
              <a:rPr lang="en-US" dirty="0">
                <a:latin typeface="Times New Roman" pitchFamily="18" charset="0"/>
              </a:rPr>
              <a:t>Concerta utilizes something called the OROS delivery system (see featured picture at the top of this blog post) to release methylphenidate into the body. It was developed by a team of scientists in California who observed a phenomena referred to as “tachyphylaxis” with earlier attempts to develop long-acting methylphenidate-based stimulants. Essentially, people taking stimulants develop some degree of tolerance to the drug acutely in response to an individual dose. While the absolute level of the drug in someone’s system matters, whether the blood level is rising or falling also matters, since a rising blood level contributes to the ability of a stimulant to sustain beneficial effects over the course of a school or work day.</a:t>
            </a:r>
          </a:p>
          <a:p>
            <a:r>
              <a:rPr lang="en-US" dirty="0">
                <a:latin typeface="Times New Roman" pitchFamily="18" charset="0"/>
              </a:rPr>
              <a:t>Concerta was designed to release an initial dose of stimulant within the first two hours of ingestion…22% of the active drug is contained within the coating of the pill. After this overcoat dissolves, a laser-drilled hole in the end of pill is uncovered. As the pill passes through the stomach and the gastrointestinal track, water taken up into the pill results in changes in internal pressure that leads to a “pulse release” of small amounts of medication as it passes through the gut. The effects of Concerta were tested in a laboratory classroom setting, in which raters blinded to whether kids received active drug or placebo scored the observable behavior of kids throughout a twelve hour day, and an age-appropriate mini-math test (PERMP) was administered at intervals throughout the day to measure the effects of medication on cognitive performance. The results are pictured below. A significant benefit of Concerta is the consistency of improvement in cognitive performance throughout the day.</a:t>
            </a:r>
          </a:p>
          <a:p>
            <a:endParaRPr lang="en-US" dirty="0"/>
          </a:p>
        </p:txBody>
      </p:sp>
      <p:sp>
        <p:nvSpPr>
          <p:cNvPr id="4" name="Slide Number Placeholder 3"/>
          <p:cNvSpPr>
            <a:spLocks noGrp="1"/>
          </p:cNvSpPr>
          <p:nvPr>
            <p:ph type="sldNum" sz="quarter" idx="10"/>
          </p:nvPr>
        </p:nvSpPr>
        <p:spPr/>
        <p:txBody>
          <a:bodyPr/>
          <a:lstStyle/>
          <a:p>
            <a:fld id="{E9EA8B75-25DB-4AA1-BA69-230A5FE2ADC0}" type="slidenum">
              <a:rPr lang="en-US" altLang="en-US" smtClean="0"/>
              <a:pPr/>
              <a:t>27</a:t>
            </a:fld>
            <a:endParaRPr lang="en-US" altLang="en-US" dirty="0"/>
          </a:p>
        </p:txBody>
      </p:sp>
    </p:spTree>
    <p:extLst>
      <p:ext uri="{BB962C8B-B14F-4D97-AF65-F5344CB8AC3E}">
        <p14:creationId xmlns:p14="http://schemas.microsoft.com/office/powerpoint/2010/main" val="359215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DCDFB-08DD-4613-9F12-688495D7EFFF}" type="slidenum">
              <a:rPr lang="en-US" altLang="en-US"/>
              <a:pPr/>
              <a:t>28</a:t>
            </a:fld>
            <a:endParaRPr lang="en-US" alt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2194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30D3A-9483-4899-8E24-F59AE1FCF506}" type="slidenum">
              <a:rPr lang="en-US" altLang="en-US"/>
              <a:pPr/>
              <a:t>30</a:t>
            </a:fld>
            <a:endParaRPr lang="en-US" altLang="en-US" dirty="0"/>
          </a:p>
        </p:txBody>
      </p:sp>
      <p:sp>
        <p:nvSpPr>
          <p:cNvPr id="333826" name="Rectangle 2"/>
          <p:cNvSpPr>
            <a:spLocks noGrp="1" noRot="1" noChangeAspect="1" noChangeArrowheads="1" noTextEdit="1"/>
          </p:cNvSpPr>
          <p:nvPr>
            <p:ph type="sldImg"/>
          </p:nvPr>
        </p:nvSpPr>
        <p:spPr>
          <a:xfrm>
            <a:off x="2292350" y="525463"/>
            <a:ext cx="4679950" cy="2632075"/>
          </a:xfrm>
          <a:ln/>
        </p:spPr>
      </p:sp>
      <p:sp>
        <p:nvSpPr>
          <p:cNvPr id="333827" name="Rectangle 3"/>
          <p:cNvSpPr>
            <a:spLocks noGrp="1" noChangeArrowheads="1"/>
          </p:cNvSpPr>
          <p:nvPr>
            <p:ph type="body" idx="1"/>
          </p:nvPr>
        </p:nvSpPr>
        <p:spPr/>
        <p:txBody>
          <a:bodyPr/>
          <a:lstStyle/>
          <a:p>
            <a:r>
              <a:rPr lang="en-US" altLang="en-US" u="sng" dirty="0">
                <a:hlinkClick r:id="rId3" tooltip="Journal of clinical psychopharmacology."/>
              </a:rPr>
              <a:t>J Clin Psychopharmacol.</a:t>
            </a:r>
            <a:r>
              <a:rPr lang="en-US" altLang="en-US" dirty="0"/>
              <a:t> 2012 Oct;32(5):637-44. doi: 10.1097/JCP.0b013e3182677825.</a:t>
            </a:r>
            <a:endParaRPr lang="en-US" altLang="en-US" b="1" dirty="0"/>
          </a:p>
          <a:p>
            <a:r>
              <a:rPr lang="en-US" altLang="en-US" b="1" dirty="0"/>
              <a:t>A randomized, double-blind study of 30 versus 20 mg dexmethylphenidate extended-release in children with attention-deficit/hyperactivity disorder: late-day symptom control.</a:t>
            </a:r>
          </a:p>
          <a:p>
            <a:r>
              <a:rPr lang="en-US" altLang="en-US" u="sng" dirty="0">
                <a:hlinkClick r:id="rId4"/>
              </a:rPr>
              <a:t>Brams M</a:t>
            </a:r>
            <a:r>
              <a:rPr lang="en-US" altLang="en-US" dirty="0"/>
              <a:t>, </a:t>
            </a:r>
            <a:r>
              <a:rPr lang="en-US" altLang="en-US" u="sng" dirty="0">
                <a:hlinkClick r:id="rId5"/>
              </a:rPr>
              <a:t>Turnbow J</a:t>
            </a:r>
            <a:r>
              <a:rPr lang="en-US" altLang="en-US" dirty="0"/>
              <a:t>, </a:t>
            </a:r>
            <a:r>
              <a:rPr lang="en-US" altLang="en-US" u="sng" dirty="0">
                <a:hlinkClick r:id="rId6"/>
              </a:rPr>
              <a:t>Pestreich L</a:t>
            </a:r>
            <a:r>
              <a:rPr lang="en-US" altLang="en-US" dirty="0"/>
              <a:t>, </a:t>
            </a:r>
            <a:r>
              <a:rPr lang="en-US" altLang="en-US" u="sng" dirty="0">
                <a:hlinkClick r:id="rId7"/>
              </a:rPr>
              <a:t>Giblin J</a:t>
            </a:r>
            <a:r>
              <a:rPr lang="en-US" altLang="en-US" dirty="0"/>
              <a:t>, </a:t>
            </a:r>
            <a:r>
              <a:rPr lang="en-US" altLang="en-US" u="sng" dirty="0">
                <a:hlinkClick r:id="rId8"/>
              </a:rPr>
              <a:t>Childress A</a:t>
            </a:r>
            <a:r>
              <a:rPr lang="en-US" altLang="en-US" dirty="0"/>
              <a:t>, </a:t>
            </a:r>
            <a:r>
              <a:rPr lang="en-US" altLang="en-US" u="sng" dirty="0">
                <a:hlinkClick r:id="rId9"/>
              </a:rPr>
              <a:t>McCague K</a:t>
            </a:r>
            <a:r>
              <a:rPr lang="en-US" altLang="en-US" dirty="0"/>
              <a:t>, </a:t>
            </a:r>
            <a:r>
              <a:rPr lang="en-US" altLang="en-US" u="sng" dirty="0">
                <a:hlinkClick r:id="rId10"/>
              </a:rPr>
              <a:t>Muniz R</a:t>
            </a:r>
            <a:r>
              <a:rPr lang="en-US" altLang="en-US" dirty="0"/>
              <a:t>.</a:t>
            </a:r>
            <a:endParaRPr lang="en-US" altLang="en-US" b="1" dirty="0"/>
          </a:p>
          <a:p>
            <a:r>
              <a:rPr lang="en-US" altLang="en-US" b="1" dirty="0"/>
              <a:t>Source</a:t>
            </a:r>
          </a:p>
          <a:p>
            <a:r>
              <a:rPr lang="en-US" altLang="en-US" dirty="0"/>
              <a:t>Menninger Department of Psychiatry, Baylor College of Medicine, Houston, TX 77007, USA. drmattbrams@aol.com</a:t>
            </a:r>
            <a:endParaRPr lang="en-US" altLang="en-US" b="1" dirty="0"/>
          </a:p>
          <a:p>
            <a:r>
              <a:rPr lang="en-US" altLang="en-US" b="1" dirty="0"/>
              <a:t>Abstract</a:t>
            </a:r>
          </a:p>
          <a:p>
            <a:r>
              <a:rPr lang="en-US" altLang="en-US" dirty="0"/>
              <a:t>The objective of this study was to evaluate the safety and efficacy of dexmethylphenidate extended-release (d-MPH-ER) 30 versus 20 mg in children with attention-deficit/hyperactivity disorder (ADHD) in a 12-hour laboratory classroom setting. In a randomized, double-blind, 3-period × 3-treatment, crossover study, children aged 6 to 12 years with Diagnostic and Statistical Manual of Mental Disorders, Fourth Edition-diagnosed ADHD previously stabilized on MPH (40-60 mg/d) or D-MPH (20-30 mg/d) were randomized to receive D-MPH-ER 20 mg/d, 30 mg/d, or placebo for 7 days each. Primary efficacy measurements were change in the average SKAMP (Swanson, Kotkin, Agler, M-Flynn, and Pelham)-Combined score from predose to 10, 11, and 12 hours postdose [Avg(10-12)] between 30 and 20 mg D-MPH-ER. Safety was assessed by adverse events, vital sign monitoring, and electrocardiograms. A total of 165 children were randomized, and 162 were included in the intent-to-treat analysis. Mean Avg(10-12) change from predose in SKAMP-Combined score was significantly greater for D-MPH-ER 30 mg (-4.47) compared with D-MPH-ER 20 mg (-2.02; P = 0.002). Most common adverse events (≥ 3% in any group) were decreased appetite (6.1%, 4.9%, and 0%), headache (4.3%, 4.3%, and 1.9%), abdominal pain (3.7%, 3.1%, and 3.1%), and tachycardia (1.2%, 3.1%, and 0.6%) for D-MPH-ER 30 mg, D-MPH-ER 20 mg, and placebo, respectively). Significantly greater improvement in ADHD symptoms was noted with D-MPH-ER 30 mg compared with D-MPH-ER 20 mg at hours 10 through 12. Tolerability was comparable between doses. Dexmethylphenidate extended-release 30-mg dose may provide further benefit to patients who do not maintain optimal symptom control later in the day with D-MPH-ER 20 mg.</a:t>
            </a:r>
          </a:p>
        </p:txBody>
      </p:sp>
    </p:spTree>
    <p:extLst>
      <p:ext uri="{BB962C8B-B14F-4D97-AF65-F5344CB8AC3E}">
        <p14:creationId xmlns:p14="http://schemas.microsoft.com/office/powerpoint/2010/main" val="52740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Alpha agonists</a:t>
            </a:r>
          </a:p>
          <a:p>
            <a:r>
              <a:rPr lang="en-US" dirty="0">
                <a:latin typeface="Times New Roman" pitchFamily="18" charset="0"/>
              </a:rPr>
              <a:t>from: CHILD PHARMACOLOGY LIST-SERV &lt;</a:t>
            </a:r>
            <a:r>
              <a:rPr lang="en-US" u="sng" dirty="0">
                <a:latin typeface="Times New Roman" pitchFamily="18" charset="0"/>
                <a:hlinkClick r:id="rId3"/>
              </a:rPr>
              <a:t>Child-Pharm@googlegroups.com</a:t>
            </a:r>
            <a:r>
              <a:rPr lang="en-US" dirty="0">
                <a:latin typeface="Times New Roman" pitchFamily="18" charset="0"/>
              </a:rPr>
              <a:t>&gt;</a:t>
            </a:r>
            <a:br>
              <a:rPr lang="en-US" dirty="0">
                <a:latin typeface="Times New Roman" pitchFamily="18" charset="0"/>
              </a:rPr>
            </a:br>
            <a:r>
              <a:rPr lang="en-US" dirty="0">
                <a:latin typeface="Times New Roman" pitchFamily="18" charset="0"/>
              </a:rPr>
              <a:t> </a:t>
            </a:r>
          </a:p>
          <a:p>
            <a:r>
              <a:rPr lang="en-US" dirty="0">
                <a:latin typeface="Times New Roman" pitchFamily="18" charset="0"/>
              </a:rPr>
              <a:t>The adrenaline/noradrenaline system is the smallest in the human nervous system.  It consists of only one nucleus, the locus coeruleus, and 95% of the approximately 10,000 nerve cells that use noradrenaline either start or end at the Coeruleus.  Each adrenaline nerve , however, has a big but nonspecific effect since each has about a half million dendritic projections.  Think of it as a huge amplifier  that multiplies a signal 500,000 times in an alerting fight/flight response.</a:t>
            </a:r>
          </a:p>
          <a:p>
            <a:r>
              <a:rPr lang="en-US" dirty="0">
                <a:latin typeface="Times New Roman" pitchFamily="18" charset="0"/>
              </a:rPr>
              <a:t>The alpha 2 receptors are auto-receptors; that is, they measure the amount of noradrenaline that is in the synapse and then regulate the amount that is produced by the cell accordingly.  The two alpha agonists activate these receptors and trick the nerve into thinking that there is way too much adrenaline being released out at the synapse.  The message to slow down the production of neurotransmitters takes a few days to get back to the cell body.  The adrenaline that has already been sent out the dendrite takes a few days to get there.  This, I am told, is why it takes 5 to 7 days after changing the dose of an -----alpha agonist to see the therapeutic result.</a:t>
            </a:r>
          </a:p>
          <a:p>
            <a:endParaRPr lang="en-US" dirty="0"/>
          </a:p>
        </p:txBody>
      </p:sp>
      <p:sp>
        <p:nvSpPr>
          <p:cNvPr id="4" name="Slide Number Placeholder 3"/>
          <p:cNvSpPr>
            <a:spLocks noGrp="1"/>
          </p:cNvSpPr>
          <p:nvPr>
            <p:ph type="sldNum" sz="quarter" idx="10"/>
          </p:nvPr>
        </p:nvSpPr>
        <p:spPr/>
        <p:txBody>
          <a:bodyPr/>
          <a:lstStyle/>
          <a:p>
            <a:fld id="{E9EA8B75-25DB-4AA1-BA69-230A5FE2ADC0}" type="slidenum">
              <a:rPr lang="en-US" altLang="en-US" smtClean="0"/>
              <a:pPr/>
              <a:t>33</a:t>
            </a:fld>
            <a:endParaRPr lang="en-US" altLang="en-US" dirty="0"/>
          </a:p>
        </p:txBody>
      </p:sp>
    </p:spTree>
    <p:extLst>
      <p:ext uri="{BB962C8B-B14F-4D97-AF65-F5344CB8AC3E}">
        <p14:creationId xmlns:p14="http://schemas.microsoft.com/office/powerpoint/2010/main" val="110232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09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a:t>
            </a:fld>
            <a:endParaRPr lang="en-US" dirty="0"/>
          </a:p>
        </p:txBody>
      </p:sp>
    </p:spTree>
    <p:extLst>
      <p:ext uri="{BB962C8B-B14F-4D97-AF65-F5344CB8AC3E}">
        <p14:creationId xmlns:p14="http://schemas.microsoft.com/office/powerpoint/2010/main" val="378706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C4DCA-26C2-455D-84B6-CF41DF12BB4A}" type="slidenum">
              <a:rPr lang="en-US" altLang="en-US"/>
              <a:pPr/>
              <a:t>35</a:t>
            </a:fld>
            <a:endParaRPr lang="en-US" altLang="en-US" dirty="0"/>
          </a:p>
        </p:txBody>
      </p:sp>
      <p:sp>
        <p:nvSpPr>
          <p:cNvPr id="328706" name="Rectangle 2"/>
          <p:cNvSpPr>
            <a:spLocks noGrp="1" noRot="1" noChangeAspect="1" noChangeArrowheads="1" noTextEdit="1"/>
          </p:cNvSpPr>
          <p:nvPr>
            <p:ph type="sldImg"/>
          </p:nvPr>
        </p:nvSpPr>
        <p:spPr>
          <a:xfrm>
            <a:off x="2292350" y="525463"/>
            <a:ext cx="4679950" cy="2632075"/>
          </a:xfrm>
          <a:ln/>
        </p:spPr>
      </p:sp>
      <p:sp>
        <p:nvSpPr>
          <p:cNvPr id="328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4622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9614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72027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6868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a:xfrm>
            <a:off x="1235060" y="3331901"/>
            <a:ext cx="6792830" cy="3156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a:t>Doesn’t stimulate P450</a:t>
            </a:r>
          </a:p>
          <a:p>
            <a:r>
              <a:rPr lang="en-US" altLang="en-US" sz="1700" dirty="0"/>
              <a:t>Poor metabolizes 19-20 hours</a:t>
            </a:r>
          </a:p>
          <a:p>
            <a:r>
              <a:rPr lang="en-US" altLang="en-US" sz="1700" dirty="0"/>
              <a:t>	7% of Caucasians</a:t>
            </a:r>
          </a:p>
          <a:p>
            <a:r>
              <a:rPr lang="en-US" altLang="en-US" sz="1700" dirty="0"/>
              <a:t>	2% of Blacks</a:t>
            </a:r>
          </a:p>
          <a:p>
            <a:r>
              <a:rPr lang="en-US" altLang="en-US" sz="1700" dirty="0"/>
              <a:t>One double blind study of slow metabolizer the slow metabolizer had poorer repose rate but no greater rate of adverse events</a:t>
            </a:r>
          </a:p>
          <a:p>
            <a:r>
              <a:rPr lang="en-US" altLang="en-US" sz="1700" dirty="0"/>
              <a:t>Ultra rapid metabolizers ~5% 1/2 life is 2-3 hrs.</a:t>
            </a:r>
          </a:p>
          <a:p>
            <a:endParaRPr lang="en-US" altLang="en-US" sz="1700" dirty="0"/>
          </a:p>
          <a:p>
            <a:r>
              <a:rPr lang="en-US" altLang="en-US" sz="1700" dirty="0"/>
              <a:t>Since reuptake inhibitor duration of action longer than 1/</a:t>
            </a:r>
            <a:r>
              <a:rPr lang="en-US" altLang="en-US" sz="1900" dirty="0"/>
              <a:t>2 life Observed duration with once daily dose persist after drug is cleared and/or brain concentration may differ from plasma</a:t>
            </a:r>
            <a:endParaRPr lang="en-US" altLang="en-US" sz="900" dirty="0"/>
          </a:p>
        </p:txBody>
      </p:sp>
    </p:spTree>
    <p:extLst>
      <p:ext uri="{BB962C8B-B14F-4D97-AF65-F5344CB8AC3E}">
        <p14:creationId xmlns:p14="http://schemas.microsoft.com/office/powerpoint/2010/main" val="1834038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6622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42</a:t>
            </a:fld>
            <a:endParaRPr lang="en-US" dirty="0"/>
          </a:p>
        </p:txBody>
      </p:sp>
    </p:spTree>
    <p:extLst>
      <p:ext uri="{BB962C8B-B14F-4D97-AF65-F5344CB8AC3E}">
        <p14:creationId xmlns:p14="http://schemas.microsoft.com/office/powerpoint/2010/main" val="4152678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43</a:t>
            </a:fld>
            <a:endParaRPr lang="en-US" dirty="0"/>
          </a:p>
        </p:txBody>
      </p:sp>
    </p:spTree>
    <p:extLst>
      <p:ext uri="{BB962C8B-B14F-4D97-AF65-F5344CB8AC3E}">
        <p14:creationId xmlns:p14="http://schemas.microsoft.com/office/powerpoint/2010/main" val="1267448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examples of some and how this can be addressed by adjustment of medication</a:t>
            </a:r>
          </a:p>
          <a:p>
            <a:pPr marL="174708" indent="-174708">
              <a:buFontTx/>
              <a:buChar char="-"/>
            </a:pPr>
            <a:r>
              <a:rPr lang="en-US" baseline="0" dirty="0"/>
              <a:t>Common mistake late onset of Concerta giving higher dose then getting peak adverse effects when adding small ir dose in am might improve onset and lower slow release eliminates peak adverse effects. </a:t>
            </a:r>
          </a:p>
          <a:p>
            <a:pPr marL="174708" indent="-174708">
              <a:buFontTx/>
              <a:buChar char="-"/>
            </a:pPr>
            <a:r>
              <a:rPr lang="en-US" baseline="0" dirty="0"/>
              <a:t>Switching between Ritalin IR, Focalin, XR and Metadate CD have different proportions of immediate and slow release. </a:t>
            </a:r>
          </a:p>
          <a:p>
            <a:pPr marL="174708" indent="-174708">
              <a:buFontTx/>
              <a:buChar char="-"/>
            </a:pPr>
            <a:r>
              <a:rPr lang="en-US" baseline="0" dirty="0"/>
              <a:t>Similarly Knowing difference between Dexedrine, Adderall XR and Vyvanse</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44</a:t>
            </a:fld>
            <a:endParaRPr lang="en-US" dirty="0"/>
          </a:p>
        </p:txBody>
      </p:sp>
    </p:spTree>
    <p:extLst>
      <p:ext uri="{BB962C8B-B14F-4D97-AF65-F5344CB8AC3E}">
        <p14:creationId xmlns:p14="http://schemas.microsoft.com/office/powerpoint/2010/main" val="60125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a:p>
            <a:pPr defTabSz="465887">
              <a:defRPr/>
            </a:pPr>
            <a:r>
              <a:rPr lang="en-US" dirty="0"/>
              <a:t>Problems with headache</a:t>
            </a:r>
            <a:r>
              <a:rPr lang="en-US" baseline="0" dirty="0"/>
              <a:t> during onset vs peak vs offset. Monday morning headaches.</a:t>
            </a:r>
            <a:endParaRPr lang="en-US" dirty="0"/>
          </a:p>
          <a:p>
            <a:endParaRPr lang="en-US" baseline="0" dirty="0"/>
          </a:p>
          <a:p>
            <a:r>
              <a:rPr lang="en-US" baseline="0" dirty="0"/>
              <a:t>Mood issues during peak or all day long</a:t>
            </a:r>
          </a:p>
        </p:txBody>
      </p:sp>
      <p:sp>
        <p:nvSpPr>
          <p:cNvPr id="4" name="Slide Number Placeholder 3"/>
          <p:cNvSpPr>
            <a:spLocks noGrp="1"/>
          </p:cNvSpPr>
          <p:nvPr>
            <p:ph type="sldNum" sz="quarter" idx="10"/>
          </p:nvPr>
        </p:nvSpPr>
        <p:spPr/>
        <p:txBody>
          <a:bodyPr/>
          <a:lstStyle/>
          <a:p>
            <a:fld id="{8C755AB8-8521-B645-86CD-8C1D0D66859C}" type="slidenum">
              <a:rPr lang="en-US" smtClean="0"/>
              <a:t>45</a:t>
            </a:fld>
            <a:endParaRPr lang="en-US" dirty="0"/>
          </a:p>
        </p:txBody>
      </p:sp>
    </p:spTree>
    <p:extLst>
      <p:ext uri="{BB962C8B-B14F-4D97-AF65-F5344CB8AC3E}">
        <p14:creationId xmlns:p14="http://schemas.microsoft.com/office/powerpoint/2010/main" val="239245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a:t>
            </a:fld>
            <a:endParaRPr lang="en-US" dirty="0"/>
          </a:p>
        </p:txBody>
      </p:sp>
    </p:spTree>
    <p:extLst>
      <p:ext uri="{BB962C8B-B14F-4D97-AF65-F5344CB8AC3E}">
        <p14:creationId xmlns:p14="http://schemas.microsoft.com/office/powerpoint/2010/main" val="3706597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46</a:t>
            </a:fld>
            <a:endParaRPr lang="en-US" dirty="0"/>
          </a:p>
        </p:txBody>
      </p:sp>
    </p:spTree>
    <p:extLst>
      <p:ext uri="{BB962C8B-B14F-4D97-AF65-F5344CB8AC3E}">
        <p14:creationId xmlns:p14="http://schemas.microsoft.com/office/powerpoint/2010/main" val="67911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Concerta utilizes something called the OROS delivery system (see featured picture at the top of this blog post) to release methylphenidate into the body. </a:t>
            </a:r>
            <a:r>
              <a:rPr lang="en-US" dirty="0">
                <a:solidFill>
                  <a:srgbClr val="C00000"/>
                </a:solidFill>
              </a:rPr>
              <a:t>It was developed by a team of scientists in California who observed a phenomena referred to as “tachyphylaxis” with earlier attempts to develop long-acting methylphenidate-based stimulants. Essentially, people taking stimulants develop some degree of tolerance to the drug acutely in response to an individual dose. While the absolute level of the drug in someone’s system matters, whether the blood level is rising or falling also matters, since a rising blood level contributes to the ability of a stimulant to sustain beneficial effects over the course of a school or work day.</a:t>
            </a:r>
          </a:p>
          <a:p>
            <a:pPr rtl="0"/>
            <a:r>
              <a:rPr lang="en-US" dirty="0">
                <a:solidFill>
                  <a:srgbClr val="C00000"/>
                </a:solidFill>
              </a:rPr>
              <a:t>Concerta was designed to release an initial dose of stimulant within the first two hours of ingestion…22% of the active drug is contained within the coating of the pill. After this overcoat dissolves, a laser-drilled hole in the end of pill is uncovered. As the pill passes through the stomach and the gastrointestinal track, water taken up into the pill results in changes in internal pressure that leads to a “pulse release” of small amounts of medication as it passes through the gut. </a:t>
            </a:r>
          </a:p>
          <a:p>
            <a:pPr rtl="0"/>
            <a:r>
              <a:rPr lang="en-US" dirty="0"/>
              <a:t>Because Johnson &amp; Johnson (the parent company that owns the rights to Concerta) owns the patent on the OROS release system, companies seeking to make a generic version had to do so with a </a:t>
            </a:r>
            <a:r>
              <a:rPr lang="en-US" b="1" dirty="0"/>
              <a:t>different delivery system</a:t>
            </a:r>
            <a:r>
              <a:rPr lang="en-US" dirty="0"/>
              <a:t>.</a:t>
            </a:r>
          </a:p>
          <a:p>
            <a:pPr rtl="0"/>
            <a:endParaRPr lang="en-US" dirty="0"/>
          </a:p>
          <a:p>
            <a:pPr rtl="0"/>
            <a:r>
              <a:rPr lang="en-US" dirty="0"/>
              <a:t>Ultimately, Watson Pharmaceuticals was approved to manufacture a generic equivalent of Concerta. As often occurs in these situations, the lawyers for Johnson &amp; Johnson  and Watson worked out a deal. J &amp; J would continue to manufacture Concerta through their Alza subsidiary that Watson would sell at a discount as an “authorized generic,” with the two companies splitting the profits. The brand Concerta and the Watson/Activis version of Concerta are equivalent…they are manufactured in the same factory, using the same equipment and the same drug delivery system as in the original Concerta.</a:t>
            </a:r>
          </a:p>
          <a:p>
            <a:pPr rtl="0"/>
            <a:endParaRPr lang="en-US" dirty="0"/>
          </a:p>
          <a:p>
            <a:pPr rtl="0"/>
            <a:endParaRPr lang="en-US" dirty="0"/>
          </a:p>
          <a:p>
            <a:pPr rtl="0"/>
            <a:r>
              <a:rPr lang="en-US" dirty="0"/>
              <a:t>the </a:t>
            </a:r>
            <a:r>
              <a:rPr lang="en-US" u="sng" dirty="0"/>
              <a:t>Mallinkcroft product</a:t>
            </a:r>
            <a:r>
              <a:rPr lang="en-US" dirty="0"/>
              <a:t> (pictured at right), an overcoat containing immediate-release methylphenidate that dissolves within the first hour after ingestion. The core of the pill contains a diffusion-controlling membrane that releases methylphenidate as water in the gastrointestinal tract passes through the membrane. The membrane is designed to release methylphenidate over a period of time roughly corresponding to the release period resulting from the OROS delivery system in Concerta.</a:t>
            </a:r>
          </a:p>
          <a:p>
            <a:pPr rtl="0"/>
            <a:endParaRPr lang="en-US" dirty="0"/>
          </a:p>
          <a:p>
            <a:pPr rtl="0"/>
            <a:r>
              <a:rPr lang="en-US" u="sng" dirty="0"/>
              <a:t>Kremers Urban generic</a:t>
            </a:r>
            <a:r>
              <a:rPr lang="en-US" dirty="0"/>
              <a:t> (pictured at right) uses an extended-release bead technology to release methylphenidate at a controlled rate. The pill resembles a conventional tablet in appearance, featuring an overcoat containing immediate release stimulant that releases during the first hour as the tablet disintegrates and a core of extended-release stimulant beads operating with a similar mechanism as those in Focalin XR.</a:t>
            </a:r>
          </a:p>
        </p:txBody>
      </p:sp>
      <p:sp>
        <p:nvSpPr>
          <p:cNvPr id="4" name="Slide Number Placeholder 3"/>
          <p:cNvSpPr>
            <a:spLocks noGrp="1"/>
          </p:cNvSpPr>
          <p:nvPr>
            <p:ph type="sldNum" sz="quarter" idx="10"/>
          </p:nvPr>
        </p:nvSpPr>
        <p:spPr/>
        <p:txBody>
          <a:bodyPr/>
          <a:lstStyle/>
          <a:p>
            <a:fld id="{8C755AB8-8521-B645-86CD-8C1D0D66859C}" type="slidenum">
              <a:rPr lang="en-US" smtClean="0"/>
              <a:t>48</a:t>
            </a:fld>
            <a:endParaRPr lang="en-US" dirty="0"/>
          </a:p>
        </p:txBody>
      </p:sp>
    </p:spTree>
    <p:extLst>
      <p:ext uri="{BB962C8B-B14F-4D97-AF65-F5344CB8AC3E}">
        <p14:creationId xmlns:p14="http://schemas.microsoft.com/office/powerpoint/2010/main" val="2234853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49</a:t>
            </a:fld>
            <a:endParaRPr lang="en-US" dirty="0"/>
          </a:p>
        </p:txBody>
      </p:sp>
    </p:spTree>
    <p:extLst>
      <p:ext uri="{BB962C8B-B14F-4D97-AF65-F5344CB8AC3E}">
        <p14:creationId xmlns:p14="http://schemas.microsoft.com/office/powerpoint/2010/main" val="559714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50</a:t>
            </a:fld>
            <a:endParaRPr lang="en-US" dirty="0"/>
          </a:p>
        </p:txBody>
      </p:sp>
    </p:spTree>
    <p:extLst>
      <p:ext uri="{BB962C8B-B14F-4D97-AF65-F5344CB8AC3E}">
        <p14:creationId xmlns:p14="http://schemas.microsoft.com/office/powerpoint/2010/main" val="3832243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t>
            </a:r>
            <a:r>
              <a:rPr lang="en-US" baseline="0" dirty="0"/>
              <a:t> by staying in room, reading or being read to, listening to calm music, books on tape.</a:t>
            </a:r>
          </a:p>
          <a:p>
            <a:r>
              <a:rPr lang="en-US" baseline="0" dirty="0"/>
              <a:t>Can build routine alternating with quiet alone time and quiet together time.</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51</a:t>
            </a:fld>
            <a:endParaRPr lang="en-US" dirty="0"/>
          </a:p>
        </p:txBody>
      </p:sp>
    </p:spTree>
    <p:extLst>
      <p:ext uri="{BB962C8B-B14F-4D97-AF65-F5344CB8AC3E}">
        <p14:creationId xmlns:p14="http://schemas.microsoft.com/office/powerpoint/2010/main" val="2685427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52</a:t>
            </a:fld>
            <a:endParaRPr lang="en-US" dirty="0"/>
          </a:p>
        </p:txBody>
      </p:sp>
    </p:spTree>
    <p:extLst>
      <p:ext uri="{BB962C8B-B14F-4D97-AF65-F5344CB8AC3E}">
        <p14:creationId xmlns:p14="http://schemas.microsoft.com/office/powerpoint/2010/main" val="161762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54</a:t>
            </a:fld>
            <a:endParaRPr lang="en-US" dirty="0"/>
          </a:p>
        </p:txBody>
      </p:sp>
    </p:spTree>
    <p:extLst>
      <p:ext uri="{BB962C8B-B14F-4D97-AF65-F5344CB8AC3E}">
        <p14:creationId xmlns:p14="http://schemas.microsoft.com/office/powerpoint/2010/main" val="268514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From KJM</a:t>
            </a:r>
          </a:p>
        </p:txBody>
      </p:sp>
      <p:sp>
        <p:nvSpPr>
          <p:cNvPr id="4" name="Slide Number Placeholder 3"/>
          <p:cNvSpPr>
            <a:spLocks noGrp="1"/>
          </p:cNvSpPr>
          <p:nvPr>
            <p:ph type="sldNum" sz="quarter" idx="10"/>
          </p:nvPr>
        </p:nvSpPr>
        <p:spPr/>
        <p:txBody>
          <a:bodyPr/>
          <a:lstStyle/>
          <a:p>
            <a:fld id="{8C755AB8-8521-B645-86CD-8C1D0D66859C}" type="slidenum">
              <a:rPr lang="en-US" smtClean="0"/>
              <a:t>55</a:t>
            </a:fld>
            <a:endParaRPr lang="en-US" dirty="0"/>
          </a:p>
        </p:txBody>
      </p:sp>
    </p:spTree>
    <p:extLst>
      <p:ext uri="{BB962C8B-B14F-4D97-AF65-F5344CB8AC3E}">
        <p14:creationId xmlns:p14="http://schemas.microsoft.com/office/powerpoint/2010/main" val="293477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56</a:t>
            </a:fld>
            <a:endParaRPr lang="en-US" dirty="0"/>
          </a:p>
        </p:txBody>
      </p:sp>
    </p:spTree>
    <p:extLst>
      <p:ext uri="{BB962C8B-B14F-4D97-AF65-F5344CB8AC3E}">
        <p14:creationId xmlns:p14="http://schemas.microsoft.com/office/powerpoint/2010/main" val="1131627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Pinworms</a:t>
            </a:r>
          </a:p>
        </p:txBody>
      </p:sp>
      <p:sp>
        <p:nvSpPr>
          <p:cNvPr id="4" name="Slide Number Placeholder 3"/>
          <p:cNvSpPr>
            <a:spLocks noGrp="1"/>
          </p:cNvSpPr>
          <p:nvPr>
            <p:ph type="sldNum" sz="quarter" idx="10"/>
          </p:nvPr>
        </p:nvSpPr>
        <p:spPr/>
        <p:txBody>
          <a:bodyPr/>
          <a:lstStyle/>
          <a:p>
            <a:fld id="{8C755AB8-8521-B645-86CD-8C1D0D66859C}" type="slidenum">
              <a:rPr lang="en-US" smtClean="0"/>
              <a:t>57</a:t>
            </a:fld>
            <a:endParaRPr lang="en-US" dirty="0"/>
          </a:p>
        </p:txBody>
      </p:sp>
    </p:spTree>
    <p:extLst>
      <p:ext uri="{BB962C8B-B14F-4D97-AF65-F5344CB8AC3E}">
        <p14:creationId xmlns:p14="http://schemas.microsoft.com/office/powerpoint/2010/main" val="42166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55AB8-8521-B645-86CD-8C1D0D66859C}" type="slidenum">
              <a:rPr lang="en-US" smtClean="0"/>
              <a:t>7</a:t>
            </a:fld>
            <a:endParaRPr lang="en-US" dirty="0"/>
          </a:p>
        </p:txBody>
      </p:sp>
    </p:spTree>
    <p:extLst>
      <p:ext uri="{BB962C8B-B14F-4D97-AF65-F5344CB8AC3E}">
        <p14:creationId xmlns:p14="http://schemas.microsoft.com/office/powerpoint/2010/main" val="486886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58</a:t>
            </a:fld>
            <a:endParaRPr lang="en-US" dirty="0"/>
          </a:p>
        </p:txBody>
      </p:sp>
    </p:spTree>
    <p:extLst>
      <p:ext uri="{BB962C8B-B14F-4D97-AF65-F5344CB8AC3E}">
        <p14:creationId xmlns:p14="http://schemas.microsoft.com/office/powerpoint/2010/main" val="1993330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59</a:t>
            </a:fld>
            <a:endParaRPr lang="en-US" dirty="0"/>
          </a:p>
        </p:txBody>
      </p:sp>
    </p:spTree>
    <p:extLst>
      <p:ext uri="{BB962C8B-B14F-4D97-AF65-F5344CB8AC3E}">
        <p14:creationId xmlns:p14="http://schemas.microsoft.com/office/powerpoint/2010/main" val="2004257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Burning</a:t>
            </a:r>
            <a:r>
              <a:rPr lang="en-US" baseline="0" dirty="0"/>
              <a:t> rubber analogy</a:t>
            </a:r>
          </a:p>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60</a:t>
            </a:fld>
            <a:endParaRPr lang="en-US" dirty="0"/>
          </a:p>
        </p:txBody>
      </p:sp>
    </p:spTree>
    <p:extLst>
      <p:ext uri="{BB962C8B-B14F-4D97-AF65-F5344CB8AC3E}">
        <p14:creationId xmlns:p14="http://schemas.microsoft.com/office/powerpoint/2010/main" val="3422486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64</a:t>
            </a:fld>
            <a:endParaRPr lang="en-US" dirty="0"/>
          </a:p>
        </p:txBody>
      </p:sp>
    </p:spTree>
    <p:extLst>
      <p:ext uri="{BB962C8B-B14F-4D97-AF65-F5344CB8AC3E}">
        <p14:creationId xmlns:p14="http://schemas.microsoft.com/office/powerpoint/2010/main" val="1016143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65</a:t>
            </a:fld>
            <a:endParaRPr lang="en-US" dirty="0"/>
          </a:p>
        </p:txBody>
      </p:sp>
    </p:spTree>
    <p:extLst>
      <p:ext uri="{BB962C8B-B14F-4D97-AF65-F5344CB8AC3E}">
        <p14:creationId xmlns:p14="http://schemas.microsoft.com/office/powerpoint/2010/main" val="1206707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66</a:t>
            </a:fld>
            <a:endParaRPr lang="en-US" dirty="0"/>
          </a:p>
        </p:txBody>
      </p:sp>
    </p:spTree>
    <p:extLst>
      <p:ext uri="{BB962C8B-B14F-4D97-AF65-F5344CB8AC3E}">
        <p14:creationId xmlns:p14="http://schemas.microsoft.com/office/powerpoint/2010/main" val="429897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67</a:t>
            </a:fld>
            <a:endParaRPr lang="en-US" dirty="0"/>
          </a:p>
        </p:txBody>
      </p:sp>
    </p:spTree>
    <p:extLst>
      <p:ext uri="{BB962C8B-B14F-4D97-AF65-F5344CB8AC3E}">
        <p14:creationId xmlns:p14="http://schemas.microsoft.com/office/powerpoint/2010/main" val="3769177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Biofeedback now</a:t>
            </a:r>
            <a:r>
              <a:rPr lang="en-US" baseline="0" dirty="0"/>
              <a:t> covered by most insurance</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68</a:t>
            </a:fld>
            <a:endParaRPr lang="en-US" dirty="0"/>
          </a:p>
        </p:txBody>
      </p:sp>
    </p:spTree>
    <p:extLst>
      <p:ext uri="{BB962C8B-B14F-4D97-AF65-F5344CB8AC3E}">
        <p14:creationId xmlns:p14="http://schemas.microsoft.com/office/powerpoint/2010/main" val="3727968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Tx monitoring:  reassurance following</a:t>
            </a:r>
            <a:r>
              <a:rPr lang="en-US" baseline="0" dirty="0"/>
              <a:t> up on progress in other settings and treatments.</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69</a:t>
            </a:fld>
            <a:endParaRPr lang="en-US" dirty="0"/>
          </a:p>
        </p:txBody>
      </p:sp>
    </p:spTree>
    <p:extLst>
      <p:ext uri="{BB962C8B-B14F-4D97-AF65-F5344CB8AC3E}">
        <p14:creationId xmlns:p14="http://schemas.microsoft.com/office/powerpoint/2010/main" val="4262059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Practice</a:t>
            </a:r>
            <a:r>
              <a:rPr lang="en-US" baseline="0" dirty="0"/>
              <a:t> readiness is a term that aap met as way of getting your office practice ready to more effectively handle these situations.</a:t>
            </a:r>
          </a:p>
          <a:p>
            <a:r>
              <a:rPr lang="en-US" baseline="0" dirty="0"/>
              <a:t>If you can incorporate systems changes it can be more efficient than responding on a case to case basis.</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70</a:t>
            </a:fld>
            <a:endParaRPr lang="en-US" dirty="0"/>
          </a:p>
        </p:txBody>
      </p:sp>
    </p:spTree>
    <p:extLst>
      <p:ext uri="{BB962C8B-B14F-4D97-AF65-F5344CB8AC3E}">
        <p14:creationId xmlns:p14="http://schemas.microsoft.com/office/powerpoint/2010/main" val="203163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give some details of questions/ topics for interview.</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10</a:t>
            </a:fld>
            <a:endParaRPr lang="en-US" dirty="0"/>
          </a:p>
        </p:txBody>
      </p:sp>
    </p:spTree>
    <p:extLst>
      <p:ext uri="{BB962C8B-B14F-4D97-AF65-F5344CB8AC3E}">
        <p14:creationId xmlns:p14="http://schemas.microsoft.com/office/powerpoint/2010/main" val="323953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72</a:t>
            </a:fld>
            <a:endParaRPr lang="en-US" dirty="0"/>
          </a:p>
        </p:txBody>
      </p:sp>
    </p:spTree>
    <p:extLst>
      <p:ext uri="{BB962C8B-B14F-4D97-AF65-F5344CB8AC3E}">
        <p14:creationId xmlns:p14="http://schemas.microsoft.com/office/powerpoint/2010/main" val="93859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details for packets and tools</a:t>
            </a:r>
          </a:p>
          <a:p>
            <a:r>
              <a:rPr lang="en-US" dirty="0"/>
              <a:t>AAP guidelines now include requiring</a:t>
            </a:r>
            <a:r>
              <a:rPr lang="en-US" baseline="0" dirty="0"/>
              <a:t> documentation of impairment.</a:t>
            </a:r>
          </a:p>
          <a:p>
            <a:r>
              <a:rPr lang="en-US" baseline="0" dirty="0"/>
              <a:t>Also Vanderbilt f/u scales include medication side effect screening questions.</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11</a:t>
            </a:fld>
            <a:endParaRPr lang="en-US" dirty="0"/>
          </a:p>
        </p:txBody>
      </p:sp>
    </p:spTree>
    <p:extLst>
      <p:ext uri="{BB962C8B-B14F-4D97-AF65-F5344CB8AC3E}">
        <p14:creationId xmlns:p14="http://schemas.microsoft.com/office/powerpoint/2010/main" val="403036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12</a:t>
            </a:fld>
            <a:endParaRPr lang="en-US" dirty="0"/>
          </a:p>
        </p:txBody>
      </p:sp>
    </p:spTree>
    <p:extLst>
      <p:ext uri="{BB962C8B-B14F-4D97-AF65-F5344CB8AC3E}">
        <p14:creationId xmlns:p14="http://schemas.microsoft.com/office/powerpoint/2010/main" val="314150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13</a:t>
            </a:fld>
            <a:endParaRPr lang="en-US" dirty="0"/>
          </a:p>
        </p:txBody>
      </p:sp>
    </p:spTree>
    <p:extLst>
      <p:ext uri="{BB962C8B-B14F-4D97-AF65-F5344CB8AC3E}">
        <p14:creationId xmlns:p14="http://schemas.microsoft.com/office/powerpoint/2010/main" val="336639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Biofeedback now</a:t>
            </a:r>
            <a:r>
              <a:rPr lang="en-US" baseline="0" dirty="0"/>
              <a:t> covered by most insurance</a:t>
            </a:r>
            <a:endParaRPr lang="en-US" dirty="0"/>
          </a:p>
        </p:txBody>
      </p:sp>
      <p:sp>
        <p:nvSpPr>
          <p:cNvPr id="4" name="Slide Number Placeholder 3"/>
          <p:cNvSpPr>
            <a:spLocks noGrp="1"/>
          </p:cNvSpPr>
          <p:nvPr>
            <p:ph type="sldNum" sz="quarter" idx="10"/>
          </p:nvPr>
        </p:nvSpPr>
        <p:spPr/>
        <p:txBody>
          <a:bodyPr/>
          <a:lstStyle/>
          <a:p>
            <a:fld id="{8C755AB8-8521-B645-86CD-8C1D0D66859C}" type="slidenum">
              <a:rPr lang="en-US" smtClean="0"/>
              <a:t>14</a:t>
            </a:fld>
            <a:endParaRPr lang="en-US" dirty="0"/>
          </a:p>
        </p:txBody>
      </p:sp>
    </p:spTree>
    <p:extLst>
      <p:ext uri="{BB962C8B-B14F-4D97-AF65-F5344CB8AC3E}">
        <p14:creationId xmlns:p14="http://schemas.microsoft.com/office/powerpoint/2010/main" val="227324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C1AB52-F941-4551-A291-B699BC62C9AF}"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303632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1AB52-F941-4551-A291-B699BC62C9AF}"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143444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1AB52-F941-4551-A291-B699BC62C9AF}"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22556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4169" y="995762"/>
            <a:ext cx="10316315" cy="2852737"/>
          </a:xfrm>
        </p:spPr>
        <p:txBody>
          <a:bodyPr anchor="t">
            <a:normAutofit/>
          </a:bodyPr>
          <a:lstStyle>
            <a:lvl1pPr>
              <a:defRPr sz="5400">
                <a:solidFill>
                  <a:schemeClr val="accent5">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44168" y="4338951"/>
            <a:ext cx="10515600" cy="1911545"/>
          </a:xfrm>
        </p:spPr>
        <p:txBody>
          <a:bodyPr>
            <a:normAutofit/>
          </a:bodyPr>
          <a:lstStyle>
            <a:lvl1pPr marL="0" indent="0">
              <a:buNone/>
              <a:defRPr sz="2800">
                <a:solidFill>
                  <a:schemeClr val="accent5">
                    <a:lumMod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0126" y="4769575"/>
            <a:ext cx="2779647" cy="1480921"/>
          </a:xfrm>
          <a:prstGeom prst="rect">
            <a:avLst/>
          </a:prstGeom>
          <a:noFill/>
          <a:ln>
            <a:noFill/>
          </a:ln>
        </p:spPr>
      </p:pic>
      <p:cxnSp>
        <p:nvCxnSpPr>
          <p:cNvPr id="9" name="Straight Connector 8"/>
          <p:cNvCxnSpPr/>
          <p:nvPr userDrawn="1"/>
        </p:nvCxnSpPr>
        <p:spPr>
          <a:xfrm flipV="1">
            <a:off x="744169" y="3985474"/>
            <a:ext cx="9902955" cy="228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1209725" y="4145320"/>
            <a:ext cx="10050049" cy="28323"/>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7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7790"/>
          </a:xfrm>
          <a:solidFill>
            <a:schemeClr val="accent1">
              <a:lumMod val="60000"/>
              <a:lumOff val="40000"/>
            </a:schemeClr>
          </a:solidFill>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703547"/>
            <a:ext cx="10515600" cy="4496843"/>
          </a:xfrm>
        </p:spPr>
        <p:txBody>
          <a:bodyPr>
            <a:normAutofit/>
          </a:bodyPr>
          <a:lstStyle>
            <a:lvl1pPr>
              <a:defRPr sz="2800">
                <a:solidFill>
                  <a:schemeClr val="accent5">
                    <a:lumMod val="75000"/>
                  </a:schemeClr>
                </a:solidFill>
                <a:latin typeface="Arial" panose="020B0604020202020204" pitchFamily="34" charset="0"/>
                <a:cs typeface="Arial" panose="020B0604020202020204" pitchFamily="34" charset="0"/>
              </a:defRPr>
            </a:lvl1pPr>
            <a:lvl2pPr>
              <a:defRPr sz="2800">
                <a:solidFill>
                  <a:schemeClr val="accent5">
                    <a:lumMod val="75000"/>
                  </a:schemeClr>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pic>
        <p:nvPicPr>
          <p:cNvPr id="11" name="Picture 1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39200" y="5779892"/>
            <a:ext cx="2514600" cy="952500"/>
          </a:xfrm>
          <a:prstGeom prst="rect">
            <a:avLst/>
          </a:prstGeom>
          <a:noFill/>
          <a:ln>
            <a:noFill/>
          </a:ln>
        </p:spPr>
      </p:pic>
      <p:cxnSp>
        <p:nvCxnSpPr>
          <p:cNvPr id="13" name="Straight Connector 12"/>
          <p:cNvCxnSpPr/>
          <p:nvPr userDrawn="1"/>
        </p:nvCxnSpPr>
        <p:spPr>
          <a:xfrm>
            <a:off x="838200" y="1553228"/>
            <a:ext cx="105156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1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C1AB52-F941-4551-A291-B699BC62C9AF}"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206837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C1AB52-F941-4551-A291-B699BC62C9AF}" type="datetimeFigureOut">
              <a:rPr lang="en-US" smtClean="0"/>
              <a:t>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5810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C1AB52-F941-4551-A291-B699BC62C9AF}" type="datetimeFigureOut">
              <a:rPr lang="en-US" smtClean="0"/>
              <a:t>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205614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1AB52-F941-4551-A291-B699BC62C9AF}" type="datetimeFigureOut">
              <a:rPr lang="en-US" smtClean="0"/>
              <a:t>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203974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1AB52-F941-4551-A291-B699BC62C9AF}"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135077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1AB52-F941-4551-A291-B699BC62C9AF}"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B451A-24DE-4EB5-A7DF-AFDE035F90D2}" type="slidenum">
              <a:rPr lang="en-US" smtClean="0"/>
              <a:t>‹#›</a:t>
            </a:fld>
            <a:endParaRPr lang="en-US" dirty="0"/>
          </a:p>
        </p:txBody>
      </p:sp>
    </p:spTree>
    <p:extLst>
      <p:ext uri="{BB962C8B-B14F-4D97-AF65-F5344CB8AC3E}">
        <p14:creationId xmlns:p14="http://schemas.microsoft.com/office/powerpoint/2010/main" val="306451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1AB52-F941-4551-A291-B699BC62C9AF}" type="datetimeFigureOut">
              <a:rPr lang="en-US" smtClean="0"/>
              <a:t>1/9/21</a:t>
            </a:fld>
            <a:endParaRPr lang="en-US" dirty="0"/>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B451A-24DE-4EB5-A7DF-AFDE035F90D2}" type="slidenum">
              <a:rPr lang="en-US" smtClean="0"/>
              <a:t>‹#›</a:t>
            </a:fld>
            <a:endParaRPr lang="en-US" dirty="0"/>
          </a:p>
        </p:txBody>
      </p:sp>
    </p:spTree>
    <p:extLst>
      <p:ext uri="{BB962C8B-B14F-4D97-AF65-F5344CB8AC3E}">
        <p14:creationId xmlns:p14="http://schemas.microsoft.com/office/powerpoint/2010/main" val="179532365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ediatrics.aappublications.org/content/144/4/e2019252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drgrcevich.files.wordpress.com/2014/02/concerta.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hyperlink" Target="http://www.adhdmedicationguide.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www.schoolpsychiatry.org" TargetMode="External"/><Relationship Id="rId2" Type="http://schemas.openxmlformats.org/officeDocument/2006/relationships/hyperlink" Target="http://www.healthychildren.org/"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adhdmedicationguide.com/"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mailto:JCordova@wheelerclinic.org" TargetMode="External"/><Relationship Id="rId4" Type="http://schemas.openxmlformats.org/officeDocument/2006/relationships/hyperlink" Target="https://pediatrics.aappublications.org/content/144/4/e2019252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711A-E7EF-6B43-8C69-2BD2CEBDD519}"/>
              </a:ext>
            </a:extLst>
          </p:cNvPr>
          <p:cNvSpPr>
            <a:spLocks noGrp="1"/>
          </p:cNvSpPr>
          <p:nvPr>
            <p:ph type="title"/>
          </p:nvPr>
        </p:nvSpPr>
        <p:spPr/>
        <p:txBody>
          <a:bodyPr/>
          <a:lstStyle/>
          <a:p>
            <a:r>
              <a:rPr lang="en-US" dirty="0"/>
              <a:t>Some Tips for Helping Families Cope with Traumatic Events</a:t>
            </a:r>
          </a:p>
        </p:txBody>
      </p:sp>
      <p:sp>
        <p:nvSpPr>
          <p:cNvPr id="3" name="Content Placeholder 2">
            <a:extLst>
              <a:ext uri="{FF2B5EF4-FFF2-40B4-BE49-F238E27FC236}">
                <a16:creationId xmlns:a16="http://schemas.microsoft.com/office/drawing/2014/main" id="{1B4727E0-A313-EA49-9BE5-CE0B9DFC846F}"/>
              </a:ext>
            </a:extLst>
          </p:cNvPr>
          <p:cNvSpPr>
            <a:spLocks noGrp="1"/>
          </p:cNvSpPr>
          <p:nvPr>
            <p:ph idx="1"/>
          </p:nvPr>
        </p:nvSpPr>
        <p:spPr/>
        <p:txBody>
          <a:bodyPr>
            <a:normAutofit lnSpcReduction="10000"/>
          </a:bodyPr>
          <a:lstStyle/>
          <a:p>
            <a:r>
              <a:rPr lang="en-US" dirty="0"/>
              <a:t>Self Care- Breath, be self aware, be/act calm</a:t>
            </a:r>
          </a:p>
          <a:p>
            <a:r>
              <a:rPr lang="en-US" dirty="0"/>
              <a:t>Remind your children they are safe</a:t>
            </a:r>
          </a:p>
          <a:p>
            <a:r>
              <a:rPr lang="en-US" dirty="0"/>
              <a:t>Share news as to what happened, let them hear it from you first, while reassuring their safety</a:t>
            </a:r>
          </a:p>
          <a:p>
            <a:r>
              <a:rPr lang="en-US" dirty="0"/>
              <a:t>Manage the Media, limit exposure to news coverage</a:t>
            </a:r>
          </a:p>
          <a:p>
            <a:r>
              <a:rPr lang="en-US" dirty="0"/>
              <a:t>Listen, reassure, answer questions honestly</a:t>
            </a:r>
          </a:p>
          <a:p>
            <a:r>
              <a:rPr lang="en-US" dirty="0"/>
              <a:t>Schools are already planning on how to support kids and families</a:t>
            </a:r>
          </a:p>
          <a:p>
            <a:r>
              <a:rPr lang="en-US" dirty="0"/>
              <a:t>Maintain routines- yup, back school, in person or distance</a:t>
            </a:r>
          </a:p>
          <a:p>
            <a:r>
              <a:rPr lang="en-US" dirty="0"/>
              <a:t>Plan fun activities</a:t>
            </a:r>
          </a:p>
          <a:p>
            <a:endParaRPr lang="en-US" dirty="0"/>
          </a:p>
        </p:txBody>
      </p:sp>
    </p:spTree>
    <p:extLst>
      <p:ext uri="{BB962C8B-B14F-4D97-AF65-F5344CB8AC3E}">
        <p14:creationId xmlns:p14="http://schemas.microsoft.com/office/powerpoint/2010/main" val="421774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Visit</a:t>
            </a:r>
          </a:p>
        </p:txBody>
      </p:sp>
      <p:sp>
        <p:nvSpPr>
          <p:cNvPr id="3" name="Content Placeholder 2"/>
          <p:cNvSpPr>
            <a:spLocks noGrp="1"/>
          </p:cNvSpPr>
          <p:nvPr>
            <p:ph idx="1"/>
          </p:nvPr>
        </p:nvSpPr>
        <p:spPr/>
        <p:txBody>
          <a:bodyPr>
            <a:normAutofit fontScale="85000" lnSpcReduction="20000"/>
          </a:bodyPr>
          <a:lstStyle/>
          <a:p>
            <a:r>
              <a:rPr lang="en-US" dirty="0"/>
              <a:t>Interview of caregivers and CHILD (separately if possible)</a:t>
            </a:r>
          </a:p>
          <a:p>
            <a:r>
              <a:rPr lang="en-US" dirty="0"/>
              <a:t>Obtain Pertinent Targeted History including</a:t>
            </a:r>
          </a:p>
          <a:p>
            <a:pPr lvl="1"/>
            <a:r>
              <a:rPr lang="en-US" dirty="0"/>
              <a:t>Onset and pattern of development of symptoms</a:t>
            </a:r>
          </a:p>
          <a:p>
            <a:pPr lvl="1"/>
            <a:r>
              <a:rPr lang="en-US" dirty="0"/>
              <a:t>How it presents in different settings</a:t>
            </a:r>
          </a:p>
          <a:p>
            <a:pPr lvl="1"/>
            <a:r>
              <a:rPr lang="en-US" dirty="0"/>
              <a:t>Sleep and Screen habits</a:t>
            </a:r>
          </a:p>
          <a:p>
            <a:pPr lvl="1"/>
            <a:r>
              <a:rPr lang="en-US" dirty="0"/>
              <a:t>What patient and family have tried before</a:t>
            </a:r>
          </a:p>
          <a:p>
            <a:pPr lvl="1"/>
            <a:r>
              <a:rPr lang="en-US" dirty="0"/>
              <a:t>Family history of  ADHD, Anxiety, Bipolar disorder, psychosis, suicidal behavior, trauma or substance abuse</a:t>
            </a:r>
          </a:p>
          <a:p>
            <a:pPr lvl="1"/>
            <a:r>
              <a:rPr lang="en-US" dirty="0"/>
              <a:t>History of stressful events</a:t>
            </a:r>
          </a:p>
          <a:p>
            <a:pPr lvl="1"/>
            <a:r>
              <a:rPr lang="en-US" dirty="0"/>
              <a:t>Ask about anxiety, depression, substance abuse, suicidal self or other injurious ideation or behavior.</a:t>
            </a:r>
          </a:p>
          <a:p>
            <a:pPr lvl="1"/>
            <a:r>
              <a:rPr lang="en-US" dirty="0"/>
              <a:t>Medications, caffeine, herbal supplements, nicotine and substance use</a:t>
            </a:r>
          </a:p>
          <a:p>
            <a:r>
              <a:rPr lang="en-US" dirty="0"/>
              <a:t> Review reports and rating scales</a:t>
            </a:r>
          </a:p>
          <a:p>
            <a:pPr lvl="1"/>
            <a:endParaRPr lang="en-US" dirty="0"/>
          </a:p>
          <a:p>
            <a:pPr marL="914400" lvl="2" indent="0">
              <a:buNone/>
            </a:pPr>
            <a:endParaRPr lang="en-US" sz="2400" dirty="0">
              <a:solidFill>
                <a:schemeClr val="accent5">
                  <a:lumMod val="75000"/>
                </a:schemeClr>
              </a:solidFill>
            </a:endParaRPr>
          </a:p>
        </p:txBody>
      </p:sp>
    </p:spTree>
    <p:extLst>
      <p:ext uri="{BB962C8B-B14F-4D97-AF65-F5344CB8AC3E}">
        <p14:creationId xmlns:p14="http://schemas.microsoft.com/office/powerpoint/2010/main" val="377506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Strategies for ADHD</a:t>
            </a:r>
          </a:p>
        </p:txBody>
      </p:sp>
      <p:sp>
        <p:nvSpPr>
          <p:cNvPr id="3" name="Content Placeholder 2"/>
          <p:cNvSpPr>
            <a:spLocks noGrp="1"/>
          </p:cNvSpPr>
          <p:nvPr>
            <p:ph idx="1"/>
          </p:nvPr>
        </p:nvSpPr>
        <p:spPr/>
        <p:txBody>
          <a:bodyPr>
            <a:normAutofit/>
          </a:bodyPr>
          <a:lstStyle/>
          <a:p>
            <a:r>
              <a:rPr lang="en-US" dirty="0"/>
              <a:t>USE RATING SCALES</a:t>
            </a:r>
          </a:p>
          <a:p>
            <a:pPr lvl="1"/>
            <a:r>
              <a:rPr lang="en-US" dirty="0"/>
              <a:t>Vanderbilt Parent and Teacher ADHD Scales</a:t>
            </a:r>
          </a:p>
          <a:p>
            <a:pPr lvl="1"/>
            <a:r>
              <a:rPr lang="en-US" dirty="0"/>
              <a:t>Connor’s Parent and Teacher ADHD Scales</a:t>
            </a:r>
          </a:p>
          <a:p>
            <a:pPr marL="914400" lvl="2" indent="0">
              <a:buNone/>
            </a:pPr>
            <a:r>
              <a:rPr lang="en-US" dirty="0"/>
              <a:t>Note that Vanderbilt scales also include screens for co-morbid conditions such as anxiety, and behavioral disturbances as well as impairment indicators)</a:t>
            </a:r>
          </a:p>
          <a:p>
            <a:pPr lvl="1"/>
            <a:r>
              <a:rPr lang="en-US" dirty="0"/>
              <a:t>Obtain info from School</a:t>
            </a:r>
          </a:p>
          <a:p>
            <a:pPr lvl="2"/>
            <a:r>
              <a:rPr lang="en-US" dirty="0"/>
              <a:t>School rating scales</a:t>
            </a:r>
          </a:p>
          <a:p>
            <a:pPr lvl="2"/>
            <a:r>
              <a:rPr lang="en-US" dirty="0"/>
              <a:t>School based Assessment including psycho-educational testing</a:t>
            </a:r>
          </a:p>
          <a:p>
            <a:pPr lvl="1"/>
            <a:r>
              <a:rPr lang="en-US" dirty="0"/>
              <a:t>Obtain Other Collateral Information</a:t>
            </a:r>
          </a:p>
          <a:p>
            <a:pPr lvl="2"/>
            <a:r>
              <a:rPr lang="en-US" dirty="0"/>
              <a:t>Develop and Utilize “OBSERVER FORMS” to collect observations from different caretakers and collaterals (or use our forms)</a:t>
            </a:r>
          </a:p>
        </p:txBody>
      </p:sp>
    </p:spTree>
    <p:extLst>
      <p:ext uri="{BB962C8B-B14F-4D97-AF65-F5344CB8AC3E}">
        <p14:creationId xmlns:p14="http://schemas.microsoft.com/office/powerpoint/2010/main" val="331142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452"/>
            <a:ext cx="10515600" cy="1156463"/>
          </a:xfrm>
        </p:spPr>
        <p:txBody>
          <a:bodyPr>
            <a:normAutofit fontScale="90000"/>
          </a:bodyPr>
          <a:lstStyle/>
          <a:p>
            <a:br>
              <a:rPr lang="en-US" altLang="en-US" dirty="0">
                <a:solidFill>
                  <a:srgbClr val="000000"/>
                </a:solidFill>
              </a:rPr>
            </a:br>
            <a:r>
              <a:rPr lang="en-US" altLang="en-US" dirty="0">
                <a:solidFill>
                  <a:srgbClr val="000000"/>
                </a:solidFill>
              </a:rPr>
              <a:t>American Academy of Pediatrics Clinical Practice Guideline for ADHD in Children and Adolescents - update </a:t>
            </a:r>
            <a:br>
              <a:rPr lang="en-US" altLang="en-US" dirty="0">
                <a:solidFill>
                  <a:srgbClr val="000000"/>
                </a:solidFill>
              </a:rPr>
            </a:br>
            <a:endParaRPr lang="en-US" dirty="0">
              <a:solidFill>
                <a:srgbClr val="000000"/>
              </a:solidFill>
            </a:endParaRPr>
          </a:p>
        </p:txBody>
      </p:sp>
      <p:sp>
        <p:nvSpPr>
          <p:cNvPr id="4" name="Rectangle 6"/>
          <p:cNvSpPr>
            <a:spLocks noGrp="1" noChangeArrowheads="1"/>
          </p:cNvSpPr>
          <p:nvPr>
            <p:ph idx="1"/>
          </p:nvPr>
        </p:nvSpPr>
        <p:spPr bwMode="auto">
          <a:xfrm>
            <a:off x="838200" y="1703540"/>
            <a:ext cx="10515600"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5000"/>
              </a:lnSpc>
              <a:spcBef>
                <a:spcPct val="40000"/>
              </a:spcBef>
              <a:buClr>
                <a:schemeClr val="accent1"/>
              </a:buClr>
              <a:buSzPct val="75000"/>
              <a:buFontTx/>
              <a:buChar char="•"/>
            </a:pPr>
            <a:r>
              <a:rPr lang="en-US" altLang="en-US" sz="2400" dirty="0">
                <a:solidFill>
                  <a:srgbClr val="1A3A67"/>
                </a:solidFill>
              </a:rPr>
              <a:t>Revised in 2011 and again 10/2019</a:t>
            </a:r>
          </a:p>
          <a:p>
            <a:pPr eaLnBrk="1" hangingPunct="1">
              <a:lnSpc>
                <a:spcPct val="95000"/>
              </a:lnSpc>
              <a:spcBef>
                <a:spcPct val="40000"/>
              </a:spcBef>
              <a:buClr>
                <a:schemeClr val="accent1"/>
              </a:buClr>
              <a:buSzPct val="75000"/>
              <a:buFontTx/>
              <a:buChar char="•"/>
            </a:pPr>
            <a:r>
              <a:rPr lang="en-US" altLang="en-US" sz="2400" dirty="0">
                <a:solidFill>
                  <a:srgbClr val="1A3A67"/>
                </a:solidFill>
              </a:rPr>
              <a:t>Expanded age ranges: </a:t>
            </a:r>
            <a:r>
              <a:rPr lang="en-US" altLang="en-US" sz="2400" b="1" dirty="0"/>
              <a:t>4 - 18 </a:t>
            </a:r>
            <a:r>
              <a:rPr lang="en-US" altLang="en-US" sz="2400" dirty="0">
                <a:solidFill>
                  <a:srgbClr val="1A3A67"/>
                </a:solidFill>
              </a:rPr>
              <a:t>from 6-12</a:t>
            </a:r>
          </a:p>
          <a:p>
            <a:pPr eaLnBrk="1" hangingPunct="1">
              <a:lnSpc>
                <a:spcPct val="95000"/>
              </a:lnSpc>
              <a:spcBef>
                <a:spcPct val="40000"/>
              </a:spcBef>
              <a:buClr>
                <a:schemeClr val="accent1"/>
              </a:buClr>
              <a:buSzPct val="75000"/>
              <a:buFontTx/>
              <a:buChar char="•"/>
            </a:pPr>
            <a:r>
              <a:rPr lang="en-US" altLang="en-US" sz="2400" dirty="0">
                <a:solidFill>
                  <a:srgbClr val="1A3A67"/>
                </a:solidFill>
              </a:rPr>
              <a:t>Discussion treatment approaches for different age groups</a:t>
            </a:r>
          </a:p>
        </p:txBody>
      </p:sp>
      <p:sp>
        <p:nvSpPr>
          <p:cNvPr id="7" name="TextBox 6"/>
          <p:cNvSpPr txBox="1"/>
          <p:nvPr/>
        </p:nvSpPr>
        <p:spPr>
          <a:xfrm>
            <a:off x="890825" y="3943232"/>
            <a:ext cx="7846853" cy="2308324"/>
          </a:xfrm>
          <a:prstGeom prst="rect">
            <a:avLst/>
          </a:prstGeom>
          <a:noFill/>
        </p:spPr>
        <p:txBody>
          <a:bodyPr wrap="square" rtlCol="0">
            <a:spAutoFit/>
          </a:bodyPr>
          <a:lstStyle/>
          <a:p>
            <a:r>
              <a:rPr lang="en-US" altLang="en-US" sz="2400" dirty="0">
                <a:highlight>
                  <a:srgbClr val="FFFF00"/>
                </a:highlight>
              </a:rPr>
              <a:t>ADHD Clinical Practice Guideline: Implementing the Key Action Statements —An Algorithm and Explanation for Process of Care for the Evaluation, Diagnosis, Treatment and Monitoring of ADHD in Children and Adolescents</a:t>
            </a:r>
          </a:p>
          <a:p>
            <a:r>
              <a:rPr lang="en-US" altLang="en-US" sz="2400" dirty="0">
                <a:highlight>
                  <a:srgbClr val="FFFF00"/>
                </a:highlight>
                <a:hlinkClick r:id="rId3"/>
              </a:rPr>
              <a:t>https://pediatrics.aappublications.org/content/144/4/e20192528</a:t>
            </a:r>
            <a:endParaRPr lang="en-US" altLang="en-US" sz="2400" dirty="0">
              <a:highlight>
                <a:srgbClr val="FFFF00"/>
              </a:highlight>
            </a:endParaRPr>
          </a:p>
        </p:txBody>
      </p:sp>
    </p:spTree>
    <p:extLst>
      <p:ext uri="{BB962C8B-B14F-4D97-AF65-F5344CB8AC3E}">
        <p14:creationId xmlns:p14="http://schemas.microsoft.com/office/powerpoint/2010/main" val="138884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Based Non-Medical Interventions</a:t>
            </a:r>
          </a:p>
        </p:txBody>
      </p:sp>
      <p:sp>
        <p:nvSpPr>
          <p:cNvPr id="3" name="Content Placeholder 2"/>
          <p:cNvSpPr>
            <a:spLocks noGrp="1"/>
          </p:cNvSpPr>
          <p:nvPr>
            <p:ph idx="1"/>
          </p:nvPr>
        </p:nvSpPr>
        <p:spPr/>
        <p:txBody>
          <a:bodyPr/>
          <a:lstStyle/>
          <a:p>
            <a:r>
              <a:rPr lang="en-US" dirty="0"/>
              <a:t>Provide education about ADHD (Child &amp; Family)</a:t>
            </a:r>
          </a:p>
          <a:p>
            <a:r>
              <a:rPr lang="en-US" dirty="0"/>
              <a:t>Office based therapy approaches</a:t>
            </a:r>
          </a:p>
          <a:p>
            <a:pPr lvl="1"/>
            <a:r>
              <a:rPr lang="en-US" dirty="0"/>
              <a:t>Supportive counseling</a:t>
            </a:r>
          </a:p>
          <a:p>
            <a:pPr lvl="1"/>
            <a:r>
              <a:rPr lang="en-US" dirty="0"/>
              <a:t>Family Counseling </a:t>
            </a:r>
          </a:p>
          <a:p>
            <a:pPr lvl="2"/>
            <a:r>
              <a:rPr lang="en-US" dirty="0"/>
              <a:t>empowering parents</a:t>
            </a:r>
          </a:p>
          <a:p>
            <a:pPr lvl="2"/>
            <a:r>
              <a:rPr lang="en-US" dirty="0"/>
              <a:t>behavioral approaches</a:t>
            </a:r>
          </a:p>
          <a:p>
            <a:pPr lvl="2"/>
            <a:r>
              <a:rPr lang="en-US" dirty="0"/>
              <a:t>the importance of providing structure in home</a:t>
            </a:r>
          </a:p>
        </p:txBody>
      </p:sp>
    </p:spTree>
    <p:extLst>
      <p:ext uri="{BB962C8B-B14F-4D97-AF65-F5344CB8AC3E}">
        <p14:creationId xmlns:p14="http://schemas.microsoft.com/office/powerpoint/2010/main" val="38889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Non-Pharmacological Interventions:</a:t>
            </a:r>
          </a:p>
        </p:txBody>
      </p:sp>
      <p:sp>
        <p:nvSpPr>
          <p:cNvPr id="3" name="Content Placeholder 2"/>
          <p:cNvSpPr>
            <a:spLocks noGrp="1"/>
          </p:cNvSpPr>
          <p:nvPr>
            <p:ph idx="1"/>
          </p:nvPr>
        </p:nvSpPr>
        <p:spPr/>
        <p:txBody>
          <a:bodyPr>
            <a:normAutofit lnSpcReduction="10000"/>
          </a:bodyPr>
          <a:lstStyle/>
          <a:p>
            <a:r>
              <a:rPr lang="en-US" dirty="0"/>
              <a:t>Mental Health Centers/Outpatient Therapy</a:t>
            </a:r>
          </a:p>
          <a:p>
            <a:pPr lvl="1"/>
            <a:r>
              <a:rPr lang="en-US" dirty="0"/>
              <a:t>Behavioral Therapy</a:t>
            </a:r>
          </a:p>
          <a:p>
            <a:pPr lvl="1"/>
            <a:r>
              <a:rPr lang="en-US" dirty="0"/>
              <a:t>Parent Behavior Management Therapy</a:t>
            </a:r>
          </a:p>
          <a:p>
            <a:pPr lvl="1"/>
            <a:r>
              <a:rPr lang="en-US" dirty="0"/>
              <a:t>Neurofeedback</a:t>
            </a:r>
          </a:p>
          <a:p>
            <a:r>
              <a:rPr lang="en-US" dirty="0"/>
              <a:t>Parent Support Groups</a:t>
            </a:r>
          </a:p>
          <a:p>
            <a:r>
              <a:rPr lang="en-US" dirty="0"/>
              <a:t>School-system</a:t>
            </a:r>
          </a:p>
          <a:p>
            <a:pPr lvl="1"/>
            <a:r>
              <a:rPr lang="en-US" dirty="0"/>
              <a:t>Establish collaborative COMMUNICATION</a:t>
            </a:r>
          </a:p>
          <a:p>
            <a:pPr lvl="1"/>
            <a:r>
              <a:rPr lang="en-US" dirty="0"/>
              <a:t>School-based assessment</a:t>
            </a:r>
          </a:p>
          <a:p>
            <a:pPr lvl="1"/>
            <a:r>
              <a:rPr lang="en-US" dirty="0"/>
              <a:t>Accommodations and specialized services</a:t>
            </a:r>
          </a:p>
          <a:p>
            <a:pPr lvl="1"/>
            <a:r>
              <a:rPr lang="en-US" dirty="0"/>
              <a:t>Counseling-individual and group </a:t>
            </a:r>
          </a:p>
          <a:p>
            <a:pPr lvl="1"/>
            <a:endParaRPr lang="en-US" dirty="0"/>
          </a:p>
          <a:p>
            <a:endParaRPr lang="en-US" dirty="0"/>
          </a:p>
        </p:txBody>
      </p:sp>
    </p:spTree>
    <p:extLst>
      <p:ext uri="{BB962C8B-B14F-4D97-AF65-F5344CB8AC3E}">
        <p14:creationId xmlns:p14="http://schemas.microsoft.com/office/powerpoint/2010/main" val="424357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Based Treatment</a:t>
            </a:r>
          </a:p>
        </p:txBody>
      </p:sp>
      <p:sp>
        <p:nvSpPr>
          <p:cNvPr id="3" name="Content Placeholder 2"/>
          <p:cNvSpPr>
            <a:spLocks noGrp="1"/>
          </p:cNvSpPr>
          <p:nvPr>
            <p:ph idx="1"/>
          </p:nvPr>
        </p:nvSpPr>
        <p:spPr/>
        <p:txBody>
          <a:bodyPr>
            <a:normAutofit fontScale="92500" lnSpcReduction="10000"/>
          </a:bodyPr>
          <a:lstStyle/>
          <a:p>
            <a:r>
              <a:rPr lang="en-US" dirty="0"/>
              <a:t>Primary Care Providers</a:t>
            </a:r>
          </a:p>
          <a:p>
            <a:pPr lvl="1"/>
            <a:r>
              <a:rPr lang="en-US" dirty="0"/>
              <a:t>Psychopharmacology (Psychostimulants and Non-stimulants)</a:t>
            </a:r>
          </a:p>
          <a:p>
            <a:pPr lvl="1"/>
            <a:r>
              <a:rPr lang="en-US" dirty="0"/>
              <a:t>Treatment monitoring and case management</a:t>
            </a:r>
          </a:p>
          <a:p>
            <a:r>
              <a:rPr lang="en-US" b="1" dirty="0"/>
              <a:t>AMHCT</a:t>
            </a:r>
            <a:r>
              <a:rPr lang="en-US" dirty="0"/>
              <a:t> is here to help PCP and Family with Referrals</a:t>
            </a:r>
          </a:p>
          <a:p>
            <a:pPr lvl="1"/>
            <a:r>
              <a:rPr lang="en-US" dirty="0"/>
              <a:t>Assessment with recommendations</a:t>
            </a:r>
          </a:p>
          <a:p>
            <a:pPr lvl="1"/>
            <a:r>
              <a:rPr lang="en-US" dirty="0"/>
              <a:t>Assessment and treatment</a:t>
            </a:r>
          </a:p>
          <a:p>
            <a:r>
              <a:rPr lang="en-US" dirty="0"/>
              <a:t>Referral Providers/Specialists</a:t>
            </a:r>
          </a:p>
          <a:p>
            <a:pPr lvl="1"/>
            <a:r>
              <a:rPr lang="en-US" dirty="0"/>
              <a:t>Psychiatry</a:t>
            </a:r>
          </a:p>
          <a:p>
            <a:pPr lvl="1"/>
            <a:r>
              <a:rPr lang="en-US" dirty="0"/>
              <a:t>Psychiatric Nurse Practitioners</a:t>
            </a:r>
          </a:p>
          <a:p>
            <a:pPr lvl="1"/>
            <a:r>
              <a:rPr lang="en-US" dirty="0"/>
              <a:t>Developmental-Behavioral Pediatrics (if available)\</a:t>
            </a:r>
          </a:p>
          <a:p>
            <a:pPr lvl="1"/>
            <a:r>
              <a:rPr lang="en-US" dirty="0"/>
              <a:t>Behavioral Neurologists</a:t>
            </a:r>
          </a:p>
        </p:txBody>
      </p:sp>
    </p:spTree>
    <p:extLst>
      <p:ext uri="{BB962C8B-B14F-4D97-AF65-F5344CB8AC3E}">
        <p14:creationId xmlns:p14="http://schemas.microsoft.com/office/powerpoint/2010/main" val="256733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FFBA-1BBD-714A-A4B9-D8224F53034F}"/>
              </a:ext>
            </a:extLst>
          </p:cNvPr>
          <p:cNvSpPr>
            <a:spLocks noGrp="1"/>
          </p:cNvSpPr>
          <p:nvPr>
            <p:ph type="title"/>
          </p:nvPr>
        </p:nvSpPr>
        <p:spPr/>
        <p:txBody>
          <a:bodyPr/>
          <a:lstStyle/>
          <a:p>
            <a:r>
              <a:rPr lang="en-US" dirty="0"/>
              <a:t>Management of Poor Response or Adverse Effects of Medication</a:t>
            </a:r>
          </a:p>
        </p:txBody>
      </p:sp>
      <p:sp>
        <p:nvSpPr>
          <p:cNvPr id="3" name="Content Placeholder 2">
            <a:extLst>
              <a:ext uri="{FF2B5EF4-FFF2-40B4-BE49-F238E27FC236}">
                <a16:creationId xmlns:a16="http://schemas.microsoft.com/office/drawing/2014/main" id="{3570E0D6-FB09-DE42-A65C-5477C41BE2DD}"/>
              </a:ext>
            </a:extLst>
          </p:cNvPr>
          <p:cNvSpPr>
            <a:spLocks noGrp="1"/>
          </p:cNvSpPr>
          <p:nvPr>
            <p:ph idx="1"/>
          </p:nvPr>
        </p:nvSpPr>
        <p:spPr/>
        <p:txBody>
          <a:bodyPr/>
          <a:lstStyle/>
          <a:p>
            <a:r>
              <a:rPr lang="en-US" dirty="0"/>
              <a:t>It’s helpful to know the tools in the toolbox.</a:t>
            </a:r>
          </a:p>
          <a:p>
            <a:r>
              <a:rPr lang="en-US" dirty="0"/>
              <a:t>Although we are assuming you are familiar with ADHD medications and dosing. Let’s take a moment to review the similarities and differences of the available medication options</a:t>
            </a:r>
          </a:p>
          <a:p>
            <a:r>
              <a:rPr lang="en-US" dirty="0"/>
              <a:t>We will focus on principles and helpful concepts rather than dosing. “How to cook vs giving recipes”</a:t>
            </a:r>
          </a:p>
        </p:txBody>
      </p:sp>
    </p:spTree>
    <p:extLst>
      <p:ext uri="{BB962C8B-B14F-4D97-AF65-F5344CB8AC3E}">
        <p14:creationId xmlns:p14="http://schemas.microsoft.com/office/powerpoint/2010/main" val="272104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02EE-0FF7-2E48-A93A-98D5131FF47A}"/>
              </a:ext>
            </a:extLst>
          </p:cNvPr>
          <p:cNvSpPr>
            <a:spLocks noGrp="1"/>
          </p:cNvSpPr>
          <p:nvPr>
            <p:ph type="title"/>
          </p:nvPr>
        </p:nvSpPr>
        <p:spPr/>
        <p:txBody>
          <a:bodyPr/>
          <a:lstStyle/>
          <a:p>
            <a:r>
              <a:rPr lang="en-US" dirty="0"/>
              <a:t>FDA Approved Medications for ADHD</a:t>
            </a:r>
          </a:p>
        </p:txBody>
      </p:sp>
      <p:sp>
        <p:nvSpPr>
          <p:cNvPr id="3" name="Content Placeholder 2">
            <a:extLst>
              <a:ext uri="{FF2B5EF4-FFF2-40B4-BE49-F238E27FC236}">
                <a16:creationId xmlns:a16="http://schemas.microsoft.com/office/drawing/2014/main" id="{D94D99F4-5E52-2340-B46F-9C9F96CB0FFD}"/>
              </a:ext>
            </a:extLst>
          </p:cNvPr>
          <p:cNvSpPr>
            <a:spLocks noGrp="1"/>
          </p:cNvSpPr>
          <p:nvPr>
            <p:ph idx="1"/>
          </p:nvPr>
        </p:nvSpPr>
        <p:spPr/>
        <p:txBody>
          <a:bodyPr/>
          <a:lstStyle/>
          <a:p>
            <a:r>
              <a:rPr lang="en-US" dirty="0"/>
              <a:t>FDA Approved</a:t>
            </a:r>
          </a:p>
          <a:p>
            <a:pPr lvl="1"/>
            <a:r>
              <a:rPr lang="en-US" dirty="0"/>
              <a:t>Stimulants</a:t>
            </a:r>
          </a:p>
          <a:p>
            <a:pPr lvl="2"/>
            <a:r>
              <a:rPr lang="en-US" dirty="0"/>
              <a:t>Methylphenidate</a:t>
            </a:r>
          </a:p>
          <a:p>
            <a:pPr lvl="2"/>
            <a:r>
              <a:rPr lang="en-US" dirty="0"/>
              <a:t>Amphetamine</a:t>
            </a:r>
          </a:p>
          <a:p>
            <a:pPr lvl="1"/>
            <a:r>
              <a:rPr lang="en-US" dirty="0"/>
              <a:t>Non-Stimulants</a:t>
            </a:r>
          </a:p>
          <a:p>
            <a:pPr lvl="2"/>
            <a:r>
              <a:rPr lang="en-US" dirty="0"/>
              <a:t>Alpha Adrenergic Agonists</a:t>
            </a:r>
          </a:p>
          <a:p>
            <a:pPr lvl="3"/>
            <a:r>
              <a:rPr lang="en-US" dirty="0"/>
              <a:t>Clonidine </a:t>
            </a:r>
          </a:p>
          <a:p>
            <a:pPr lvl="3"/>
            <a:r>
              <a:rPr lang="en-US" dirty="0"/>
              <a:t>Guanfacine </a:t>
            </a:r>
          </a:p>
          <a:p>
            <a:pPr lvl="3"/>
            <a:r>
              <a:rPr lang="en-US" dirty="0"/>
              <a:t>(ER approved IR not approved)</a:t>
            </a:r>
          </a:p>
          <a:p>
            <a:pPr lvl="1"/>
            <a:r>
              <a:rPr lang="en-US" dirty="0"/>
              <a:t>Antidepressant Related</a:t>
            </a:r>
          </a:p>
          <a:p>
            <a:pPr lvl="2"/>
            <a:r>
              <a:rPr lang="en-US" dirty="0"/>
              <a:t>Atomoxetine</a:t>
            </a:r>
          </a:p>
          <a:p>
            <a:pPr lvl="3"/>
            <a:endParaRPr lang="en-US" dirty="0"/>
          </a:p>
          <a:p>
            <a:pPr lvl="1"/>
            <a:endParaRPr lang="en-US" dirty="0"/>
          </a:p>
          <a:p>
            <a:pPr lvl="2"/>
            <a:endParaRPr lang="en-US" dirty="0"/>
          </a:p>
        </p:txBody>
      </p:sp>
    </p:spTree>
    <p:extLst>
      <p:ext uri="{BB962C8B-B14F-4D97-AF65-F5344CB8AC3E}">
        <p14:creationId xmlns:p14="http://schemas.microsoft.com/office/powerpoint/2010/main" val="133251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9D52-4F39-934C-8E10-1D6EFA57EC81}"/>
              </a:ext>
            </a:extLst>
          </p:cNvPr>
          <p:cNvSpPr>
            <a:spLocks noGrp="1"/>
          </p:cNvSpPr>
          <p:nvPr>
            <p:ph type="title"/>
          </p:nvPr>
        </p:nvSpPr>
        <p:spPr/>
        <p:txBody>
          <a:bodyPr/>
          <a:lstStyle/>
          <a:p>
            <a:r>
              <a:rPr lang="en-US" dirty="0"/>
              <a:t>Non-FDA Approved Medications</a:t>
            </a:r>
          </a:p>
        </p:txBody>
      </p:sp>
      <p:sp>
        <p:nvSpPr>
          <p:cNvPr id="3" name="Content Placeholder 2">
            <a:extLst>
              <a:ext uri="{FF2B5EF4-FFF2-40B4-BE49-F238E27FC236}">
                <a16:creationId xmlns:a16="http://schemas.microsoft.com/office/drawing/2014/main" id="{3E9ACF62-7B2E-F54B-A669-A8588B9CF00A}"/>
              </a:ext>
            </a:extLst>
          </p:cNvPr>
          <p:cNvSpPr>
            <a:spLocks noGrp="1"/>
          </p:cNvSpPr>
          <p:nvPr>
            <p:ph idx="1"/>
          </p:nvPr>
        </p:nvSpPr>
        <p:spPr/>
        <p:txBody>
          <a:bodyPr>
            <a:normAutofit fontScale="85000" lnSpcReduction="10000"/>
          </a:bodyPr>
          <a:lstStyle/>
          <a:p>
            <a:r>
              <a:rPr lang="en-US" dirty="0"/>
              <a:t>Antidepressants</a:t>
            </a:r>
          </a:p>
          <a:p>
            <a:pPr lvl="1"/>
            <a:r>
              <a:rPr lang="en-US" dirty="0"/>
              <a:t>Bupropion</a:t>
            </a:r>
          </a:p>
          <a:p>
            <a:pPr lvl="1"/>
            <a:r>
              <a:rPr lang="en-US" dirty="0"/>
              <a:t>TCAs (imipramine, desipramine, nortriptyline)</a:t>
            </a:r>
          </a:p>
          <a:p>
            <a:pPr lvl="1"/>
            <a:endParaRPr lang="en-US" dirty="0"/>
          </a:p>
          <a:p>
            <a:r>
              <a:rPr lang="en-US" dirty="0"/>
              <a:t>Narcolepsy Medications</a:t>
            </a:r>
          </a:p>
          <a:p>
            <a:pPr lvl="1"/>
            <a:r>
              <a:rPr lang="en-US" dirty="0"/>
              <a:t>Modafinil (Dopamine reuptake inhibitor)</a:t>
            </a:r>
          </a:p>
          <a:p>
            <a:pPr lvl="1"/>
            <a:r>
              <a:rPr lang="en-US" dirty="0"/>
              <a:t>Armodafinil</a:t>
            </a:r>
          </a:p>
          <a:p>
            <a:pPr lvl="1"/>
            <a:r>
              <a:rPr lang="en-US" dirty="0" err="1"/>
              <a:t>Solriamfetol</a:t>
            </a:r>
            <a:r>
              <a:rPr lang="en-US" dirty="0"/>
              <a:t>??? (“</a:t>
            </a:r>
            <a:r>
              <a:rPr lang="en-US" dirty="0" err="1"/>
              <a:t>Sunosi</a:t>
            </a:r>
            <a:r>
              <a:rPr lang="en-US" dirty="0"/>
              <a:t>”) (dopamine and </a:t>
            </a:r>
            <a:r>
              <a:rPr lang="en-US" dirty="0" err="1"/>
              <a:t>Norepi</a:t>
            </a:r>
            <a:r>
              <a:rPr lang="en-US" dirty="0"/>
              <a:t> reuptake inhibitor)</a:t>
            </a:r>
          </a:p>
          <a:p>
            <a:pPr marL="457200" lvl="1" indent="0">
              <a:buNone/>
            </a:pPr>
            <a:r>
              <a:rPr lang="en-US" dirty="0"/>
              <a:t>	Recently approved for narcolepsy &amp; daytime somnolence. </a:t>
            </a:r>
          </a:p>
          <a:p>
            <a:pPr marL="457200" lvl="1" indent="0">
              <a:buNone/>
            </a:pPr>
            <a:r>
              <a:rPr lang="en-US" dirty="0"/>
              <a:t>      No </a:t>
            </a:r>
            <a:r>
              <a:rPr lang="en-US"/>
              <a:t>Data yet</a:t>
            </a:r>
            <a:endParaRPr lang="en-US" dirty="0"/>
          </a:p>
          <a:p>
            <a:pPr marL="0" indent="0">
              <a:buNone/>
            </a:pPr>
            <a:r>
              <a:rPr lang="en-US" dirty="0"/>
              <a:t>Other:</a:t>
            </a:r>
          </a:p>
          <a:p>
            <a:pPr lvl="1"/>
            <a:r>
              <a:rPr lang="en-US" dirty="0"/>
              <a:t>Amantadine</a:t>
            </a:r>
          </a:p>
        </p:txBody>
      </p:sp>
    </p:spTree>
    <p:extLst>
      <p:ext uri="{BB962C8B-B14F-4D97-AF65-F5344CB8AC3E}">
        <p14:creationId xmlns:p14="http://schemas.microsoft.com/office/powerpoint/2010/main" val="152802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239E-93FA-294E-987F-82AB6B13A7E1}"/>
              </a:ext>
            </a:extLst>
          </p:cNvPr>
          <p:cNvSpPr>
            <a:spLocks noGrp="1"/>
          </p:cNvSpPr>
          <p:nvPr>
            <p:ph type="title"/>
          </p:nvPr>
        </p:nvSpPr>
        <p:spPr/>
        <p:txBody>
          <a:bodyPr/>
          <a:lstStyle/>
          <a:p>
            <a:r>
              <a:rPr lang="en-US" dirty="0"/>
              <a:t>Psychostimulant Medications</a:t>
            </a:r>
          </a:p>
        </p:txBody>
      </p:sp>
      <p:sp>
        <p:nvSpPr>
          <p:cNvPr id="3" name="Content Placeholder 2">
            <a:extLst>
              <a:ext uri="{FF2B5EF4-FFF2-40B4-BE49-F238E27FC236}">
                <a16:creationId xmlns:a16="http://schemas.microsoft.com/office/drawing/2014/main" id="{35470779-D462-9740-8DC2-7AD54FD046CE}"/>
              </a:ext>
            </a:extLst>
          </p:cNvPr>
          <p:cNvSpPr>
            <a:spLocks noGrp="1"/>
          </p:cNvSpPr>
          <p:nvPr>
            <p:ph idx="1"/>
          </p:nvPr>
        </p:nvSpPr>
        <p:spPr/>
        <p:txBody>
          <a:bodyPr>
            <a:normAutofit lnSpcReduction="10000"/>
          </a:bodyPr>
          <a:lstStyle/>
          <a:p>
            <a:r>
              <a:rPr lang="en-US" dirty="0"/>
              <a:t>All stimulants used in the USA are either Methylphenidate or Amphetamine derivatives.</a:t>
            </a:r>
          </a:p>
          <a:p>
            <a:r>
              <a:rPr lang="en-US" dirty="0"/>
              <a:t>Methylphenidate and Amphetamines both inhibit norepinephrine and dopamine transporter functioning, which acts to </a:t>
            </a:r>
            <a:r>
              <a:rPr lang="en-US" b="1" dirty="0"/>
              <a:t>increase central dopamine and norepinephrine activity which improves attention and executive functioning*</a:t>
            </a:r>
          </a:p>
          <a:p>
            <a:r>
              <a:rPr lang="en-US" dirty="0"/>
              <a:t>However, there are some differences for example Amphetamine also inhibits Monoamine Oxidase activity and has some pre-synaptic intracellular activity. As such it may have greater potency affecting benefit and adverse effects.</a:t>
            </a:r>
          </a:p>
          <a:p>
            <a:pPr marL="0" indent="0">
              <a:buNone/>
            </a:pPr>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2059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08B7-8BCA-2242-867C-64112623D026}"/>
              </a:ext>
            </a:extLst>
          </p:cNvPr>
          <p:cNvSpPr>
            <a:spLocks noGrp="1"/>
          </p:cNvSpPr>
          <p:nvPr>
            <p:ph type="title"/>
          </p:nvPr>
        </p:nvSpPr>
        <p:spPr/>
        <p:txBody>
          <a:bodyPr/>
          <a:lstStyle/>
          <a:p>
            <a:r>
              <a:rPr lang="en-US" dirty="0"/>
              <a:t>SOME RESOURCES – Coping with Traumatic Events</a:t>
            </a:r>
          </a:p>
        </p:txBody>
      </p:sp>
      <p:sp>
        <p:nvSpPr>
          <p:cNvPr id="3" name="Content Placeholder 2">
            <a:extLst>
              <a:ext uri="{FF2B5EF4-FFF2-40B4-BE49-F238E27FC236}">
                <a16:creationId xmlns:a16="http://schemas.microsoft.com/office/drawing/2014/main" id="{ADC8B4BC-A2A7-3C44-94EB-F28C9C2236FE}"/>
              </a:ext>
            </a:extLst>
          </p:cNvPr>
          <p:cNvSpPr>
            <a:spLocks noGrp="1"/>
          </p:cNvSpPr>
          <p:nvPr>
            <p:ph idx="1"/>
          </p:nvPr>
        </p:nvSpPr>
        <p:spPr/>
        <p:txBody>
          <a:bodyPr/>
          <a:lstStyle/>
          <a:p>
            <a:r>
              <a:rPr lang="en-US" dirty="0" err="1"/>
              <a:t>NCTSN.org</a:t>
            </a:r>
            <a:endParaRPr lang="en-US" dirty="0"/>
          </a:p>
          <a:p>
            <a:r>
              <a:rPr lang="en-US" dirty="0" err="1"/>
              <a:t>AACAP.org</a:t>
            </a:r>
            <a:endParaRPr lang="en-US" dirty="0"/>
          </a:p>
          <a:p>
            <a:pPr lvl="1"/>
            <a:r>
              <a:rPr lang="en-US" dirty="0"/>
              <a:t>Facts for Families</a:t>
            </a:r>
          </a:p>
          <a:p>
            <a:pPr lvl="2"/>
            <a:r>
              <a:rPr lang="en-US" dirty="0"/>
              <a:t>Terrorism and War: how to talk to children</a:t>
            </a:r>
          </a:p>
          <a:p>
            <a:r>
              <a:rPr lang="en-US" dirty="0"/>
              <a:t>Child Mind Institute</a:t>
            </a:r>
          </a:p>
          <a:p>
            <a:pPr lvl="1"/>
            <a:r>
              <a:rPr lang="en-US" dirty="0"/>
              <a:t>Helping Children Cope After A Traumatic Even</a:t>
            </a:r>
          </a:p>
          <a:p>
            <a:r>
              <a:rPr lang="en-US" dirty="0"/>
              <a:t>ACCESS MENTAL HEALTH CT</a:t>
            </a:r>
          </a:p>
          <a:p>
            <a:endParaRPr lang="en-US" dirty="0"/>
          </a:p>
        </p:txBody>
      </p:sp>
    </p:spTree>
    <p:extLst>
      <p:ext uri="{BB962C8B-B14F-4D97-AF65-F5344CB8AC3E}">
        <p14:creationId xmlns:p14="http://schemas.microsoft.com/office/powerpoint/2010/main" val="288013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A9D7-E2C0-6F4A-B8AB-F0AF6F8A13E0}"/>
              </a:ext>
            </a:extLst>
          </p:cNvPr>
          <p:cNvSpPr>
            <a:spLocks noGrp="1"/>
          </p:cNvSpPr>
          <p:nvPr>
            <p:ph type="title"/>
          </p:nvPr>
        </p:nvSpPr>
        <p:spPr/>
        <p:txBody>
          <a:bodyPr/>
          <a:lstStyle/>
          <a:p>
            <a:r>
              <a:rPr lang="en-US" dirty="0"/>
              <a:t>Easy, Only two medicines to choose from</a:t>
            </a:r>
          </a:p>
        </p:txBody>
      </p:sp>
      <p:sp>
        <p:nvSpPr>
          <p:cNvPr id="3" name="Content Placeholder 2">
            <a:extLst>
              <a:ext uri="{FF2B5EF4-FFF2-40B4-BE49-F238E27FC236}">
                <a16:creationId xmlns:a16="http://schemas.microsoft.com/office/drawing/2014/main" id="{0443A472-601E-0E40-9359-40D719BBB6AB}"/>
              </a:ext>
            </a:extLst>
          </p:cNvPr>
          <p:cNvSpPr>
            <a:spLocks noGrp="1"/>
          </p:cNvSpPr>
          <p:nvPr>
            <p:ph idx="1"/>
          </p:nvPr>
        </p:nvSpPr>
        <p:spPr/>
        <p:txBody>
          <a:bodyPr/>
          <a:lstStyle/>
          <a:p>
            <a:r>
              <a:rPr lang="en-US" dirty="0"/>
              <a:t>No such luck</a:t>
            </a:r>
          </a:p>
        </p:txBody>
      </p:sp>
    </p:spTree>
    <p:extLst>
      <p:ext uri="{BB962C8B-B14F-4D97-AF65-F5344CB8AC3E}">
        <p14:creationId xmlns:p14="http://schemas.microsoft.com/office/powerpoint/2010/main" val="111396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278CE-A950-864A-965B-C763D108C4ED}"/>
              </a:ext>
            </a:extLst>
          </p:cNvPr>
          <p:cNvPicPr>
            <a:picLocks noChangeAspect="1"/>
          </p:cNvPicPr>
          <p:nvPr/>
        </p:nvPicPr>
        <p:blipFill>
          <a:blip r:embed="rId2"/>
          <a:stretch>
            <a:fillRect/>
          </a:stretch>
        </p:blipFill>
        <p:spPr>
          <a:xfrm>
            <a:off x="916021" y="0"/>
            <a:ext cx="10359957" cy="6858000"/>
          </a:xfrm>
          <a:prstGeom prst="rect">
            <a:avLst/>
          </a:prstGeom>
        </p:spPr>
      </p:pic>
    </p:spTree>
    <p:extLst>
      <p:ext uri="{BB962C8B-B14F-4D97-AF65-F5344CB8AC3E}">
        <p14:creationId xmlns:p14="http://schemas.microsoft.com/office/powerpoint/2010/main" val="6481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9A85A5-BD47-9E44-82CE-72F4E368FFA3}"/>
              </a:ext>
            </a:extLst>
          </p:cNvPr>
          <p:cNvPicPr>
            <a:picLocks noChangeAspect="1"/>
          </p:cNvPicPr>
          <p:nvPr/>
        </p:nvPicPr>
        <p:blipFill>
          <a:blip r:embed="rId2"/>
          <a:stretch>
            <a:fillRect/>
          </a:stretch>
        </p:blipFill>
        <p:spPr>
          <a:xfrm>
            <a:off x="916021" y="0"/>
            <a:ext cx="10359957" cy="6858000"/>
          </a:xfrm>
          <a:prstGeom prst="rect">
            <a:avLst/>
          </a:prstGeom>
        </p:spPr>
      </p:pic>
    </p:spTree>
    <p:extLst>
      <p:ext uri="{BB962C8B-B14F-4D97-AF65-F5344CB8AC3E}">
        <p14:creationId xmlns:p14="http://schemas.microsoft.com/office/powerpoint/2010/main" val="188170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7963-7D28-5441-B235-A366C86E9CCD}"/>
              </a:ext>
            </a:extLst>
          </p:cNvPr>
          <p:cNvSpPr>
            <a:spLocks noGrp="1"/>
          </p:cNvSpPr>
          <p:nvPr>
            <p:ph type="title"/>
          </p:nvPr>
        </p:nvSpPr>
        <p:spPr/>
        <p:txBody>
          <a:bodyPr/>
          <a:lstStyle/>
          <a:p>
            <a:r>
              <a:rPr lang="en-US" dirty="0"/>
              <a:t>Why so many? What’s the difference</a:t>
            </a:r>
          </a:p>
        </p:txBody>
      </p:sp>
      <p:sp>
        <p:nvSpPr>
          <p:cNvPr id="3" name="Content Placeholder 2">
            <a:extLst>
              <a:ext uri="{FF2B5EF4-FFF2-40B4-BE49-F238E27FC236}">
                <a16:creationId xmlns:a16="http://schemas.microsoft.com/office/drawing/2014/main" id="{B950A84A-1277-5842-89BA-D77E1A79A755}"/>
              </a:ext>
            </a:extLst>
          </p:cNvPr>
          <p:cNvSpPr>
            <a:spLocks noGrp="1"/>
          </p:cNvSpPr>
          <p:nvPr>
            <p:ph idx="1"/>
          </p:nvPr>
        </p:nvSpPr>
        <p:spPr/>
        <p:txBody>
          <a:bodyPr>
            <a:normAutofit fontScale="92500"/>
          </a:bodyPr>
          <a:lstStyle/>
          <a:p>
            <a:pPr marL="0" indent="0">
              <a:buNone/>
            </a:pPr>
            <a:r>
              <a:rPr lang="en-US" dirty="0"/>
              <a:t>Stimulants have some idiosyncratic Pharmacokinetic and Pharmacodynamic properties</a:t>
            </a:r>
          </a:p>
          <a:p>
            <a:pPr lvl="1"/>
            <a:r>
              <a:rPr lang="en-US" dirty="0"/>
              <a:t>IR is very short acting (2-4 hour)</a:t>
            </a:r>
          </a:p>
          <a:p>
            <a:pPr lvl="1"/>
            <a:r>
              <a:rPr lang="en-US" dirty="0"/>
              <a:t>Stimulants have somewhat different effects when blood level is increasing vs decreasing</a:t>
            </a:r>
          </a:p>
          <a:p>
            <a:pPr lvl="1"/>
            <a:r>
              <a:rPr lang="en-US" dirty="0"/>
              <a:t>Maximum benefit occurs while the blood level is slowly increasing</a:t>
            </a:r>
          </a:p>
          <a:p>
            <a:pPr lvl="1"/>
            <a:r>
              <a:rPr lang="en-US" dirty="0"/>
              <a:t> Adverse effects can be different at onset, peak and offset.</a:t>
            </a:r>
          </a:p>
          <a:p>
            <a:pPr lvl="1"/>
            <a:r>
              <a:rPr lang="en-US" dirty="0"/>
              <a:t>Therefore, dosage curve is very important and varies with medication and preparation</a:t>
            </a:r>
          </a:p>
          <a:p>
            <a:pPr lvl="1"/>
            <a:r>
              <a:rPr lang="en-US" dirty="0"/>
              <a:t>Ex. insomnia can be caused by rebound or extended duration</a:t>
            </a:r>
          </a:p>
          <a:p>
            <a:pPr marL="0" indent="0">
              <a:buNone/>
            </a:pPr>
            <a:endParaRPr lang="en-US" dirty="0"/>
          </a:p>
        </p:txBody>
      </p:sp>
    </p:spTree>
    <p:extLst>
      <p:ext uri="{BB962C8B-B14F-4D97-AF65-F5344CB8AC3E}">
        <p14:creationId xmlns:p14="http://schemas.microsoft.com/office/powerpoint/2010/main" val="426485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A676-5652-FE46-B56E-2B5CF62FE219}"/>
              </a:ext>
            </a:extLst>
          </p:cNvPr>
          <p:cNvSpPr>
            <a:spLocks noGrp="1"/>
          </p:cNvSpPr>
          <p:nvPr>
            <p:ph type="title"/>
          </p:nvPr>
        </p:nvSpPr>
        <p:spPr/>
        <p:txBody>
          <a:bodyPr/>
          <a:lstStyle/>
          <a:p>
            <a:r>
              <a:rPr lang="en-US" dirty="0"/>
              <a:t>“It’s All About the Curve”</a:t>
            </a:r>
          </a:p>
        </p:txBody>
      </p:sp>
      <p:sp>
        <p:nvSpPr>
          <p:cNvPr id="3" name="Content Placeholder 2">
            <a:extLst>
              <a:ext uri="{FF2B5EF4-FFF2-40B4-BE49-F238E27FC236}">
                <a16:creationId xmlns:a16="http://schemas.microsoft.com/office/drawing/2014/main" id="{D51A2A1C-E85F-0A4E-B19C-7771A89C1F20}"/>
              </a:ext>
            </a:extLst>
          </p:cNvPr>
          <p:cNvSpPr>
            <a:spLocks noGrp="1"/>
          </p:cNvSpPr>
          <p:nvPr>
            <p:ph idx="1"/>
          </p:nvPr>
        </p:nvSpPr>
        <p:spPr/>
        <p:txBody>
          <a:bodyPr/>
          <a:lstStyle/>
          <a:p>
            <a:pPr marL="0" indent="0">
              <a:buNone/>
            </a:pPr>
            <a:r>
              <a:rPr lang="en-US" b="1" dirty="0"/>
              <a:t>The Ideal Dosage Curve</a:t>
            </a:r>
          </a:p>
          <a:p>
            <a:r>
              <a:rPr lang="en-US" dirty="0"/>
              <a:t>Rapid Onset, followed by slow increase and gradual offset</a:t>
            </a:r>
          </a:p>
          <a:p>
            <a:r>
              <a:rPr lang="en-US" dirty="0"/>
              <a:t>Sufficient duration of action of benefit (might be shorter for elementary school student but longer for high schooler)</a:t>
            </a:r>
          </a:p>
          <a:p>
            <a:r>
              <a:rPr lang="en-US" dirty="0"/>
              <a:t>Ideally once a day administration</a:t>
            </a:r>
          </a:p>
          <a:p>
            <a:r>
              <a:rPr lang="en-US" dirty="0"/>
              <a:t>Minimum adverse effects</a:t>
            </a:r>
          </a:p>
          <a:p>
            <a:r>
              <a:rPr lang="en-US" dirty="0"/>
              <a:t>Dosage response curve varies with different preparations and individual’s (pharmacokinetics and pharmacodynamic differences)</a:t>
            </a:r>
          </a:p>
          <a:p>
            <a:pPr marL="0" indent="0">
              <a:buNone/>
            </a:pPr>
            <a:endParaRPr lang="en-US" dirty="0"/>
          </a:p>
        </p:txBody>
      </p:sp>
    </p:spTree>
    <p:extLst>
      <p:ext uri="{BB962C8B-B14F-4D97-AF65-F5344CB8AC3E}">
        <p14:creationId xmlns:p14="http://schemas.microsoft.com/office/powerpoint/2010/main" val="190732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406400" y="1676400"/>
            <a:ext cx="11345333"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3" name="Line 3"/>
          <p:cNvSpPr>
            <a:spLocks noChangeShapeType="1"/>
          </p:cNvSpPr>
          <p:nvPr/>
        </p:nvSpPr>
        <p:spPr bwMode="auto">
          <a:xfrm>
            <a:off x="406400" y="5105400"/>
            <a:ext cx="1125431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4" name="Rectangle 4"/>
          <p:cNvSpPr>
            <a:spLocks noChangeArrowheads="1"/>
          </p:cNvSpPr>
          <p:nvPr/>
        </p:nvSpPr>
        <p:spPr bwMode="auto">
          <a:xfrm>
            <a:off x="406400" y="2362200"/>
            <a:ext cx="11277600" cy="1752600"/>
          </a:xfrm>
          <a:prstGeom prst="rect">
            <a:avLst/>
          </a:prstGeom>
          <a:solidFill>
            <a:srgbClr val="60C900">
              <a:alpha val="50999"/>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5" name="Rectangle 5"/>
          <p:cNvSpPr>
            <a:spLocks noGrp="1" noChangeArrowheads="1"/>
          </p:cNvSpPr>
          <p:nvPr>
            <p:ph type="title"/>
          </p:nvPr>
        </p:nvSpPr>
        <p:spPr>
          <a:xfrm>
            <a:off x="401320" y="76200"/>
            <a:ext cx="10668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2800" dirty="0">
                <a:latin typeface="Arial" panose="020B0604020202020204" pitchFamily="34" charset="0"/>
                <a:cs typeface="Arial" panose="020B0604020202020204" pitchFamily="34" charset="0"/>
              </a:rPr>
              <a:t>DOSE  CURVE  -Immediate Release stimulant</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Individual Response</a:t>
            </a:r>
            <a:r>
              <a:rPr lang="en-US" altLang="en-US" dirty="0">
                <a:latin typeface="Arial" panose="020B0604020202020204" pitchFamily="34" charset="0"/>
                <a:cs typeface="Arial" panose="020B0604020202020204" pitchFamily="34" charset="0"/>
              </a:rPr>
              <a:t> </a:t>
            </a:r>
          </a:p>
        </p:txBody>
      </p:sp>
      <p:sp>
        <p:nvSpPr>
          <p:cNvPr id="327686" name="Rectangle 6"/>
          <p:cNvSpPr>
            <a:spLocks noChangeArrowheads="1"/>
          </p:cNvSpPr>
          <p:nvPr/>
        </p:nvSpPr>
        <p:spPr bwMode="auto">
          <a:xfrm>
            <a:off x="1020234" y="5546725"/>
            <a:ext cx="9800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7" name="Line 7"/>
          <p:cNvSpPr>
            <a:spLocks noChangeShapeType="1"/>
          </p:cNvSpPr>
          <p:nvPr/>
        </p:nvSpPr>
        <p:spPr bwMode="auto">
          <a:xfrm>
            <a:off x="406400" y="5029200"/>
            <a:ext cx="11311467"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8" name="Freeform 8"/>
          <p:cNvSpPr>
            <a:spLocks/>
          </p:cNvSpPr>
          <p:nvPr/>
        </p:nvSpPr>
        <p:spPr bwMode="auto">
          <a:xfrm>
            <a:off x="812800" y="2590800"/>
            <a:ext cx="4876800" cy="2439988"/>
          </a:xfrm>
          <a:custGeom>
            <a:avLst/>
            <a:gdLst>
              <a:gd name="T0" fmla="*/ 0 w 2689"/>
              <a:gd name="T1" fmla="*/ 1248 h 1249"/>
              <a:gd name="T2" fmla="*/ 67 w 2689"/>
              <a:gd name="T3" fmla="*/ 1207 h 1249"/>
              <a:gd name="T4" fmla="*/ 87 w 2689"/>
              <a:gd name="T5" fmla="*/ 1133 h 1249"/>
              <a:gd name="T6" fmla="*/ 106 w 2689"/>
              <a:gd name="T7" fmla="*/ 1077 h 1249"/>
              <a:gd name="T8" fmla="*/ 106 w 2689"/>
              <a:gd name="T9" fmla="*/ 1021 h 1249"/>
              <a:gd name="T10" fmla="*/ 126 w 2689"/>
              <a:gd name="T11" fmla="*/ 966 h 1249"/>
              <a:gd name="T12" fmla="*/ 126 w 2689"/>
              <a:gd name="T13" fmla="*/ 891 h 1249"/>
              <a:gd name="T14" fmla="*/ 146 w 2689"/>
              <a:gd name="T15" fmla="*/ 817 h 1249"/>
              <a:gd name="T16" fmla="*/ 146 w 2689"/>
              <a:gd name="T17" fmla="*/ 724 h 1249"/>
              <a:gd name="T18" fmla="*/ 166 w 2689"/>
              <a:gd name="T19" fmla="*/ 650 h 1249"/>
              <a:gd name="T20" fmla="*/ 185 w 2689"/>
              <a:gd name="T21" fmla="*/ 576 h 1249"/>
              <a:gd name="T22" fmla="*/ 205 w 2689"/>
              <a:gd name="T23" fmla="*/ 483 h 1249"/>
              <a:gd name="T24" fmla="*/ 244 w 2689"/>
              <a:gd name="T25" fmla="*/ 409 h 1249"/>
              <a:gd name="T26" fmla="*/ 303 w 2689"/>
              <a:gd name="T27" fmla="*/ 353 h 1249"/>
              <a:gd name="T28" fmla="*/ 343 w 2689"/>
              <a:gd name="T29" fmla="*/ 297 h 1249"/>
              <a:gd name="T30" fmla="*/ 363 w 2689"/>
              <a:gd name="T31" fmla="*/ 241 h 1249"/>
              <a:gd name="T32" fmla="*/ 422 w 2689"/>
              <a:gd name="T33" fmla="*/ 204 h 1249"/>
              <a:gd name="T34" fmla="*/ 461 w 2689"/>
              <a:gd name="T35" fmla="*/ 149 h 1249"/>
              <a:gd name="T36" fmla="*/ 501 w 2689"/>
              <a:gd name="T37" fmla="*/ 93 h 1249"/>
              <a:gd name="T38" fmla="*/ 560 w 2689"/>
              <a:gd name="T39" fmla="*/ 74 h 1249"/>
              <a:gd name="T40" fmla="*/ 599 w 2689"/>
              <a:gd name="T41" fmla="*/ 19 h 1249"/>
              <a:gd name="T42" fmla="*/ 658 w 2689"/>
              <a:gd name="T43" fmla="*/ 0 h 1249"/>
              <a:gd name="T44" fmla="*/ 698 w 2689"/>
              <a:gd name="T45" fmla="*/ 56 h 1249"/>
              <a:gd name="T46" fmla="*/ 757 w 2689"/>
              <a:gd name="T47" fmla="*/ 93 h 1249"/>
              <a:gd name="T48" fmla="*/ 816 w 2689"/>
              <a:gd name="T49" fmla="*/ 111 h 1249"/>
              <a:gd name="T50" fmla="*/ 855 w 2689"/>
              <a:gd name="T51" fmla="*/ 167 h 1249"/>
              <a:gd name="T52" fmla="*/ 914 w 2689"/>
              <a:gd name="T53" fmla="*/ 223 h 1249"/>
              <a:gd name="T54" fmla="*/ 974 w 2689"/>
              <a:gd name="T55" fmla="*/ 279 h 1249"/>
              <a:gd name="T56" fmla="*/ 1052 w 2689"/>
              <a:gd name="T57" fmla="*/ 334 h 1249"/>
              <a:gd name="T58" fmla="*/ 1190 w 2689"/>
              <a:gd name="T59" fmla="*/ 427 h 1249"/>
              <a:gd name="T60" fmla="*/ 1230 w 2689"/>
              <a:gd name="T61" fmla="*/ 501 h 1249"/>
              <a:gd name="T62" fmla="*/ 1309 w 2689"/>
              <a:gd name="T63" fmla="*/ 539 h 1249"/>
              <a:gd name="T64" fmla="*/ 1368 w 2689"/>
              <a:gd name="T65" fmla="*/ 594 h 1249"/>
              <a:gd name="T66" fmla="*/ 1427 w 2689"/>
              <a:gd name="T67" fmla="*/ 631 h 1249"/>
              <a:gd name="T68" fmla="*/ 1486 w 2689"/>
              <a:gd name="T69" fmla="*/ 669 h 1249"/>
              <a:gd name="T70" fmla="*/ 1565 w 2689"/>
              <a:gd name="T71" fmla="*/ 706 h 1249"/>
              <a:gd name="T72" fmla="*/ 1624 w 2689"/>
              <a:gd name="T73" fmla="*/ 761 h 1249"/>
              <a:gd name="T74" fmla="*/ 1683 w 2689"/>
              <a:gd name="T75" fmla="*/ 799 h 1249"/>
              <a:gd name="T76" fmla="*/ 1762 w 2689"/>
              <a:gd name="T77" fmla="*/ 854 h 1249"/>
              <a:gd name="T78" fmla="*/ 1821 w 2689"/>
              <a:gd name="T79" fmla="*/ 873 h 1249"/>
              <a:gd name="T80" fmla="*/ 1880 w 2689"/>
              <a:gd name="T81" fmla="*/ 891 h 1249"/>
              <a:gd name="T82" fmla="*/ 1939 w 2689"/>
              <a:gd name="T83" fmla="*/ 929 h 1249"/>
              <a:gd name="T84" fmla="*/ 1998 w 2689"/>
              <a:gd name="T85" fmla="*/ 984 h 1249"/>
              <a:gd name="T86" fmla="*/ 2077 w 2689"/>
              <a:gd name="T87" fmla="*/ 1003 h 1249"/>
              <a:gd name="T88" fmla="*/ 2136 w 2689"/>
              <a:gd name="T89" fmla="*/ 1021 h 1249"/>
              <a:gd name="T90" fmla="*/ 2195 w 2689"/>
              <a:gd name="T91" fmla="*/ 1040 h 1249"/>
              <a:gd name="T92" fmla="*/ 2254 w 2689"/>
              <a:gd name="T93" fmla="*/ 1059 h 1249"/>
              <a:gd name="T94" fmla="*/ 2333 w 2689"/>
              <a:gd name="T95" fmla="*/ 1077 h 1249"/>
              <a:gd name="T96" fmla="*/ 2392 w 2689"/>
              <a:gd name="T97" fmla="*/ 1114 h 1249"/>
              <a:gd name="T98" fmla="*/ 2452 w 2689"/>
              <a:gd name="T99" fmla="*/ 1133 h 1249"/>
              <a:gd name="T100" fmla="*/ 2511 w 2689"/>
              <a:gd name="T101" fmla="*/ 1170 h 1249"/>
              <a:gd name="T102" fmla="*/ 2570 w 2689"/>
              <a:gd name="T103" fmla="*/ 1207 h 1249"/>
              <a:gd name="T104" fmla="*/ 2629 w 2689"/>
              <a:gd name="T105" fmla="*/ 1226 h 1249"/>
              <a:gd name="T106" fmla="*/ 2688 w 2689"/>
              <a:gd name="T107" fmla="*/ 1244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9" h="1249">
                <a:moveTo>
                  <a:pt x="0" y="1248"/>
                </a:moveTo>
                <a:lnTo>
                  <a:pt x="67" y="1207"/>
                </a:lnTo>
                <a:lnTo>
                  <a:pt x="87" y="1133"/>
                </a:lnTo>
                <a:lnTo>
                  <a:pt x="106" y="1077"/>
                </a:lnTo>
                <a:lnTo>
                  <a:pt x="106" y="1021"/>
                </a:lnTo>
                <a:lnTo>
                  <a:pt x="126" y="966"/>
                </a:lnTo>
                <a:lnTo>
                  <a:pt x="126" y="891"/>
                </a:lnTo>
                <a:lnTo>
                  <a:pt x="146" y="817"/>
                </a:lnTo>
                <a:lnTo>
                  <a:pt x="146" y="724"/>
                </a:lnTo>
                <a:lnTo>
                  <a:pt x="166" y="650"/>
                </a:lnTo>
                <a:lnTo>
                  <a:pt x="185" y="576"/>
                </a:lnTo>
                <a:lnTo>
                  <a:pt x="205" y="483"/>
                </a:lnTo>
                <a:lnTo>
                  <a:pt x="244" y="409"/>
                </a:lnTo>
                <a:lnTo>
                  <a:pt x="303" y="353"/>
                </a:lnTo>
                <a:lnTo>
                  <a:pt x="343" y="297"/>
                </a:lnTo>
                <a:lnTo>
                  <a:pt x="363" y="241"/>
                </a:lnTo>
                <a:lnTo>
                  <a:pt x="422" y="204"/>
                </a:lnTo>
                <a:lnTo>
                  <a:pt x="461" y="149"/>
                </a:lnTo>
                <a:lnTo>
                  <a:pt x="501" y="93"/>
                </a:lnTo>
                <a:lnTo>
                  <a:pt x="560" y="74"/>
                </a:lnTo>
                <a:lnTo>
                  <a:pt x="599" y="19"/>
                </a:lnTo>
                <a:lnTo>
                  <a:pt x="658" y="0"/>
                </a:lnTo>
                <a:lnTo>
                  <a:pt x="698" y="56"/>
                </a:lnTo>
                <a:lnTo>
                  <a:pt x="757" y="93"/>
                </a:lnTo>
                <a:lnTo>
                  <a:pt x="816" y="111"/>
                </a:lnTo>
                <a:lnTo>
                  <a:pt x="855" y="167"/>
                </a:lnTo>
                <a:lnTo>
                  <a:pt x="914" y="223"/>
                </a:lnTo>
                <a:lnTo>
                  <a:pt x="974" y="279"/>
                </a:lnTo>
                <a:lnTo>
                  <a:pt x="1052" y="334"/>
                </a:lnTo>
                <a:lnTo>
                  <a:pt x="1190" y="427"/>
                </a:lnTo>
                <a:lnTo>
                  <a:pt x="1230" y="501"/>
                </a:lnTo>
                <a:lnTo>
                  <a:pt x="1309" y="539"/>
                </a:lnTo>
                <a:lnTo>
                  <a:pt x="1368" y="594"/>
                </a:lnTo>
                <a:lnTo>
                  <a:pt x="1427" y="631"/>
                </a:lnTo>
                <a:lnTo>
                  <a:pt x="1486" y="669"/>
                </a:lnTo>
                <a:lnTo>
                  <a:pt x="1565" y="706"/>
                </a:lnTo>
                <a:lnTo>
                  <a:pt x="1624" y="761"/>
                </a:lnTo>
                <a:lnTo>
                  <a:pt x="1683" y="799"/>
                </a:lnTo>
                <a:lnTo>
                  <a:pt x="1762" y="854"/>
                </a:lnTo>
                <a:lnTo>
                  <a:pt x="1821" y="873"/>
                </a:lnTo>
                <a:lnTo>
                  <a:pt x="1880" y="891"/>
                </a:lnTo>
                <a:lnTo>
                  <a:pt x="1939" y="929"/>
                </a:lnTo>
                <a:lnTo>
                  <a:pt x="1998" y="984"/>
                </a:lnTo>
                <a:lnTo>
                  <a:pt x="2077" y="1003"/>
                </a:lnTo>
                <a:lnTo>
                  <a:pt x="2136" y="1021"/>
                </a:lnTo>
                <a:lnTo>
                  <a:pt x="2195" y="1040"/>
                </a:lnTo>
                <a:lnTo>
                  <a:pt x="2254" y="1059"/>
                </a:lnTo>
                <a:lnTo>
                  <a:pt x="2333" y="1077"/>
                </a:lnTo>
                <a:lnTo>
                  <a:pt x="2392" y="1114"/>
                </a:lnTo>
                <a:lnTo>
                  <a:pt x="2452" y="1133"/>
                </a:lnTo>
                <a:lnTo>
                  <a:pt x="2511" y="1170"/>
                </a:lnTo>
                <a:lnTo>
                  <a:pt x="2570" y="1207"/>
                </a:lnTo>
                <a:lnTo>
                  <a:pt x="2629" y="1226"/>
                </a:lnTo>
                <a:lnTo>
                  <a:pt x="2688" y="1244"/>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7689" name="Rectangle 9"/>
          <p:cNvSpPr>
            <a:spLocks noChangeArrowheads="1"/>
          </p:cNvSpPr>
          <p:nvPr/>
        </p:nvSpPr>
        <p:spPr bwMode="auto">
          <a:xfrm>
            <a:off x="6197600" y="2819401"/>
            <a:ext cx="29693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rgbClr val="000000"/>
                </a:solidFill>
              </a:rPr>
              <a:t>EFFECTIVE</a:t>
            </a:r>
            <a:r>
              <a:rPr lang="en-US" altLang="en-US" sz="3200" b="1" dirty="0"/>
              <a:t> </a:t>
            </a:r>
            <a:r>
              <a:rPr lang="en-US" altLang="en-US" sz="3200" b="1" dirty="0">
                <a:solidFill>
                  <a:srgbClr val="000000"/>
                </a:solidFill>
              </a:rPr>
              <a:t>ZONE</a:t>
            </a:r>
          </a:p>
        </p:txBody>
      </p:sp>
      <p:sp>
        <p:nvSpPr>
          <p:cNvPr id="327690" name="Freeform 10"/>
          <p:cNvSpPr>
            <a:spLocks/>
          </p:cNvSpPr>
          <p:nvPr/>
        </p:nvSpPr>
        <p:spPr bwMode="auto">
          <a:xfrm>
            <a:off x="812800" y="3733800"/>
            <a:ext cx="4269317" cy="1373188"/>
          </a:xfrm>
          <a:custGeom>
            <a:avLst/>
            <a:gdLst>
              <a:gd name="T0" fmla="*/ 0 w 2017"/>
              <a:gd name="T1" fmla="*/ 576 h 577"/>
              <a:gd name="T2" fmla="*/ 50 w 2017"/>
              <a:gd name="T3" fmla="*/ 557 h 577"/>
              <a:gd name="T4" fmla="*/ 65 w 2017"/>
              <a:gd name="T5" fmla="*/ 523 h 577"/>
              <a:gd name="T6" fmla="*/ 80 w 2017"/>
              <a:gd name="T7" fmla="*/ 497 h 577"/>
              <a:gd name="T8" fmla="*/ 80 w 2017"/>
              <a:gd name="T9" fmla="*/ 471 h 577"/>
              <a:gd name="T10" fmla="*/ 95 w 2017"/>
              <a:gd name="T11" fmla="*/ 446 h 577"/>
              <a:gd name="T12" fmla="*/ 95 w 2017"/>
              <a:gd name="T13" fmla="*/ 411 h 577"/>
              <a:gd name="T14" fmla="*/ 109 w 2017"/>
              <a:gd name="T15" fmla="*/ 377 h 577"/>
              <a:gd name="T16" fmla="*/ 109 w 2017"/>
              <a:gd name="T17" fmla="*/ 334 h 577"/>
              <a:gd name="T18" fmla="*/ 124 w 2017"/>
              <a:gd name="T19" fmla="*/ 300 h 577"/>
              <a:gd name="T20" fmla="*/ 139 w 2017"/>
              <a:gd name="T21" fmla="*/ 266 h 577"/>
              <a:gd name="T22" fmla="*/ 154 w 2017"/>
              <a:gd name="T23" fmla="*/ 223 h 577"/>
              <a:gd name="T24" fmla="*/ 183 w 2017"/>
              <a:gd name="T25" fmla="*/ 189 h 577"/>
              <a:gd name="T26" fmla="*/ 228 w 2017"/>
              <a:gd name="T27" fmla="*/ 163 h 577"/>
              <a:gd name="T28" fmla="*/ 257 w 2017"/>
              <a:gd name="T29" fmla="*/ 137 h 577"/>
              <a:gd name="T30" fmla="*/ 272 w 2017"/>
              <a:gd name="T31" fmla="*/ 111 h 577"/>
              <a:gd name="T32" fmla="*/ 316 w 2017"/>
              <a:gd name="T33" fmla="*/ 94 h 577"/>
              <a:gd name="T34" fmla="*/ 346 w 2017"/>
              <a:gd name="T35" fmla="*/ 69 h 577"/>
              <a:gd name="T36" fmla="*/ 375 w 2017"/>
              <a:gd name="T37" fmla="*/ 43 h 577"/>
              <a:gd name="T38" fmla="*/ 420 w 2017"/>
              <a:gd name="T39" fmla="*/ 34 h 577"/>
              <a:gd name="T40" fmla="*/ 449 w 2017"/>
              <a:gd name="T41" fmla="*/ 9 h 577"/>
              <a:gd name="T42" fmla="*/ 494 w 2017"/>
              <a:gd name="T43" fmla="*/ 0 h 577"/>
              <a:gd name="T44" fmla="*/ 523 w 2017"/>
              <a:gd name="T45" fmla="*/ 26 h 577"/>
              <a:gd name="T46" fmla="*/ 568 w 2017"/>
              <a:gd name="T47" fmla="*/ 43 h 577"/>
              <a:gd name="T48" fmla="*/ 612 w 2017"/>
              <a:gd name="T49" fmla="*/ 51 h 577"/>
              <a:gd name="T50" fmla="*/ 641 w 2017"/>
              <a:gd name="T51" fmla="*/ 77 h 577"/>
              <a:gd name="T52" fmla="*/ 686 w 2017"/>
              <a:gd name="T53" fmla="*/ 103 h 577"/>
              <a:gd name="T54" fmla="*/ 730 w 2017"/>
              <a:gd name="T55" fmla="*/ 129 h 577"/>
              <a:gd name="T56" fmla="*/ 789 w 2017"/>
              <a:gd name="T57" fmla="*/ 154 h 577"/>
              <a:gd name="T58" fmla="*/ 893 w 2017"/>
              <a:gd name="T59" fmla="*/ 197 h 577"/>
              <a:gd name="T60" fmla="*/ 922 w 2017"/>
              <a:gd name="T61" fmla="*/ 231 h 577"/>
              <a:gd name="T62" fmla="*/ 981 w 2017"/>
              <a:gd name="T63" fmla="*/ 249 h 577"/>
              <a:gd name="T64" fmla="*/ 1026 w 2017"/>
              <a:gd name="T65" fmla="*/ 274 h 577"/>
              <a:gd name="T66" fmla="*/ 1070 w 2017"/>
              <a:gd name="T67" fmla="*/ 291 h 577"/>
              <a:gd name="T68" fmla="*/ 1114 w 2017"/>
              <a:gd name="T69" fmla="*/ 309 h 577"/>
              <a:gd name="T70" fmla="*/ 1174 w 2017"/>
              <a:gd name="T71" fmla="*/ 326 h 577"/>
              <a:gd name="T72" fmla="*/ 1218 w 2017"/>
              <a:gd name="T73" fmla="*/ 351 h 577"/>
              <a:gd name="T74" fmla="*/ 1262 w 2017"/>
              <a:gd name="T75" fmla="*/ 369 h 577"/>
              <a:gd name="T76" fmla="*/ 1321 w 2017"/>
              <a:gd name="T77" fmla="*/ 394 h 577"/>
              <a:gd name="T78" fmla="*/ 1366 w 2017"/>
              <a:gd name="T79" fmla="*/ 403 h 577"/>
              <a:gd name="T80" fmla="*/ 1410 w 2017"/>
              <a:gd name="T81" fmla="*/ 411 h 577"/>
              <a:gd name="T82" fmla="*/ 1454 w 2017"/>
              <a:gd name="T83" fmla="*/ 429 h 577"/>
              <a:gd name="T84" fmla="*/ 1499 w 2017"/>
              <a:gd name="T85" fmla="*/ 454 h 577"/>
              <a:gd name="T86" fmla="*/ 1558 w 2017"/>
              <a:gd name="T87" fmla="*/ 463 h 577"/>
              <a:gd name="T88" fmla="*/ 1602 w 2017"/>
              <a:gd name="T89" fmla="*/ 471 h 577"/>
              <a:gd name="T90" fmla="*/ 1646 w 2017"/>
              <a:gd name="T91" fmla="*/ 480 h 577"/>
              <a:gd name="T92" fmla="*/ 1691 w 2017"/>
              <a:gd name="T93" fmla="*/ 489 h 577"/>
              <a:gd name="T94" fmla="*/ 1750 w 2017"/>
              <a:gd name="T95" fmla="*/ 497 h 577"/>
              <a:gd name="T96" fmla="*/ 1794 w 2017"/>
              <a:gd name="T97" fmla="*/ 514 h 577"/>
              <a:gd name="T98" fmla="*/ 1839 w 2017"/>
              <a:gd name="T99" fmla="*/ 523 h 577"/>
              <a:gd name="T100" fmla="*/ 1883 w 2017"/>
              <a:gd name="T101" fmla="*/ 540 h 577"/>
              <a:gd name="T102" fmla="*/ 1927 w 2017"/>
              <a:gd name="T103" fmla="*/ 557 h 577"/>
              <a:gd name="T104" fmla="*/ 1972 w 2017"/>
              <a:gd name="T105" fmla="*/ 566 h 577"/>
              <a:gd name="T106" fmla="*/ 2016 w 2017"/>
              <a:gd name="T107" fmla="*/ 57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7" h="577">
                <a:moveTo>
                  <a:pt x="0" y="576"/>
                </a:moveTo>
                <a:lnTo>
                  <a:pt x="50" y="557"/>
                </a:lnTo>
                <a:lnTo>
                  <a:pt x="65" y="523"/>
                </a:lnTo>
                <a:lnTo>
                  <a:pt x="80" y="497"/>
                </a:lnTo>
                <a:lnTo>
                  <a:pt x="80" y="471"/>
                </a:lnTo>
                <a:lnTo>
                  <a:pt x="95" y="446"/>
                </a:lnTo>
                <a:lnTo>
                  <a:pt x="95" y="411"/>
                </a:lnTo>
                <a:lnTo>
                  <a:pt x="109" y="377"/>
                </a:lnTo>
                <a:lnTo>
                  <a:pt x="109" y="334"/>
                </a:lnTo>
                <a:lnTo>
                  <a:pt x="124" y="300"/>
                </a:lnTo>
                <a:lnTo>
                  <a:pt x="139" y="266"/>
                </a:lnTo>
                <a:lnTo>
                  <a:pt x="154" y="223"/>
                </a:lnTo>
                <a:lnTo>
                  <a:pt x="183" y="189"/>
                </a:lnTo>
                <a:lnTo>
                  <a:pt x="228" y="163"/>
                </a:lnTo>
                <a:lnTo>
                  <a:pt x="257" y="137"/>
                </a:lnTo>
                <a:lnTo>
                  <a:pt x="272" y="111"/>
                </a:lnTo>
                <a:lnTo>
                  <a:pt x="316" y="94"/>
                </a:lnTo>
                <a:lnTo>
                  <a:pt x="346" y="69"/>
                </a:lnTo>
                <a:lnTo>
                  <a:pt x="375" y="43"/>
                </a:lnTo>
                <a:lnTo>
                  <a:pt x="420" y="34"/>
                </a:lnTo>
                <a:lnTo>
                  <a:pt x="449" y="9"/>
                </a:lnTo>
                <a:lnTo>
                  <a:pt x="494" y="0"/>
                </a:lnTo>
                <a:lnTo>
                  <a:pt x="523" y="26"/>
                </a:lnTo>
                <a:lnTo>
                  <a:pt x="568" y="43"/>
                </a:lnTo>
                <a:lnTo>
                  <a:pt x="612" y="51"/>
                </a:lnTo>
                <a:lnTo>
                  <a:pt x="641" y="77"/>
                </a:lnTo>
                <a:lnTo>
                  <a:pt x="686" y="103"/>
                </a:lnTo>
                <a:lnTo>
                  <a:pt x="730" y="129"/>
                </a:lnTo>
                <a:lnTo>
                  <a:pt x="789" y="154"/>
                </a:lnTo>
                <a:lnTo>
                  <a:pt x="893" y="197"/>
                </a:lnTo>
                <a:lnTo>
                  <a:pt x="922" y="231"/>
                </a:lnTo>
                <a:lnTo>
                  <a:pt x="981" y="249"/>
                </a:lnTo>
                <a:lnTo>
                  <a:pt x="1026" y="274"/>
                </a:lnTo>
                <a:lnTo>
                  <a:pt x="1070" y="291"/>
                </a:lnTo>
                <a:lnTo>
                  <a:pt x="1114" y="309"/>
                </a:lnTo>
                <a:lnTo>
                  <a:pt x="1174" y="326"/>
                </a:lnTo>
                <a:lnTo>
                  <a:pt x="1218" y="351"/>
                </a:lnTo>
                <a:lnTo>
                  <a:pt x="1262" y="369"/>
                </a:lnTo>
                <a:lnTo>
                  <a:pt x="1321" y="394"/>
                </a:lnTo>
                <a:lnTo>
                  <a:pt x="1366" y="403"/>
                </a:lnTo>
                <a:lnTo>
                  <a:pt x="1410" y="411"/>
                </a:lnTo>
                <a:lnTo>
                  <a:pt x="1454" y="429"/>
                </a:lnTo>
                <a:lnTo>
                  <a:pt x="1499" y="454"/>
                </a:lnTo>
                <a:lnTo>
                  <a:pt x="1558" y="463"/>
                </a:lnTo>
                <a:lnTo>
                  <a:pt x="1602" y="471"/>
                </a:lnTo>
                <a:lnTo>
                  <a:pt x="1646" y="480"/>
                </a:lnTo>
                <a:lnTo>
                  <a:pt x="1691" y="489"/>
                </a:lnTo>
                <a:lnTo>
                  <a:pt x="1750" y="497"/>
                </a:lnTo>
                <a:lnTo>
                  <a:pt x="1794" y="514"/>
                </a:lnTo>
                <a:lnTo>
                  <a:pt x="1839" y="523"/>
                </a:lnTo>
                <a:lnTo>
                  <a:pt x="1883" y="540"/>
                </a:lnTo>
                <a:lnTo>
                  <a:pt x="1927" y="557"/>
                </a:lnTo>
                <a:lnTo>
                  <a:pt x="1972" y="566"/>
                </a:lnTo>
                <a:lnTo>
                  <a:pt x="2016" y="574"/>
                </a:lnTo>
              </a:path>
            </a:pathLst>
          </a:custGeom>
          <a:noFill/>
          <a:ln w="76200" cap="rnd" cmpd="sng">
            <a:solidFill>
              <a:schemeClr val="accent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7691" name="Rectangle 11"/>
          <p:cNvSpPr>
            <a:spLocks noChangeArrowheads="1"/>
          </p:cNvSpPr>
          <p:nvPr/>
        </p:nvSpPr>
        <p:spPr bwMode="auto">
          <a:xfrm>
            <a:off x="508000" y="5410201"/>
            <a:ext cx="86381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8 AM</a:t>
            </a:r>
          </a:p>
        </p:txBody>
      </p:sp>
      <p:sp>
        <p:nvSpPr>
          <p:cNvPr id="327692" name="Rectangle 12"/>
          <p:cNvSpPr>
            <a:spLocks noChangeArrowheads="1"/>
          </p:cNvSpPr>
          <p:nvPr/>
        </p:nvSpPr>
        <p:spPr bwMode="auto">
          <a:xfrm>
            <a:off x="3454400" y="5410201"/>
            <a:ext cx="99711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12 PM</a:t>
            </a:r>
          </a:p>
        </p:txBody>
      </p:sp>
      <p:sp>
        <p:nvSpPr>
          <p:cNvPr id="327693" name="Rectangle 13"/>
          <p:cNvSpPr>
            <a:spLocks noChangeArrowheads="1"/>
          </p:cNvSpPr>
          <p:nvPr/>
        </p:nvSpPr>
        <p:spPr bwMode="auto">
          <a:xfrm>
            <a:off x="6299201" y="5410201"/>
            <a:ext cx="84112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4 PM</a:t>
            </a:r>
          </a:p>
        </p:txBody>
      </p:sp>
      <p:sp>
        <p:nvSpPr>
          <p:cNvPr id="327694" name="Rectangle 14"/>
          <p:cNvSpPr>
            <a:spLocks noChangeArrowheads="1"/>
          </p:cNvSpPr>
          <p:nvPr/>
        </p:nvSpPr>
        <p:spPr bwMode="auto">
          <a:xfrm>
            <a:off x="9347201" y="5410201"/>
            <a:ext cx="84112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8 PM</a:t>
            </a:r>
          </a:p>
        </p:txBody>
      </p:sp>
      <p:sp>
        <p:nvSpPr>
          <p:cNvPr id="327695" name="Rectangle 15"/>
          <p:cNvSpPr>
            <a:spLocks noChangeArrowheads="1"/>
          </p:cNvSpPr>
          <p:nvPr/>
        </p:nvSpPr>
        <p:spPr bwMode="auto">
          <a:xfrm>
            <a:off x="406400" y="1676400"/>
            <a:ext cx="11277600" cy="685800"/>
          </a:xfrm>
          <a:prstGeom prst="rect">
            <a:avLst/>
          </a:prstGeom>
          <a:solidFill>
            <a:schemeClr val="hlink">
              <a:alpha val="58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96" name="Freeform 16"/>
          <p:cNvSpPr>
            <a:spLocks/>
          </p:cNvSpPr>
          <p:nvPr/>
        </p:nvSpPr>
        <p:spPr bwMode="auto">
          <a:xfrm>
            <a:off x="711200" y="1981200"/>
            <a:ext cx="6096000" cy="3049588"/>
          </a:xfrm>
          <a:custGeom>
            <a:avLst/>
            <a:gdLst>
              <a:gd name="T0" fmla="*/ 0 w 4225"/>
              <a:gd name="T1" fmla="*/ 1824 h 1825"/>
              <a:gd name="T2" fmla="*/ 105 w 4225"/>
              <a:gd name="T3" fmla="*/ 1764 h 1825"/>
              <a:gd name="T4" fmla="*/ 136 w 4225"/>
              <a:gd name="T5" fmla="*/ 1656 h 1825"/>
              <a:gd name="T6" fmla="*/ 167 w 4225"/>
              <a:gd name="T7" fmla="*/ 1574 h 1825"/>
              <a:gd name="T8" fmla="*/ 167 w 4225"/>
              <a:gd name="T9" fmla="*/ 1493 h 1825"/>
              <a:gd name="T10" fmla="*/ 198 w 4225"/>
              <a:gd name="T11" fmla="*/ 1411 h 1825"/>
              <a:gd name="T12" fmla="*/ 198 w 4225"/>
              <a:gd name="T13" fmla="*/ 1303 h 1825"/>
              <a:gd name="T14" fmla="*/ 229 w 4225"/>
              <a:gd name="T15" fmla="*/ 1194 h 1825"/>
              <a:gd name="T16" fmla="*/ 229 w 4225"/>
              <a:gd name="T17" fmla="*/ 1059 h 1825"/>
              <a:gd name="T18" fmla="*/ 260 w 4225"/>
              <a:gd name="T19" fmla="*/ 950 h 1825"/>
              <a:gd name="T20" fmla="*/ 291 w 4225"/>
              <a:gd name="T21" fmla="*/ 841 h 1825"/>
              <a:gd name="T22" fmla="*/ 322 w 4225"/>
              <a:gd name="T23" fmla="*/ 706 h 1825"/>
              <a:gd name="T24" fmla="*/ 384 w 4225"/>
              <a:gd name="T25" fmla="*/ 597 h 1825"/>
              <a:gd name="T26" fmla="*/ 477 w 4225"/>
              <a:gd name="T27" fmla="*/ 516 h 1825"/>
              <a:gd name="T28" fmla="*/ 539 w 4225"/>
              <a:gd name="T29" fmla="*/ 434 h 1825"/>
              <a:gd name="T30" fmla="*/ 570 w 4225"/>
              <a:gd name="T31" fmla="*/ 353 h 1825"/>
              <a:gd name="T32" fmla="*/ 663 w 4225"/>
              <a:gd name="T33" fmla="*/ 299 h 1825"/>
              <a:gd name="T34" fmla="*/ 725 w 4225"/>
              <a:gd name="T35" fmla="*/ 217 h 1825"/>
              <a:gd name="T36" fmla="*/ 787 w 4225"/>
              <a:gd name="T37" fmla="*/ 136 h 1825"/>
              <a:gd name="T38" fmla="*/ 879 w 4225"/>
              <a:gd name="T39" fmla="*/ 109 h 1825"/>
              <a:gd name="T40" fmla="*/ 941 w 4225"/>
              <a:gd name="T41" fmla="*/ 27 h 1825"/>
              <a:gd name="T42" fmla="*/ 1034 w 4225"/>
              <a:gd name="T43" fmla="*/ 0 h 1825"/>
              <a:gd name="T44" fmla="*/ 1096 w 4225"/>
              <a:gd name="T45" fmla="*/ 81 h 1825"/>
              <a:gd name="T46" fmla="*/ 1189 w 4225"/>
              <a:gd name="T47" fmla="*/ 136 h 1825"/>
              <a:gd name="T48" fmla="*/ 1282 w 4225"/>
              <a:gd name="T49" fmla="*/ 163 h 1825"/>
              <a:gd name="T50" fmla="*/ 1344 w 4225"/>
              <a:gd name="T51" fmla="*/ 244 h 1825"/>
              <a:gd name="T52" fmla="*/ 1437 w 4225"/>
              <a:gd name="T53" fmla="*/ 326 h 1825"/>
              <a:gd name="T54" fmla="*/ 1530 w 4225"/>
              <a:gd name="T55" fmla="*/ 407 h 1825"/>
              <a:gd name="T56" fmla="*/ 1654 w 4225"/>
              <a:gd name="T57" fmla="*/ 489 h 1825"/>
              <a:gd name="T58" fmla="*/ 1870 w 4225"/>
              <a:gd name="T59" fmla="*/ 624 h 1825"/>
              <a:gd name="T60" fmla="*/ 1932 w 4225"/>
              <a:gd name="T61" fmla="*/ 733 h 1825"/>
              <a:gd name="T62" fmla="*/ 2056 w 4225"/>
              <a:gd name="T63" fmla="*/ 787 h 1825"/>
              <a:gd name="T64" fmla="*/ 2149 w 4225"/>
              <a:gd name="T65" fmla="*/ 869 h 1825"/>
              <a:gd name="T66" fmla="*/ 2242 w 4225"/>
              <a:gd name="T67" fmla="*/ 923 h 1825"/>
              <a:gd name="T68" fmla="*/ 2335 w 4225"/>
              <a:gd name="T69" fmla="*/ 977 h 1825"/>
              <a:gd name="T70" fmla="*/ 2459 w 4225"/>
              <a:gd name="T71" fmla="*/ 1031 h 1825"/>
              <a:gd name="T72" fmla="*/ 2552 w 4225"/>
              <a:gd name="T73" fmla="*/ 1113 h 1825"/>
              <a:gd name="T74" fmla="*/ 2645 w 4225"/>
              <a:gd name="T75" fmla="*/ 1167 h 1825"/>
              <a:gd name="T76" fmla="*/ 2769 w 4225"/>
              <a:gd name="T77" fmla="*/ 1249 h 1825"/>
              <a:gd name="T78" fmla="*/ 2861 w 4225"/>
              <a:gd name="T79" fmla="*/ 1276 h 1825"/>
              <a:gd name="T80" fmla="*/ 2954 w 4225"/>
              <a:gd name="T81" fmla="*/ 1303 h 1825"/>
              <a:gd name="T82" fmla="*/ 3047 w 4225"/>
              <a:gd name="T83" fmla="*/ 1357 h 1825"/>
              <a:gd name="T84" fmla="*/ 3140 w 4225"/>
              <a:gd name="T85" fmla="*/ 1439 h 1825"/>
              <a:gd name="T86" fmla="*/ 3264 w 4225"/>
              <a:gd name="T87" fmla="*/ 1466 h 1825"/>
              <a:gd name="T88" fmla="*/ 3357 w 4225"/>
              <a:gd name="T89" fmla="*/ 1493 h 1825"/>
              <a:gd name="T90" fmla="*/ 3450 w 4225"/>
              <a:gd name="T91" fmla="*/ 1520 h 1825"/>
              <a:gd name="T92" fmla="*/ 3543 w 4225"/>
              <a:gd name="T93" fmla="*/ 1547 h 1825"/>
              <a:gd name="T94" fmla="*/ 3667 w 4225"/>
              <a:gd name="T95" fmla="*/ 1574 h 1825"/>
              <a:gd name="T96" fmla="*/ 3759 w 4225"/>
              <a:gd name="T97" fmla="*/ 1629 h 1825"/>
              <a:gd name="T98" fmla="*/ 3852 w 4225"/>
              <a:gd name="T99" fmla="*/ 1656 h 1825"/>
              <a:gd name="T100" fmla="*/ 3945 w 4225"/>
              <a:gd name="T101" fmla="*/ 1710 h 1825"/>
              <a:gd name="T102" fmla="*/ 4038 w 4225"/>
              <a:gd name="T103" fmla="*/ 1764 h 1825"/>
              <a:gd name="T104" fmla="*/ 4131 w 4225"/>
              <a:gd name="T105" fmla="*/ 1791 h 1825"/>
              <a:gd name="T106" fmla="*/ 4224 w 4225"/>
              <a:gd name="T107" fmla="*/ 1819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5" h="1825">
                <a:moveTo>
                  <a:pt x="0" y="1824"/>
                </a:moveTo>
                <a:lnTo>
                  <a:pt x="105" y="1764"/>
                </a:lnTo>
                <a:lnTo>
                  <a:pt x="136" y="1656"/>
                </a:lnTo>
                <a:lnTo>
                  <a:pt x="167" y="1574"/>
                </a:lnTo>
                <a:lnTo>
                  <a:pt x="167" y="1493"/>
                </a:lnTo>
                <a:lnTo>
                  <a:pt x="198" y="1411"/>
                </a:lnTo>
                <a:lnTo>
                  <a:pt x="198" y="1303"/>
                </a:lnTo>
                <a:lnTo>
                  <a:pt x="229" y="1194"/>
                </a:lnTo>
                <a:lnTo>
                  <a:pt x="229" y="1059"/>
                </a:lnTo>
                <a:lnTo>
                  <a:pt x="260" y="950"/>
                </a:lnTo>
                <a:lnTo>
                  <a:pt x="291" y="841"/>
                </a:lnTo>
                <a:lnTo>
                  <a:pt x="322" y="706"/>
                </a:lnTo>
                <a:lnTo>
                  <a:pt x="384" y="597"/>
                </a:lnTo>
                <a:lnTo>
                  <a:pt x="477" y="516"/>
                </a:lnTo>
                <a:lnTo>
                  <a:pt x="539" y="434"/>
                </a:lnTo>
                <a:lnTo>
                  <a:pt x="570" y="353"/>
                </a:lnTo>
                <a:lnTo>
                  <a:pt x="663" y="299"/>
                </a:lnTo>
                <a:lnTo>
                  <a:pt x="725" y="217"/>
                </a:lnTo>
                <a:lnTo>
                  <a:pt x="787" y="136"/>
                </a:lnTo>
                <a:lnTo>
                  <a:pt x="879" y="109"/>
                </a:lnTo>
                <a:lnTo>
                  <a:pt x="941" y="27"/>
                </a:lnTo>
                <a:lnTo>
                  <a:pt x="1034" y="0"/>
                </a:lnTo>
                <a:lnTo>
                  <a:pt x="1096" y="81"/>
                </a:lnTo>
                <a:lnTo>
                  <a:pt x="1189" y="136"/>
                </a:lnTo>
                <a:lnTo>
                  <a:pt x="1282" y="163"/>
                </a:lnTo>
                <a:lnTo>
                  <a:pt x="1344" y="244"/>
                </a:lnTo>
                <a:lnTo>
                  <a:pt x="1437" y="326"/>
                </a:lnTo>
                <a:lnTo>
                  <a:pt x="1530" y="407"/>
                </a:lnTo>
                <a:lnTo>
                  <a:pt x="1654" y="489"/>
                </a:lnTo>
                <a:lnTo>
                  <a:pt x="1870" y="624"/>
                </a:lnTo>
                <a:lnTo>
                  <a:pt x="1932" y="733"/>
                </a:lnTo>
                <a:lnTo>
                  <a:pt x="2056" y="787"/>
                </a:lnTo>
                <a:lnTo>
                  <a:pt x="2149" y="869"/>
                </a:lnTo>
                <a:lnTo>
                  <a:pt x="2242" y="923"/>
                </a:lnTo>
                <a:lnTo>
                  <a:pt x="2335" y="977"/>
                </a:lnTo>
                <a:lnTo>
                  <a:pt x="2459" y="1031"/>
                </a:lnTo>
                <a:lnTo>
                  <a:pt x="2552" y="1113"/>
                </a:lnTo>
                <a:lnTo>
                  <a:pt x="2645" y="1167"/>
                </a:lnTo>
                <a:lnTo>
                  <a:pt x="2769" y="1249"/>
                </a:lnTo>
                <a:lnTo>
                  <a:pt x="2861" y="1276"/>
                </a:lnTo>
                <a:lnTo>
                  <a:pt x="2954" y="1303"/>
                </a:lnTo>
                <a:lnTo>
                  <a:pt x="3047" y="1357"/>
                </a:lnTo>
                <a:lnTo>
                  <a:pt x="3140" y="1439"/>
                </a:lnTo>
                <a:lnTo>
                  <a:pt x="3264" y="1466"/>
                </a:lnTo>
                <a:lnTo>
                  <a:pt x="3357" y="1493"/>
                </a:lnTo>
                <a:lnTo>
                  <a:pt x="3450" y="1520"/>
                </a:lnTo>
                <a:lnTo>
                  <a:pt x="3543" y="1547"/>
                </a:lnTo>
                <a:lnTo>
                  <a:pt x="3667" y="1574"/>
                </a:lnTo>
                <a:lnTo>
                  <a:pt x="3759" y="1629"/>
                </a:lnTo>
                <a:lnTo>
                  <a:pt x="3852" y="1656"/>
                </a:lnTo>
                <a:lnTo>
                  <a:pt x="3945" y="1710"/>
                </a:lnTo>
                <a:lnTo>
                  <a:pt x="4038" y="1764"/>
                </a:lnTo>
                <a:lnTo>
                  <a:pt x="4131" y="1791"/>
                </a:lnTo>
                <a:lnTo>
                  <a:pt x="4224" y="1819"/>
                </a:lnTo>
              </a:path>
            </a:pathLst>
          </a:custGeom>
          <a:noFill/>
          <a:ln w="76200"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26032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90"/>
                                        </p:tgtEl>
                                        <p:attrNameLst>
                                          <p:attrName>style.visibility</p:attrName>
                                        </p:attrNameLst>
                                      </p:cBhvr>
                                      <p:to>
                                        <p:strVal val="visible"/>
                                      </p:to>
                                    </p:set>
                                    <p:animEffect transition="in" filter="wipe(left)">
                                      <p:cBhvr>
                                        <p:cTn id="7" dur="1000"/>
                                        <p:tgtEl>
                                          <p:spTgt spid="327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688"/>
                                        </p:tgtEl>
                                        <p:attrNameLst>
                                          <p:attrName>style.visibility</p:attrName>
                                        </p:attrNameLst>
                                      </p:cBhvr>
                                      <p:to>
                                        <p:strVal val="visible"/>
                                      </p:to>
                                    </p:set>
                                    <p:animEffect transition="in" filter="wipe(left)">
                                      <p:cBhvr>
                                        <p:cTn id="12" dur="1000"/>
                                        <p:tgtEl>
                                          <p:spTgt spid="3276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696"/>
                                        </p:tgtEl>
                                        <p:attrNameLst>
                                          <p:attrName>style.visibility</p:attrName>
                                        </p:attrNameLst>
                                      </p:cBhvr>
                                      <p:to>
                                        <p:strVal val="visible"/>
                                      </p:to>
                                    </p:set>
                                    <p:animEffect transition="in" filter="wipe(left)">
                                      <p:cBhvr>
                                        <p:cTn id="17" dur="1000"/>
                                        <p:tgtEl>
                                          <p:spTgt spid="327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animBg="1"/>
      <p:bldP spid="327690" grpId="0" animBg="1"/>
      <p:bldP spid="3276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Curve – Extended Release</a:t>
            </a:r>
          </a:p>
        </p:txBody>
      </p:sp>
      <p:sp>
        <p:nvSpPr>
          <p:cNvPr id="5" name="Content Placeholder 4"/>
          <p:cNvSpPr>
            <a:spLocks noGrp="1"/>
          </p:cNvSpPr>
          <p:nvPr>
            <p:ph idx="1"/>
          </p:nvPr>
        </p:nvSpPr>
        <p:spPr/>
        <p:txBody>
          <a:bodyPr/>
          <a:lstStyle/>
          <a:p>
            <a:r>
              <a:rPr lang="en-US" dirty="0"/>
              <a:t>“Concerta” vs immediate release MPH </a:t>
            </a:r>
          </a:p>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61" y="2177143"/>
            <a:ext cx="6439347" cy="432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7575" y="6319548"/>
            <a:ext cx="2383972" cy="307777"/>
          </a:xfrm>
          <a:prstGeom prst="rect">
            <a:avLst/>
          </a:prstGeom>
          <a:noFill/>
        </p:spPr>
        <p:txBody>
          <a:bodyPr wrap="square" rtlCol="0">
            <a:spAutoFit/>
          </a:bodyPr>
          <a:lstStyle/>
          <a:p>
            <a:r>
              <a:rPr lang="en-US" sz="1400" dirty="0"/>
              <a:t>From Package Insert</a:t>
            </a:r>
          </a:p>
        </p:txBody>
      </p:sp>
    </p:spTree>
    <p:extLst>
      <p:ext uri="{BB962C8B-B14F-4D97-AF65-F5344CB8AC3E}">
        <p14:creationId xmlns:p14="http://schemas.microsoft.com/office/powerpoint/2010/main" val="400417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 y="76200"/>
            <a:ext cx="10972800" cy="806450"/>
          </a:xfrm>
        </p:spPr>
        <p:txBody>
          <a:bodyPr/>
          <a:lstStyle/>
          <a:p>
            <a:r>
              <a:rPr lang="en-US" dirty="0"/>
              <a:t>OROS Methylphenidate aka Concerta®</a:t>
            </a:r>
          </a:p>
        </p:txBody>
      </p:sp>
      <p:pic>
        <p:nvPicPr>
          <p:cNvPr id="4" name="Picture 3" descr="Concert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10261600" cy="4786086"/>
          </a:xfrm>
          <a:prstGeom prst="rect">
            <a:avLst/>
          </a:prstGeom>
          <a:noFill/>
          <a:ln>
            <a:noFill/>
          </a:ln>
        </p:spPr>
      </p:pic>
    </p:spTree>
    <p:extLst>
      <p:ext uri="{BB962C8B-B14F-4D97-AF65-F5344CB8AC3E}">
        <p14:creationId xmlns:p14="http://schemas.microsoft.com/office/powerpoint/2010/main" val="94966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dirty="0"/>
              <a:t>Bead Technology e.g. Adderall XR ®</a:t>
            </a:r>
          </a:p>
        </p:txBody>
      </p:sp>
      <p:graphicFrame>
        <p:nvGraphicFramePr>
          <p:cNvPr id="125955" name="Object 3"/>
          <p:cNvGraphicFramePr>
            <a:graphicFrameLocks noGrp="1" noChangeAspect="1"/>
          </p:cNvGraphicFramePr>
          <p:nvPr>
            <p:ph idx="1"/>
          </p:nvPr>
        </p:nvGraphicFramePr>
        <p:xfrm>
          <a:off x="1828800" y="1411289"/>
          <a:ext cx="9245600" cy="5254625"/>
        </p:xfrm>
        <a:graphic>
          <a:graphicData uri="http://schemas.openxmlformats.org/presentationml/2006/ole">
            <mc:AlternateContent xmlns:mc="http://schemas.openxmlformats.org/markup-compatibility/2006">
              <mc:Choice xmlns:v="urn:schemas-microsoft-com:vml" Requires="v">
                <p:oleObj spid="_x0000_s1087" name="Photo Editor Photo" r:id="rId4" imgW="5191850" imgH="3933333" progId="MSPhotoEd.3">
                  <p:embed/>
                </p:oleObj>
              </mc:Choice>
              <mc:Fallback>
                <p:oleObj name="Photo Editor Photo" r:id="rId4" imgW="5191850" imgH="3933333" progId="MSPhotoEd.3">
                  <p:embed/>
                  <p:pic>
                    <p:nvPicPr>
                      <p:cNvPr id="1259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411289"/>
                        <a:ext cx="924560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02972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5485-5042-1F4E-8594-B32D63D16E02}"/>
              </a:ext>
            </a:extLst>
          </p:cNvPr>
          <p:cNvSpPr>
            <a:spLocks noGrp="1"/>
          </p:cNvSpPr>
          <p:nvPr>
            <p:ph type="title"/>
          </p:nvPr>
        </p:nvSpPr>
        <p:spPr/>
        <p:txBody>
          <a:bodyPr/>
          <a:lstStyle/>
          <a:p>
            <a:r>
              <a:rPr lang="en-US" dirty="0"/>
              <a:t>Why so many? What’s the Difference?</a:t>
            </a:r>
          </a:p>
        </p:txBody>
      </p:sp>
      <p:sp>
        <p:nvSpPr>
          <p:cNvPr id="3" name="Content Placeholder 2">
            <a:extLst>
              <a:ext uri="{FF2B5EF4-FFF2-40B4-BE49-F238E27FC236}">
                <a16:creationId xmlns:a16="http://schemas.microsoft.com/office/drawing/2014/main" id="{29C3C050-9393-934B-BB8B-47BEB6713C30}"/>
              </a:ext>
            </a:extLst>
          </p:cNvPr>
          <p:cNvSpPr>
            <a:spLocks noGrp="1"/>
          </p:cNvSpPr>
          <p:nvPr>
            <p:ph idx="1"/>
          </p:nvPr>
        </p:nvSpPr>
        <p:spPr/>
        <p:txBody>
          <a:bodyPr>
            <a:normAutofit/>
          </a:bodyPr>
          <a:lstStyle/>
          <a:p>
            <a:r>
              <a:rPr lang="en-US" dirty="0"/>
              <a:t>First be familiar with the differences</a:t>
            </a:r>
          </a:p>
          <a:p>
            <a:pPr lvl="1"/>
            <a:r>
              <a:rPr lang="en-US" dirty="0"/>
              <a:t>Primary ingredient (MPH vs AMP)</a:t>
            </a:r>
          </a:p>
          <a:p>
            <a:pPr lvl="2"/>
            <a:r>
              <a:rPr lang="en-US" dirty="0"/>
              <a:t>Racemic vs Mono isomer (ex MPH vs d-MPH or Dex vs MAS)</a:t>
            </a:r>
          </a:p>
          <a:p>
            <a:pPr lvl="1"/>
            <a:r>
              <a:rPr lang="en-US" dirty="0"/>
              <a:t>Immediate release vs Extended</a:t>
            </a:r>
          </a:p>
          <a:p>
            <a:pPr lvl="2"/>
            <a:r>
              <a:rPr lang="en-US" dirty="0"/>
              <a:t>Type of Extended release (OROS, beads, multi-layer tablet etc.)</a:t>
            </a:r>
          </a:p>
          <a:p>
            <a:r>
              <a:rPr lang="en-US" dirty="0"/>
              <a:t>Administration form </a:t>
            </a:r>
          </a:p>
          <a:p>
            <a:pPr lvl="2"/>
            <a:r>
              <a:rPr lang="en-US" dirty="0"/>
              <a:t>(Capsule, Tablet, Chewable, ODT, Concentrate, Patch)</a:t>
            </a:r>
          </a:p>
          <a:p>
            <a:r>
              <a:rPr lang="en-US" dirty="0"/>
              <a:t> Generic vs Brand</a:t>
            </a:r>
          </a:p>
          <a:p>
            <a:pPr lvl="1"/>
            <a:endParaRPr lang="en-US" dirty="0"/>
          </a:p>
        </p:txBody>
      </p:sp>
    </p:spTree>
    <p:extLst>
      <p:ext uri="{BB962C8B-B14F-4D97-AF65-F5344CB8AC3E}">
        <p14:creationId xmlns:p14="http://schemas.microsoft.com/office/powerpoint/2010/main" val="135776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ADHD with Poor Response to Initial Treatment, Comorbid Anxiety, Depression or Disruptive Behavior. </a:t>
            </a:r>
            <a:br>
              <a:rPr lang="en-US" dirty="0"/>
            </a:br>
            <a:endParaRPr lang="en-US" dirty="0"/>
          </a:p>
        </p:txBody>
      </p:sp>
      <p:sp>
        <p:nvSpPr>
          <p:cNvPr id="3" name="Text Placeholder 2"/>
          <p:cNvSpPr>
            <a:spLocks noGrp="1"/>
          </p:cNvSpPr>
          <p:nvPr>
            <p:ph type="body" idx="1"/>
          </p:nvPr>
        </p:nvSpPr>
        <p:spPr/>
        <p:txBody>
          <a:bodyPr>
            <a:normAutofit fontScale="62500" lnSpcReduction="20000"/>
          </a:bodyPr>
          <a:lstStyle/>
          <a:p>
            <a:r>
              <a:rPr lang="en-US" sz="4000" b="1" dirty="0"/>
              <a:t>Richard J. Miller, MD, FAACAP</a:t>
            </a:r>
          </a:p>
          <a:p>
            <a:r>
              <a:rPr lang="en-US" dirty="0"/>
              <a:t>Hub Medical Director, ACCESS-Mental Health CT</a:t>
            </a:r>
          </a:p>
          <a:p>
            <a:r>
              <a:rPr lang="en-US" dirty="0"/>
              <a:t>Medical Director, Children’s Services</a:t>
            </a:r>
          </a:p>
          <a:p>
            <a:r>
              <a:rPr lang="en-US" dirty="0"/>
              <a:t>Wheeler Clinic</a:t>
            </a:r>
          </a:p>
          <a:p>
            <a:br>
              <a:rPr lang="en-US" dirty="0"/>
            </a:br>
            <a:endParaRPr lang="en-US" dirty="0"/>
          </a:p>
        </p:txBody>
      </p:sp>
    </p:spTree>
    <p:extLst>
      <p:ext uri="{BB962C8B-B14F-4D97-AF65-F5344CB8AC3E}">
        <p14:creationId xmlns:p14="http://schemas.microsoft.com/office/powerpoint/2010/main" val="104756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386080" y="190500"/>
            <a:ext cx="11684000" cy="685800"/>
          </a:xfrm>
        </p:spPr>
        <p:txBody>
          <a:bodyPr/>
          <a:lstStyle/>
          <a:p>
            <a:r>
              <a:rPr lang="en-US" altLang="en-US" sz="2800" dirty="0"/>
              <a:t>Dexmethylphenidate: Focalin</a:t>
            </a:r>
            <a:r>
              <a:rPr lang="en-US" altLang="en-US" sz="2800" baseline="30000" dirty="0">
                <a:cs typeface="Arial" charset="0"/>
              </a:rPr>
              <a:t>®</a:t>
            </a:r>
            <a:r>
              <a:rPr lang="en-US" altLang="en-US" sz="2800" dirty="0"/>
              <a:t> and Focalin XR </a:t>
            </a:r>
            <a:r>
              <a:rPr lang="en-US" altLang="en-US" sz="2800" baseline="30000" dirty="0">
                <a:cs typeface="Arial" charset="0"/>
              </a:rPr>
              <a:t>®</a:t>
            </a:r>
          </a:p>
        </p:txBody>
      </p:sp>
      <p:sp>
        <p:nvSpPr>
          <p:cNvPr id="332803" name="Rectangle 3"/>
          <p:cNvSpPr>
            <a:spLocks noGrp="1" noChangeArrowheads="1"/>
          </p:cNvSpPr>
          <p:nvPr>
            <p:ph type="body" idx="1"/>
          </p:nvPr>
        </p:nvSpPr>
        <p:spPr>
          <a:xfrm>
            <a:off x="1219200" y="1905000"/>
            <a:ext cx="10972800" cy="4953000"/>
          </a:xfrm>
        </p:spPr>
        <p:txBody>
          <a:bodyPr/>
          <a:lstStyle/>
          <a:p>
            <a:pPr>
              <a:lnSpc>
                <a:spcPct val="90000"/>
              </a:lnSpc>
              <a:buClr>
                <a:schemeClr val="tx1"/>
              </a:buClr>
            </a:pPr>
            <a:endParaRPr lang="en-US" altLang="en-US" sz="2000" dirty="0"/>
          </a:p>
          <a:p>
            <a:pPr>
              <a:lnSpc>
                <a:spcPct val="90000"/>
              </a:lnSpc>
              <a:buFont typeface="Wingdings" pitchFamily="2" charset="2"/>
              <a:buChar char="§"/>
            </a:pPr>
            <a:endParaRPr lang="en-US" altLang="en-US" sz="1800" b="1" dirty="0"/>
          </a:p>
        </p:txBody>
      </p:sp>
      <p:sp>
        <p:nvSpPr>
          <p:cNvPr id="332804" name="Rectangle 4"/>
          <p:cNvSpPr>
            <a:spLocks noChangeArrowheads="1"/>
          </p:cNvSpPr>
          <p:nvPr/>
        </p:nvSpPr>
        <p:spPr bwMode="auto">
          <a:xfrm>
            <a:off x="914400" y="1447801"/>
            <a:ext cx="975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endParaRPr lang="en-US" altLang="en-US" i="1" dirty="0">
              <a:solidFill>
                <a:schemeClr val="accent1"/>
              </a:solidFill>
              <a:latin typeface="Franklin Gothic Medium" pitchFamily="34" charset="0"/>
            </a:endParaRPr>
          </a:p>
        </p:txBody>
      </p:sp>
      <p:pic>
        <p:nvPicPr>
          <p:cNvPr id="332805" name="Picture 5" descr="MC9004417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2590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32806" name="Picture 6" descr="MC9004417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20574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32807" name="Text Box 7"/>
          <p:cNvSpPr txBox="1">
            <a:spLocks noChangeArrowheads="1"/>
          </p:cNvSpPr>
          <p:nvPr/>
        </p:nvSpPr>
        <p:spPr bwMode="auto">
          <a:xfrm>
            <a:off x="711200" y="1527118"/>
            <a:ext cx="10769600" cy="40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300"/>
              </a:spcAft>
              <a:buFontTx/>
              <a:buChar char="•"/>
            </a:pPr>
            <a:r>
              <a:rPr lang="en-US" altLang="en-US" sz="2400" dirty="0">
                <a:latin typeface="Arial" panose="020B0604020202020204" pitchFamily="34" charset="0"/>
                <a:cs typeface="Arial" panose="020B0604020202020204" pitchFamily="34" charset="0"/>
              </a:rPr>
              <a:t>Methylphenidate is racemic mixture with both dextro (right twisted) and levo (left twist) molecules</a:t>
            </a:r>
          </a:p>
          <a:p>
            <a:pPr>
              <a:spcAft>
                <a:spcPts val="300"/>
              </a:spcAft>
              <a:buFontTx/>
              <a:buChar char="•"/>
            </a:pPr>
            <a:r>
              <a:rPr lang="en-US" altLang="en-US" sz="2400" dirty="0">
                <a:latin typeface="Arial" panose="020B0604020202020204" pitchFamily="34" charset="0"/>
                <a:cs typeface="Arial" panose="020B0604020202020204" pitchFamily="34" charset="0"/>
              </a:rPr>
              <a:t>Only right-handed is active </a:t>
            </a:r>
          </a:p>
          <a:p>
            <a:pPr>
              <a:spcAft>
                <a:spcPts val="300"/>
              </a:spcAft>
              <a:buFontTx/>
              <a:buChar char="•"/>
            </a:pPr>
            <a:r>
              <a:rPr lang="en-US" altLang="en-US" sz="2400" dirty="0">
                <a:latin typeface="Arial" panose="020B0604020202020204" pitchFamily="34" charset="0"/>
                <a:cs typeface="Arial" panose="020B0604020202020204" pitchFamily="34" charset="0"/>
              </a:rPr>
              <a:t>Both can contribute to side effects</a:t>
            </a:r>
          </a:p>
          <a:p>
            <a:pPr lvl="0">
              <a:spcAft>
                <a:spcPts val="300"/>
              </a:spcAft>
              <a:buFontTx/>
              <a:buChar char="•"/>
            </a:pPr>
            <a:r>
              <a:rPr lang="en-US" altLang="en-US" sz="2400" dirty="0">
                <a:solidFill>
                  <a:srgbClr val="1A3A67"/>
                </a:solidFill>
                <a:latin typeface="Arial" panose="020B0604020202020204" pitchFamily="34" charset="0"/>
                <a:cs typeface="Arial" panose="020B0604020202020204" pitchFamily="34" charset="0"/>
              </a:rPr>
              <a:t>Focalin</a:t>
            </a:r>
            <a:r>
              <a:rPr lang="en-US" sz="2400" dirty="0">
                <a:latin typeface="Arial" panose="020B0604020202020204" pitchFamily="34" charset="0"/>
                <a:cs typeface="Arial" panose="020B0604020202020204" pitchFamily="34" charset="0"/>
              </a:rPr>
              <a:t>®</a:t>
            </a:r>
            <a:r>
              <a:rPr lang="en-US" altLang="en-US" sz="2400" dirty="0">
                <a:solidFill>
                  <a:srgbClr val="1A3A67"/>
                </a:solidFill>
                <a:latin typeface="Arial" panose="020B0604020202020204" pitchFamily="34" charset="0"/>
                <a:cs typeface="Arial" panose="020B0604020202020204" pitchFamily="34" charset="0"/>
              </a:rPr>
              <a:t> uses ½ the dose of MPH</a:t>
            </a:r>
          </a:p>
          <a:p>
            <a:pPr>
              <a:spcAft>
                <a:spcPts val="300"/>
              </a:spcAft>
              <a:buFontTx/>
              <a:buChar char="•"/>
            </a:pPr>
            <a:r>
              <a:rPr lang="en-US" altLang="en-US" sz="2400" dirty="0">
                <a:solidFill>
                  <a:srgbClr val="1A3A67"/>
                </a:solidFill>
                <a:latin typeface="Arial" panose="020B0604020202020204" pitchFamily="34" charset="0"/>
                <a:cs typeface="Arial" panose="020B0604020202020204" pitchFamily="34" charset="0"/>
              </a:rPr>
              <a:t>May have clinically lower intensity of SE</a:t>
            </a:r>
          </a:p>
          <a:p>
            <a:pPr lvl="1">
              <a:spcAft>
                <a:spcPts val="300"/>
              </a:spcAft>
              <a:buFontTx/>
              <a:buChar char="•"/>
            </a:pPr>
            <a:r>
              <a:rPr lang="en-US" altLang="en-US" sz="2400" dirty="0">
                <a:latin typeface="Arial" panose="020B0604020202020204" pitchFamily="34" charset="0"/>
                <a:cs typeface="Arial" panose="020B0604020202020204" pitchFamily="34" charset="0"/>
              </a:rPr>
              <a:t>Slightly longer acting </a:t>
            </a:r>
          </a:p>
          <a:p>
            <a:pPr lvl="1">
              <a:spcAft>
                <a:spcPts val="300"/>
              </a:spcAft>
              <a:buFontTx/>
              <a:buChar char="•"/>
            </a:pPr>
            <a:r>
              <a:rPr lang="en-US" altLang="en-US" sz="2400" dirty="0">
                <a:latin typeface="Arial" panose="020B0604020202020204" pitchFamily="34" charset="0"/>
                <a:cs typeface="Arial" panose="020B0604020202020204" pitchFamily="34" charset="0"/>
              </a:rPr>
              <a:t>Slightly different “quality”</a:t>
            </a:r>
          </a:p>
          <a:p>
            <a:endParaRPr lang="en-US" altLang="en-US" sz="2400" dirty="0">
              <a:latin typeface="Franklin Gothic Medium" pitchFamily="34" charset="0"/>
            </a:endParaRPr>
          </a:p>
          <a:p>
            <a:pPr>
              <a:buFontTx/>
              <a:buChar char="•"/>
            </a:pPr>
            <a:endParaRPr lang="en-US" altLang="en-US" sz="2400" dirty="0">
              <a:latin typeface="Franklin Gothic Medium" pitchFamily="34" charset="0"/>
            </a:endParaRPr>
          </a:p>
        </p:txBody>
      </p:sp>
      <p:sp>
        <p:nvSpPr>
          <p:cNvPr id="332808" name="Text Box 8"/>
          <p:cNvSpPr txBox="1">
            <a:spLocks noChangeArrowheads="1"/>
          </p:cNvSpPr>
          <p:nvPr/>
        </p:nvSpPr>
        <p:spPr bwMode="auto">
          <a:xfrm>
            <a:off x="406401" y="6012657"/>
            <a:ext cx="1670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latin typeface="Franklin Gothic Medium" pitchFamily="34" charset="0"/>
              </a:rPr>
              <a:t>Brams M 2012</a:t>
            </a:r>
          </a:p>
        </p:txBody>
      </p:sp>
    </p:spTree>
    <p:extLst>
      <p:ext uri="{BB962C8B-B14F-4D97-AF65-F5344CB8AC3E}">
        <p14:creationId xmlns:p14="http://schemas.microsoft.com/office/powerpoint/2010/main" val="1815102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nodePh="1">
                                  <p:stCondLst>
                                    <p:cond delay="0"/>
                                  </p:stCondLst>
                                  <p:endCondLst>
                                    <p:cond evt="begin" delay="0">
                                      <p:tn val="5"/>
                                    </p:cond>
                                  </p:end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wipe(left)">
                                      <p:cBhvr>
                                        <p:cTn id="7"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26B1-5F92-DB4C-889F-417A81ADB1BC}"/>
              </a:ext>
            </a:extLst>
          </p:cNvPr>
          <p:cNvSpPr>
            <a:spLocks noGrp="1"/>
          </p:cNvSpPr>
          <p:nvPr>
            <p:ph type="title"/>
          </p:nvPr>
        </p:nvSpPr>
        <p:spPr/>
        <p:txBody>
          <a:bodyPr/>
          <a:lstStyle/>
          <a:p>
            <a:r>
              <a:rPr lang="en-US" dirty="0"/>
              <a:t>KEY Stimulant References to have on hand.</a:t>
            </a:r>
          </a:p>
        </p:txBody>
      </p:sp>
      <p:sp>
        <p:nvSpPr>
          <p:cNvPr id="3" name="Content Placeholder 2">
            <a:extLst>
              <a:ext uri="{FF2B5EF4-FFF2-40B4-BE49-F238E27FC236}">
                <a16:creationId xmlns:a16="http://schemas.microsoft.com/office/drawing/2014/main" id="{242A8F22-7F98-7B45-AFD8-A0AFFA048921}"/>
              </a:ext>
            </a:extLst>
          </p:cNvPr>
          <p:cNvSpPr>
            <a:spLocks noGrp="1"/>
          </p:cNvSpPr>
          <p:nvPr>
            <p:ph idx="1"/>
          </p:nvPr>
        </p:nvSpPr>
        <p:spPr/>
        <p:txBody>
          <a:bodyPr/>
          <a:lstStyle/>
          <a:p>
            <a:r>
              <a:rPr lang="en-US" b="1" dirty="0"/>
              <a:t>NORTHWELL HEALTH MEDICATION GUIDE</a:t>
            </a:r>
          </a:p>
          <a:p>
            <a:pPr lvl="1"/>
            <a:r>
              <a:rPr lang="en-US" dirty="0">
                <a:hlinkClick r:id="rId2"/>
              </a:rPr>
              <a:t>http://www.adhdmedicationguide.com</a:t>
            </a:r>
            <a:endParaRPr lang="en-US" dirty="0"/>
          </a:p>
          <a:p>
            <a:pPr lvl="1"/>
            <a:endParaRPr lang="en-US" dirty="0"/>
          </a:p>
          <a:p>
            <a:r>
              <a:rPr lang="en-US" b="1" dirty="0"/>
              <a:t>New Formulations of Stimulants: An Update for Clinicians</a:t>
            </a:r>
          </a:p>
          <a:p>
            <a:pPr marL="457200" lvl="1" indent="0">
              <a:buNone/>
            </a:pPr>
            <a:r>
              <a:rPr lang="en-US" sz="2400" dirty="0"/>
              <a:t>R.Steingard et Al. J of Child and Adolescent Psychopharmacology</a:t>
            </a:r>
            <a:br>
              <a:rPr lang="en-US" sz="2400" dirty="0"/>
            </a:br>
            <a:r>
              <a:rPr lang="en-US" sz="2400" dirty="0"/>
              <a:t>V29,Number 5, 2019 pp324-339</a:t>
            </a:r>
          </a:p>
          <a:p>
            <a:pPr marL="457200" lvl="1" indent="0">
              <a:buNone/>
            </a:pPr>
            <a:r>
              <a:rPr lang="en-US" sz="2400" dirty="0"/>
              <a:t>Has very practical tables of grouped by ingredient and duration of action listing ingredients, dosing and mechanism. </a:t>
            </a:r>
          </a:p>
          <a:p>
            <a:pPr marL="457200" lvl="1" indent="0">
              <a:buNone/>
            </a:pPr>
            <a:r>
              <a:rPr lang="en-US" sz="2400" dirty="0"/>
              <a:t>As well as equivalencies.</a:t>
            </a:r>
          </a:p>
          <a:p>
            <a:pPr lvl="1"/>
            <a:endParaRPr lang="en-US" sz="2400" dirty="0"/>
          </a:p>
          <a:p>
            <a:endParaRPr lang="en-US" dirty="0"/>
          </a:p>
        </p:txBody>
      </p:sp>
    </p:spTree>
    <p:extLst>
      <p:ext uri="{BB962C8B-B14F-4D97-AF65-F5344CB8AC3E}">
        <p14:creationId xmlns:p14="http://schemas.microsoft.com/office/powerpoint/2010/main" val="3759623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F12A-319F-2A4B-9358-2E9C5FC437B3}"/>
              </a:ext>
            </a:extLst>
          </p:cNvPr>
          <p:cNvSpPr>
            <a:spLocks noGrp="1"/>
          </p:cNvSpPr>
          <p:nvPr>
            <p:ph type="title"/>
          </p:nvPr>
        </p:nvSpPr>
        <p:spPr/>
        <p:txBody>
          <a:bodyPr/>
          <a:lstStyle/>
          <a:p>
            <a:r>
              <a:rPr lang="en-US" dirty="0"/>
              <a:t>Non Stimulants: Alpha Agonists</a:t>
            </a:r>
          </a:p>
        </p:txBody>
      </p:sp>
      <p:sp>
        <p:nvSpPr>
          <p:cNvPr id="3" name="Content Placeholder 2">
            <a:extLst>
              <a:ext uri="{FF2B5EF4-FFF2-40B4-BE49-F238E27FC236}">
                <a16:creationId xmlns:a16="http://schemas.microsoft.com/office/drawing/2014/main" id="{BBA32347-568A-7E41-A281-A1C979265A2C}"/>
              </a:ext>
            </a:extLst>
          </p:cNvPr>
          <p:cNvSpPr>
            <a:spLocks noGrp="1"/>
          </p:cNvSpPr>
          <p:nvPr>
            <p:ph idx="1"/>
          </p:nvPr>
        </p:nvSpPr>
        <p:spPr/>
        <p:txBody>
          <a:bodyPr/>
          <a:lstStyle/>
          <a:p>
            <a:r>
              <a:rPr lang="en-US" dirty="0">
                <a:solidFill>
                  <a:srgbClr val="FF0000"/>
                </a:solidFill>
              </a:rPr>
              <a:t>Alpha Adrenergic Agonists</a:t>
            </a:r>
            <a:r>
              <a:rPr lang="en-US" dirty="0"/>
              <a:t>: </a:t>
            </a:r>
          </a:p>
          <a:p>
            <a:pPr lvl="1"/>
            <a:r>
              <a:rPr lang="en-US" dirty="0"/>
              <a:t>Clonidine, Clonidine ER (“Kapvay”), clonidine patch.</a:t>
            </a:r>
          </a:p>
          <a:p>
            <a:pPr lvl="1"/>
            <a:r>
              <a:rPr lang="en-US" dirty="0"/>
              <a:t>Guanfacine, Guanfacine ER (“Intuniv”)</a:t>
            </a:r>
          </a:p>
          <a:p>
            <a:endParaRPr lang="en-US" dirty="0"/>
          </a:p>
        </p:txBody>
      </p:sp>
    </p:spTree>
    <p:extLst>
      <p:ext uri="{BB962C8B-B14F-4D97-AF65-F5344CB8AC3E}">
        <p14:creationId xmlns:p14="http://schemas.microsoft.com/office/powerpoint/2010/main" val="121614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Adrenaline/Noradrenaline system</a:t>
            </a:r>
          </a:p>
        </p:txBody>
      </p:sp>
      <p:sp>
        <p:nvSpPr>
          <p:cNvPr id="5" name="Content Placeholder 4"/>
          <p:cNvSpPr>
            <a:spLocks noGrp="1"/>
          </p:cNvSpPr>
          <p:nvPr>
            <p:ph idx="1"/>
          </p:nvPr>
        </p:nvSpPr>
        <p:spPr>
          <a:xfrm>
            <a:off x="819246" y="2253319"/>
            <a:ext cx="10515600" cy="3870066"/>
          </a:xfrm>
          <a:ln>
            <a:noFill/>
          </a:ln>
        </p:spPr>
        <p:txBody>
          <a:bodyPr/>
          <a:lstStyle/>
          <a:p>
            <a:r>
              <a:rPr lang="en-US" sz="2000" dirty="0">
                <a:latin typeface="Arial" panose="020B0604020202020204" pitchFamily="34" charset="0"/>
                <a:cs typeface="Arial" panose="020B0604020202020204" pitchFamily="34" charset="0"/>
              </a:rPr>
              <a:t>Locus Coeruleus</a:t>
            </a:r>
          </a:p>
          <a:p>
            <a:r>
              <a:rPr lang="en-US" sz="2000" dirty="0">
                <a:latin typeface="Arial" panose="020B0604020202020204" pitchFamily="34" charset="0"/>
                <a:cs typeface="Arial" panose="020B0604020202020204" pitchFamily="34" charset="0"/>
              </a:rPr>
              <a:t>Amplifies </a:t>
            </a:r>
            <a:r>
              <a:rPr lang="en-US" sz="2000" b="1" dirty="0">
                <a:solidFill>
                  <a:srgbClr val="E45C32"/>
                </a:solidFill>
                <a:latin typeface="Arial" panose="020B0604020202020204" pitchFamily="34" charset="0"/>
                <a:cs typeface="Arial" panose="020B0604020202020204" pitchFamily="34" charset="0"/>
              </a:rPr>
              <a:t>ALERT</a:t>
            </a:r>
            <a:r>
              <a:rPr lang="en-US" sz="2000" dirty="0">
                <a:latin typeface="Arial" panose="020B0604020202020204" pitchFamily="34" charset="0"/>
                <a:cs typeface="Arial" panose="020B0604020202020204" pitchFamily="34" charset="0"/>
              </a:rPr>
              <a:t> signal</a:t>
            </a:r>
          </a:p>
          <a:p>
            <a:r>
              <a:rPr lang="en-US" sz="2000" dirty="0">
                <a:latin typeface="Arial" panose="020B0604020202020204" pitchFamily="34" charset="0"/>
                <a:cs typeface="Arial" panose="020B0604020202020204" pitchFamily="34" charset="0"/>
              </a:rPr>
              <a:t>Alpha 2 receptors </a:t>
            </a:r>
          </a:p>
          <a:p>
            <a:pPr lvl="1"/>
            <a:r>
              <a:rPr lang="en-US" dirty="0">
                <a:latin typeface="Arial" panose="020B0604020202020204" pitchFamily="34" charset="0"/>
                <a:cs typeface="Arial" panose="020B0604020202020204" pitchFamily="34" charset="0"/>
              </a:rPr>
              <a:t>auto-receptors post synaptic</a:t>
            </a:r>
          </a:p>
          <a:p>
            <a:pPr lvl="1"/>
            <a:r>
              <a:rPr lang="en-US" dirty="0">
                <a:latin typeface="Arial" panose="020B0604020202020204" pitchFamily="34" charset="0"/>
                <a:cs typeface="Arial" panose="020B0604020202020204" pitchFamily="34" charset="0"/>
              </a:rPr>
              <a:t>Measure and adjust amt in synapse</a:t>
            </a:r>
          </a:p>
          <a:p>
            <a:pPr lvl="1"/>
            <a:r>
              <a:rPr lang="en-US" dirty="0">
                <a:latin typeface="Arial" panose="020B0604020202020204" pitchFamily="34" charset="0"/>
                <a:cs typeface="Arial" panose="020B0604020202020204" pitchFamily="34" charset="0"/>
              </a:rPr>
              <a:t>Alpha 2 agonists trick nerve into thinking too much in synapse</a:t>
            </a:r>
          </a:p>
          <a:p>
            <a:pPr lvl="1"/>
            <a:r>
              <a:rPr lang="en-US" dirty="0">
                <a:latin typeface="Arial" panose="020B0604020202020204" pitchFamily="34" charset="0"/>
                <a:cs typeface="Arial" panose="020B0604020202020204" pitchFamily="34" charset="0"/>
              </a:rPr>
              <a:t>Message takes a few days to get to cell body </a:t>
            </a:r>
          </a:p>
          <a:p>
            <a:pPr lvl="1"/>
            <a:r>
              <a:rPr lang="en-US" dirty="0">
                <a:latin typeface="Arial" panose="020B0604020202020204" pitchFamily="34" charset="0"/>
                <a:cs typeface="Arial" panose="020B0604020202020204" pitchFamily="34" charset="0"/>
              </a:rPr>
              <a:t>Down-regulates</a:t>
            </a:r>
          </a:p>
          <a:p>
            <a:pPr marL="274637" lvl="1" indent="0">
              <a:buNone/>
            </a:pPr>
            <a:endParaRPr lang="en-US" dirty="0"/>
          </a:p>
        </p:txBody>
      </p:sp>
      <p:pic>
        <p:nvPicPr>
          <p:cNvPr id="2051" name="Picture 3" descr="C:\Users\Karen\AppData\Local\Microsoft\Windows\Temporary Internet Files\Content.IE5\8WT76R9A\MC9004387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963" y="1698092"/>
            <a:ext cx="3932192" cy="2211858"/>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bwMode="auto">
          <a:xfrm>
            <a:off x="6538373" y="1944022"/>
            <a:ext cx="711200" cy="1600200"/>
          </a:xfrm>
          <a:prstGeom prst="downArrow">
            <a:avLst/>
          </a:prstGeom>
          <a:solidFill>
            <a:srgbClr val="E45C32"/>
          </a:solidFill>
          <a:ln w="12700" cap="flat" cmpd="sng" algn="ctr">
            <a:solidFill>
              <a:srgbClr val="E45C3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9" name="TextBox 8"/>
          <p:cNvSpPr txBox="1"/>
          <p:nvPr/>
        </p:nvSpPr>
        <p:spPr>
          <a:xfrm>
            <a:off x="453082" y="6096000"/>
            <a:ext cx="1671213" cy="369332"/>
          </a:xfrm>
          <a:prstGeom prst="rect">
            <a:avLst/>
          </a:prstGeom>
          <a:noFill/>
        </p:spPr>
        <p:txBody>
          <a:bodyPr wrap="none" rtlCol="0">
            <a:spAutoFit/>
          </a:bodyPr>
          <a:lstStyle/>
          <a:p>
            <a:r>
              <a:rPr lang="en-US" dirty="0"/>
              <a:t>Kollins SH  2011</a:t>
            </a:r>
          </a:p>
        </p:txBody>
      </p:sp>
    </p:spTree>
    <p:extLst>
      <p:ext uri="{BB962C8B-B14F-4D97-AF65-F5344CB8AC3E}">
        <p14:creationId xmlns:p14="http://schemas.microsoft.com/office/powerpoint/2010/main" val="642301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solidFill>
            <a:srgbClr val="9DC3E6"/>
          </a:solidFill>
        </p:spPr>
        <p:txBody>
          <a:bodyPr lIns="90488" tIns="44450" rIns="90488" bIns="44450" anchor="ctr"/>
          <a:lstStyle/>
          <a:p>
            <a:r>
              <a:rPr lang="en-US" altLang="en-US" sz="3200" dirty="0">
                <a:latin typeface="Arial" panose="020B0604020202020204" pitchFamily="34" charset="0"/>
                <a:cs typeface="Arial" panose="020B0604020202020204" pitchFamily="34" charset="0"/>
              </a:rPr>
              <a:t>Alpha Agonists - Indications</a:t>
            </a:r>
          </a:p>
        </p:txBody>
      </p:sp>
      <p:sp>
        <p:nvSpPr>
          <p:cNvPr id="972803" name="Rectangle 3"/>
          <p:cNvSpPr>
            <a:spLocks noGrp="1" noChangeArrowheads="1"/>
          </p:cNvSpPr>
          <p:nvPr>
            <p:ph idx="1"/>
          </p:nvPr>
        </p:nvSpPr>
        <p:spPr>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85000"/>
              </a:lnSpc>
            </a:pPr>
            <a:r>
              <a:rPr lang="en-US" altLang="en-US" sz="2400" dirty="0">
                <a:latin typeface="Arial" panose="020B0604020202020204" pitchFamily="34" charset="0"/>
                <a:cs typeface="Arial" panose="020B0604020202020204" pitchFamily="34" charset="0"/>
              </a:rPr>
              <a:t>Alpha Adrenoreceptor agonist, post-synaptic</a:t>
            </a:r>
          </a:p>
          <a:p>
            <a:pPr lvl="1">
              <a:lnSpc>
                <a:spcPct val="85000"/>
              </a:lnSpc>
            </a:pPr>
            <a:r>
              <a:rPr lang="en-US" altLang="en-US" sz="2400" dirty="0">
                <a:latin typeface="Arial" panose="020B0604020202020204" pitchFamily="34" charset="0"/>
                <a:cs typeface="Arial" panose="020B0604020202020204" pitchFamily="34" charset="0"/>
              </a:rPr>
              <a:t>Prefrontal cortex</a:t>
            </a:r>
          </a:p>
          <a:p>
            <a:pPr lvl="1">
              <a:lnSpc>
                <a:spcPct val="85000"/>
              </a:lnSpc>
            </a:pPr>
            <a:r>
              <a:rPr lang="en-US" altLang="en-US" sz="2400" dirty="0">
                <a:latin typeface="Arial" panose="020B0604020202020204" pitchFamily="34" charset="0"/>
                <a:cs typeface="Arial" panose="020B0604020202020204" pitchFamily="34" charset="0"/>
              </a:rPr>
              <a:t>Increases delay-related firing PFC neurons</a:t>
            </a:r>
          </a:p>
          <a:p>
            <a:pPr>
              <a:lnSpc>
                <a:spcPct val="85000"/>
              </a:lnSpc>
            </a:pPr>
            <a:r>
              <a:rPr lang="en-US" altLang="en-US" sz="2400" dirty="0">
                <a:latin typeface="Arial" panose="020B0604020202020204" pitchFamily="34" charset="0"/>
                <a:cs typeface="Arial" panose="020B0604020202020204" pitchFamily="34" charset="0"/>
              </a:rPr>
              <a:t>Severe hyperactivity / impulsivity</a:t>
            </a:r>
          </a:p>
          <a:p>
            <a:pPr>
              <a:lnSpc>
                <a:spcPct val="85000"/>
              </a:lnSpc>
            </a:pPr>
            <a:r>
              <a:rPr lang="en-US" altLang="en-US" sz="2400" dirty="0">
                <a:latin typeface="Arial" panose="020B0604020202020204" pitchFamily="34" charset="0"/>
                <a:cs typeface="Arial" panose="020B0604020202020204" pitchFamily="34" charset="0"/>
              </a:rPr>
              <a:t>Aggression / ODD / Over-reactivity</a:t>
            </a:r>
          </a:p>
          <a:p>
            <a:pPr>
              <a:lnSpc>
                <a:spcPct val="85000"/>
              </a:lnSpc>
            </a:pPr>
            <a:r>
              <a:rPr lang="en-US" altLang="en-US" sz="2400" dirty="0">
                <a:latin typeface="Arial" panose="020B0604020202020204" pitchFamily="34" charset="0"/>
                <a:cs typeface="Arial" panose="020B0604020202020204" pitchFamily="34" charset="0"/>
              </a:rPr>
              <a:t>Tics</a:t>
            </a:r>
          </a:p>
          <a:p>
            <a:pPr>
              <a:lnSpc>
                <a:spcPct val="85000"/>
              </a:lnSpc>
            </a:pPr>
            <a:r>
              <a:rPr lang="en-US" altLang="en-US" sz="2400" dirty="0">
                <a:latin typeface="Arial" panose="020B0604020202020204" pitchFamily="34" charset="0"/>
                <a:cs typeface="Arial" panose="020B0604020202020204" pitchFamily="34" charset="0"/>
              </a:rPr>
              <a:t>ADHD with motor tics</a:t>
            </a:r>
          </a:p>
          <a:p>
            <a:pPr>
              <a:lnSpc>
                <a:spcPct val="85000"/>
              </a:lnSpc>
            </a:pPr>
            <a:r>
              <a:rPr lang="en-US" altLang="en-US" sz="2400" dirty="0">
                <a:latin typeface="Arial" panose="020B0604020202020204" pitchFamily="34" charset="0"/>
                <a:cs typeface="Arial" panose="020B0604020202020204" pitchFamily="34" charset="0"/>
              </a:rPr>
              <a:t>ADHD with atypical features (irritability)</a:t>
            </a:r>
          </a:p>
          <a:p>
            <a:pPr>
              <a:lnSpc>
                <a:spcPct val="85000"/>
              </a:lnSpc>
            </a:pPr>
            <a:r>
              <a:rPr lang="en-US" altLang="en-US" sz="2400" dirty="0">
                <a:latin typeface="Arial" panose="020B0604020202020204" pitchFamily="34" charset="0"/>
                <a:cs typeface="Arial" panose="020B0604020202020204" pitchFamily="34" charset="0"/>
              </a:rPr>
              <a:t>Sleep onset problems</a:t>
            </a:r>
          </a:p>
          <a:p>
            <a:pPr>
              <a:lnSpc>
                <a:spcPct val="85000"/>
              </a:lnSpc>
            </a:pPr>
            <a:endParaRPr lang="en-US" altLang="en-US" dirty="0"/>
          </a:p>
        </p:txBody>
      </p:sp>
    </p:spTree>
    <p:extLst>
      <p:ext uri="{BB962C8B-B14F-4D97-AF65-F5344CB8AC3E}">
        <p14:creationId xmlns:p14="http://schemas.microsoft.com/office/powerpoint/2010/main" val="1023948107"/>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406400" y="1676400"/>
            <a:ext cx="11345333" cy="41878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3" name="Line 3"/>
          <p:cNvSpPr>
            <a:spLocks noChangeShapeType="1"/>
          </p:cNvSpPr>
          <p:nvPr/>
        </p:nvSpPr>
        <p:spPr bwMode="auto">
          <a:xfrm>
            <a:off x="406400" y="5105400"/>
            <a:ext cx="1125431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4" name="Rectangle 4"/>
          <p:cNvSpPr>
            <a:spLocks noChangeArrowheads="1"/>
          </p:cNvSpPr>
          <p:nvPr/>
        </p:nvSpPr>
        <p:spPr bwMode="auto">
          <a:xfrm>
            <a:off x="406400" y="2362200"/>
            <a:ext cx="11277600" cy="1656910"/>
          </a:xfrm>
          <a:prstGeom prst="rect">
            <a:avLst/>
          </a:prstGeom>
          <a:solidFill>
            <a:srgbClr val="60C900">
              <a:alpha val="50999"/>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5" name="Rectangle 5"/>
          <p:cNvSpPr>
            <a:spLocks noGrp="1" noChangeArrowheads="1"/>
          </p:cNvSpPr>
          <p:nvPr>
            <p:ph type="title"/>
          </p:nvPr>
        </p:nvSpPr>
        <p:spPr>
          <a:xfrm>
            <a:off x="831769" y="365231"/>
            <a:ext cx="10668000" cy="838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2800" dirty="0">
                <a:latin typeface="Arial" panose="020B0604020202020204" pitchFamily="34" charset="0"/>
                <a:cs typeface="Arial" panose="020B0604020202020204" pitchFamily="34" charset="0"/>
              </a:rPr>
              <a:t>DOSE  CURVE  -Alpha Agonists</a:t>
            </a:r>
            <a:endParaRPr lang="en-US" altLang="en-US" dirty="0">
              <a:latin typeface="Arial" panose="020B0604020202020204" pitchFamily="34" charset="0"/>
              <a:cs typeface="Arial" panose="020B0604020202020204" pitchFamily="34" charset="0"/>
            </a:endParaRPr>
          </a:p>
        </p:txBody>
      </p:sp>
      <p:sp>
        <p:nvSpPr>
          <p:cNvPr id="327686" name="Rectangle 6"/>
          <p:cNvSpPr>
            <a:spLocks noChangeArrowheads="1"/>
          </p:cNvSpPr>
          <p:nvPr/>
        </p:nvSpPr>
        <p:spPr bwMode="auto">
          <a:xfrm>
            <a:off x="1020234" y="5546725"/>
            <a:ext cx="9800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7" name="Line 7"/>
          <p:cNvSpPr>
            <a:spLocks noChangeShapeType="1"/>
          </p:cNvSpPr>
          <p:nvPr/>
        </p:nvSpPr>
        <p:spPr bwMode="auto">
          <a:xfrm>
            <a:off x="406400" y="5029200"/>
            <a:ext cx="11311467"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689" name="Rectangle 9"/>
          <p:cNvSpPr>
            <a:spLocks noChangeArrowheads="1"/>
          </p:cNvSpPr>
          <p:nvPr/>
        </p:nvSpPr>
        <p:spPr bwMode="auto">
          <a:xfrm>
            <a:off x="6122609" y="2399167"/>
            <a:ext cx="29693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b="1" dirty="0">
                <a:solidFill>
                  <a:srgbClr val="000000"/>
                </a:solidFill>
              </a:rPr>
              <a:t>EFFECTIVE</a:t>
            </a:r>
            <a:r>
              <a:rPr lang="en-US" altLang="en-US" sz="3200" b="1" dirty="0"/>
              <a:t> </a:t>
            </a:r>
            <a:r>
              <a:rPr lang="en-US" altLang="en-US" sz="3200" b="1" dirty="0">
                <a:solidFill>
                  <a:srgbClr val="000000"/>
                </a:solidFill>
              </a:rPr>
              <a:t>ZONE</a:t>
            </a:r>
          </a:p>
        </p:txBody>
      </p:sp>
      <p:sp>
        <p:nvSpPr>
          <p:cNvPr id="327691" name="Rectangle 11"/>
          <p:cNvSpPr>
            <a:spLocks noChangeArrowheads="1"/>
          </p:cNvSpPr>
          <p:nvPr/>
        </p:nvSpPr>
        <p:spPr bwMode="auto">
          <a:xfrm>
            <a:off x="508000" y="5410201"/>
            <a:ext cx="86381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8 AM</a:t>
            </a:r>
          </a:p>
        </p:txBody>
      </p:sp>
      <p:sp>
        <p:nvSpPr>
          <p:cNvPr id="327692" name="Rectangle 12"/>
          <p:cNvSpPr>
            <a:spLocks noChangeArrowheads="1"/>
          </p:cNvSpPr>
          <p:nvPr/>
        </p:nvSpPr>
        <p:spPr bwMode="auto">
          <a:xfrm>
            <a:off x="3454400" y="5410201"/>
            <a:ext cx="99711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12 PM</a:t>
            </a:r>
          </a:p>
        </p:txBody>
      </p:sp>
      <p:sp>
        <p:nvSpPr>
          <p:cNvPr id="327693" name="Rectangle 13"/>
          <p:cNvSpPr>
            <a:spLocks noChangeArrowheads="1"/>
          </p:cNvSpPr>
          <p:nvPr/>
        </p:nvSpPr>
        <p:spPr bwMode="auto">
          <a:xfrm>
            <a:off x="6299201" y="5410201"/>
            <a:ext cx="84112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4 PM</a:t>
            </a:r>
          </a:p>
        </p:txBody>
      </p:sp>
      <p:sp>
        <p:nvSpPr>
          <p:cNvPr id="327694" name="Rectangle 14"/>
          <p:cNvSpPr>
            <a:spLocks noChangeArrowheads="1"/>
          </p:cNvSpPr>
          <p:nvPr/>
        </p:nvSpPr>
        <p:spPr bwMode="auto">
          <a:xfrm>
            <a:off x="9347201" y="5410201"/>
            <a:ext cx="84112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solidFill>
                  <a:srgbClr val="000000"/>
                </a:solidFill>
              </a:rPr>
              <a:t>8 PM</a:t>
            </a:r>
          </a:p>
        </p:txBody>
      </p:sp>
      <p:sp>
        <p:nvSpPr>
          <p:cNvPr id="327695" name="Rectangle 15"/>
          <p:cNvSpPr>
            <a:spLocks noChangeArrowheads="1"/>
          </p:cNvSpPr>
          <p:nvPr/>
        </p:nvSpPr>
        <p:spPr bwMode="auto">
          <a:xfrm>
            <a:off x="406400" y="1676400"/>
            <a:ext cx="11277600" cy="685800"/>
          </a:xfrm>
          <a:prstGeom prst="rect">
            <a:avLst/>
          </a:prstGeom>
          <a:solidFill>
            <a:schemeClr val="hlink">
              <a:alpha val="58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Freeform 1"/>
          <p:cNvSpPr/>
          <p:nvPr/>
        </p:nvSpPr>
        <p:spPr bwMode="auto">
          <a:xfrm>
            <a:off x="508000" y="3026970"/>
            <a:ext cx="9477525" cy="1308493"/>
          </a:xfrm>
          <a:custGeom>
            <a:avLst/>
            <a:gdLst>
              <a:gd name="connsiteX0" fmla="*/ 0 w 5994400"/>
              <a:gd name="connsiteY0" fmla="*/ 1071295 h 1073502"/>
              <a:gd name="connsiteX1" fmla="*/ 58057 w 5994400"/>
              <a:gd name="connsiteY1" fmla="*/ 998723 h 1073502"/>
              <a:gd name="connsiteX2" fmla="*/ 72571 w 5994400"/>
              <a:gd name="connsiteY2" fmla="*/ 940666 h 1073502"/>
              <a:gd name="connsiteX3" fmla="*/ 87086 w 5994400"/>
              <a:gd name="connsiteY3" fmla="*/ 839066 h 1073502"/>
              <a:gd name="connsiteX4" fmla="*/ 203200 w 5994400"/>
              <a:gd name="connsiteY4" fmla="*/ 722952 h 1073502"/>
              <a:gd name="connsiteX5" fmla="*/ 246743 w 5994400"/>
              <a:gd name="connsiteY5" fmla="*/ 679409 h 1073502"/>
              <a:gd name="connsiteX6" fmla="*/ 290286 w 5994400"/>
              <a:gd name="connsiteY6" fmla="*/ 650380 h 1073502"/>
              <a:gd name="connsiteX7" fmla="*/ 348343 w 5994400"/>
              <a:gd name="connsiteY7" fmla="*/ 606838 h 1073502"/>
              <a:gd name="connsiteX8" fmla="*/ 420914 w 5994400"/>
              <a:gd name="connsiteY8" fmla="*/ 563295 h 1073502"/>
              <a:gd name="connsiteX9" fmla="*/ 508000 w 5994400"/>
              <a:gd name="connsiteY9" fmla="*/ 505238 h 1073502"/>
              <a:gd name="connsiteX10" fmla="*/ 638628 w 5994400"/>
              <a:gd name="connsiteY10" fmla="*/ 476209 h 1073502"/>
              <a:gd name="connsiteX11" fmla="*/ 682171 w 5994400"/>
              <a:gd name="connsiteY11" fmla="*/ 461695 h 1073502"/>
              <a:gd name="connsiteX12" fmla="*/ 783771 w 5994400"/>
              <a:gd name="connsiteY12" fmla="*/ 418152 h 1073502"/>
              <a:gd name="connsiteX13" fmla="*/ 841828 w 5994400"/>
              <a:gd name="connsiteY13" fmla="*/ 389123 h 1073502"/>
              <a:gd name="connsiteX14" fmla="*/ 885371 w 5994400"/>
              <a:gd name="connsiteY14" fmla="*/ 374609 h 1073502"/>
              <a:gd name="connsiteX15" fmla="*/ 986971 w 5994400"/>
              <a:gd name="connsiteY15" fmla="*/ 345580 h 1073502"/>
              <a:gd name="connsiteX16" fmla="*/ 1045028 w 5994400"/>
              <a:gd name="connsiteY16" fmla="*/ 331066 h 1073502"/>
              <a:gd name="connsiteX17" fmla="*/ 1088571 w 5994400"/>
              <a:gd name="connsiteY17" fmla="*/ 316552 h 1073502"/>
              <a:gd name="connsiteX18" fmla="*/ 1161143 w 5994400"/>
              <a:gd name="connsiteY18" fmla="*/ 243980 h 1073502"/>
              <a:gd name="connsiteX19" fmla="*/ 1204686 w 5994400"/>
              <a:gd name="connsiteY19" fmla="*/ 214952 h 1073502"/>
              <a:gd name="connsiteX20" fmla="*/ 1248228 w 5994400"/>
              <a:gd name="connsiteY20" fmla="*/ 171409 h 1073502"/>
              <a:gd name="connsiteX21" fmla="*/ 1262743 w 5994400"/>
              <a:gd name="connsiteY21" fmla="*/ 127866 h 1073502"/>
              <a:gd name="connsiteX22" fmla="*/ 1451428 w 5994400"/>
              <a:gd name="connsiteY22" fmla="*/ 69809 h 1073502"/>
              <a:gd name="connsiteX23" fmla="*/ 1465943 w 5994400"/>
              <a:gd name="connsiteY23" fmla="*/ 26266 h 1073502"/>
              <a:gd name="connsiteX24" fmla="*/ 1741714 w 5994400"/>
              <a:gd name="connsiteY24" fmla="*/ 84323 h 1073502"/>
              <a:gd name="connsiteX25" fmla="*/ 1988457 w 5994400"/>
              <a:gd name="connsiteY25" fmla="*/ 55295 h 1073502"/>
              <a:gd name="connsiteX26" fmla="*/ 2830286 w 5994400"/>
              <a:gd name="connsiteY26" fmla="*/ 69809 h 1073502"/>
              <a:gd name="connsiteX27" fmla="*/ 2960914 w 5994400"/>
              <a:gd name="connsiteY27" fmla="*/ 84323 h 1073502"/>
              <a:gd name="connsiteX28" fmla="*/ 3018971 w 5994400"/>
              <a:gd name="connsiteY28" fmla="*/ 98838 h 1073502"/>
              <a:gd name="connsiteX29" fmla="*/ 3062514 w 5994400"/>
              <a:gd name="connsiteY29" fmla="*/ 142380 h 1073502"/>
              <a:gd name="connsiteX30" fmla="*/ 3294743 w 5994400"/>
              <a:gd name="connsiteY30" fmla="*/ 185923 h 1073502"/>
              <a:gd name="connsiteX31" fmla="*/ 3381828 w 5994400"/>
              <a:gd name="connsiteY31" fmla="*/ 214952 h 1073502"/>
              <a:gd name="connsiteX32" fmla="*/ 3715657 w 5994400"/>
              <a:gd name="connsiteY32" fmla="*/ 273009 h 1073502"/>
              <a:gd name="connsiteX33" fmla="*/ 3889828 w 5994400"/>
              <a:gd name="connsiteY33" fmla="*/ 331066 h 1073502"/>
              <a:gd name="connsiteX34" fmla="*/ 4093028 w 5994400"/>
              <a:gd name="connsiteY34" fmla="*/ 360095 h 1073502"/>
              <a:gd name="connsiteX35" fmla="*/ 4165600 w 5994400"/>
              <a:gd name="connsiteY35" fmla="*/ 432666 h 1073502"/>
              <a:gd name="connsiteX36" fmla="*/ 4209143 w 5994400"/>
              <a:gd name="connsiteY36" fmla="*/ 476209 h 1073502"/>
              <a:gd name="connsiteX37" fmla="*/ 4238171 w 5994400"/>
              <a:gd name="connsiteY37" fmla="*/ 519752 h 1073502"/>
              <a:gd name="connsiteX38" fmla="*/ 4513943 w 5994400"/>
              <a:gd name="connsiteY38" fmla="*/ 563295 h 1073502"/>
              <a:gd name="connsiteX39" fmla="*/ 4731657 w 5994400"/>
              <a:gd name="connsiteY39" fmla="*/ 577809 h 1073502"/>
              <a:gd name="connsiteX40" fmla="*/ 4775200 w 5994400"/>
              <a:gd name="connsiteY40" fmla="*/ 606838 h 1073502"/>
              <a:gd name="connsiteX41" fmla="*/ 4804228 w 5994400"/>
              <a:gd name="connsiteY41" fmla="*/ 650380 h 1073502"/>
              <a:gd name="connsiteX42" fmla="*/ 4891314 w 5994400"/>
              <a:gd name="connsiteY42" fmla="*/ 708438 h 1073502"/>
              <a:gd name="connsiteX43" fmla="*/ 4978400 w 5994400"/>
              <a:gd name="connsiteY43" fmla="*/ 751980 h 1073502"/>
              <a:gd name="connsiteX44" fmla="*/ 5021943 w 5994400"/>
              <a:gd name="connsiteY44" fmla="*/ 781009 h 1073502"/>
              <a:gd name="connsiteX45" fmla="*/ 5167086 w 5994400"/>
              <a:gd name="connsiteY45" fmla="*/ 824552 h 1073502"/>
              <a:gd name="connsiteX46" fmla="*/ 5210628 w 5994400"/>
              <a:gd name="connsiteY46" fmla="*/ 839066 h 1073502"/>
              <a:gd name="connsiteX47" fmla="*/ 5326743 w 5994400"/>
              <a:gd name="connsiteY47" fmla="*/ 853580 h 1073502"/>
              <a:gd name="connsiteX48" fmla="*/ 5399314 w 5994400"/>
              <a:gd name="connsiteY48" fmla="*/ 868095 h 1073502"/>
              <a:gd name="connsiteX49" fmla="*/ 5529943 w 5994400"/>
              <a:gd name="connsiteY49" fmla="*/ 940666 h 1073502"/>
              <a:gd name="connsiteX50" fmla="*/ 5631543 w 5994400"/>
              <a:gd name="connsiteY50" fmla="*/ 1042266 h 1073502"/>
              <a:gd name="connsiteX51" fmla="*/ 5805714 w 5994400"/>
              <a:gd name="connsiteY51" fmla="*/ 1056780 h 1073502"/>
              <a:gd name="connsiteX52" fmla="*/ 5994400 w 5994400"/>
              <a:gd name="connsiteY52" fmla="*/ 1071295 h 10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94400" h="1073502">
                <a:moveTo>
                  <a:pt x="0" y="1071295"/>
                </a:moveTo>
                <a:cubicBezTo>
                  <a:pt x="19352" y="1047104"/>
                  <a:pt x="43012" y="1025804"/>
                  <a:pt x="58057" y="998723"/>
                </a:cubicBezTo>
                <a:cubicBezTo>
                  <a:pt x="67744" y="981285"/>
                  <a:pt x="69003" y="960292"/>
                  <a:pt x="72571" y="940666"/>
                </a:cubicBezTo>
                <a:cubicBezTo>
                  <a:pt x="78691" y="907007"/>
                  <a:pt x="69485" y="868401"/>
                  <a:pt x="87086" y="839066"/>
                </a:cubicBezTo>
                <a:cubicBezTo>
                  <a:pt x="115248" y="792130"/>
                  <a:pt x="164495" y="761657"/>
                  <a:pt x="203200" y="722952"/>
                </a:cubicBezTo>
                <a:cubicBezTo>
                  <a:pt x="217714" y="708438"/>
                  <a:pt x="229664" y="690795"/>
                  <a:pt x="246743" y="679409"/>
                </a:cubicBezTo>
                <a:cubicBezTo>
                  <a:pt x="261257" y="669733"/>
                  <a:pt x="276091" y="660519"/>
                  <a:pt x="290286" y="650380"/>
                </a:cubicBezTo>
                <a:cubicBezTo>
                  <a:pt x="309970" y="636320"/>
                  <a:pt x="328215" y="620256"/>
                  <a:pt x="348343" y="606838"/>
                </a:cubicBezTo>
                <a:cubicBezTo>
                  <a:pt x="371816" y="591190"/>
                  <a:pt x="397114" y="578441"/>
                  <a:pt x="420914" y="563295"/>
                </a:cubicBezTo>
                <a:cubicBezTo>
                  <a:pt x="450348" y="544564"/>
                  <a:pt x="473790" y="512080"/>
                  <a:pt x="508000" y="505238"/>
                </a:cubicBezTo>
                <a:cubicBezTo>
                  <a:pt x="557876" y="495262"/>
                  <a:pt x="590806" y="489872"/>
                  <a:pt x="638628" y="476209"/>
                </a:cubicBezTo>
                <a:cubicBezTo>
                  <a:pt x="653339" y="472006"/>
                  <a:pt x="667657" y="466533"/>
                  <a:pt x="682171" y="461695"/>
                </a:cubicBezTo>
                <a:cubicBezTo>
                  <a:pt x="770414" y="402866"/>
                  <a:pt x="676655" y="458321"/>
                  <a:pt x="783771" y="418152"/>
                </a:cubicBezTo>
                <a:cubicBezTo>
                  <a:pt x="804030" y="410555"/>
                  <a:pt x="821941" y="397646"/>
                  <a:pt x="841828" y="389123"/>
                </a:cubicBezTo>
                <a:cubicBezTo>
                  <a:pt x="855890" y="383096"/>
                  <a:pt x="870717" y="379005"/>
                  <a:pt x="885371" y="374609"/>
                </a:cubicBezTo>
                <a:cubicBezTo>
                  <a:pt x="919107" y="364488"/>
                  <a:pt x="952990" y="354848"/>
                  <a:pt x="986971" y="345580"/>
                </a:cubicBezTo>
                <a:cubicBezTo>
                  <a:pt x="1006216" y="340331"/>
                  <a:pt x="1025848" y="336546"/>
                  <a:pt x="1045028" y="331066"/>
                </a:cubicBezTo>
                <a:cubicBezTo>
                  <a:pt x="1059739" y="326863"/>
                  <a:pt x="1074057" y="321390"/>
                  <a:pt x="1088571" y="316552"/>
                </a:cubicBezTo>
                <a:cubicBezTo>
                  <a:pt x="1204690" y="239139"/>
                  <a:pt x="1064376" y="340745"/>
                  <a:pt x="1161143" y="243980"/>
                </a:cubicBezTo>
                <a:cubicBezTo>
                  <a:pt x="1173478" y="231645"/>
                  <a:pt x="1191285" y="226119"/>
                  <a:pt x="1204686" y="214952"/>
                </a:cubicBezTo>
                <a:cubicBezTo>
                  <a:pt x="1220455" y="201811"/>
                  <a:pt x="1233714" y="185923"/>
                  <a:pt x="1248228" y="171409"/>
                </a:cubicBezTo>
                <a:cubicBezTo>
                  <a:pt x="1253066" y="156895"/>
                  <a:pt x="1250293" y="136759"/>
                  <a:pt x="1262743" y="127866"/>
                </a:cubicBezTo>
                <a:cubicBezTo>
                  <a:pt x="1276130" y="118304"/>
                  <a:pt x="1443704" y="72016"/>
                  <a:pt x="1451428" y="69809"/>
                </a:cubicBezTo>
                <a:cubicBezTo>
                  <a:pt x="1456266" y="55295"/>
                  <a:pt x="1450728" y="27868"/>
                  <a:pt x="1465943" y="26266"/>
                </a:cubicBezTo>
                <a:cubicBezTo>
                  <a:pt x="1728155" y="-1336"/>
                  <a:pt x="1702131" y="-34428"/>
                  <a:pt x="1741714" y="84323"/>
                </a:cubicBezTo>
                <a:cubicBezTo>
                  <a:pt x="1803197" y="75540"/>
                  <a:pt x="1934702" y="55295"/>
                  <a:pt x="1988457" y="55295"/>
                </a:cubicBezTo>
                <a:cubicBezTo>
                  <a:pt x="2269108" y="55295"/>
                  <a:pt x="2549676" y="64971"/>
                  <a:pt x="2830286" y="69809"/>
                </a:cubicBezTo>
                <a:cubicBezTo>
                  <a:pt x="2873829" y="74647"/>
                  <a:pt x="2917613" y="77661"/>
                  <a:pt x="2960914" y="84323"/>
                </a:cubicBezTo>
                <a:cubicBezTo>
                  <a:pt x="2980630" y="87356"/>
                  <a:pt x="3001651" y="88941"/>
                  <a:pt x="3018971" y="98838"/>
                </a:cubicBezTo>
                <a:cubicBezTo>
                  <a:pt x="3036793" y="109022"/>
                  <a:pt x="3044155" y="133200"/>
                  <a:pt x="3062514" y="142380"/>
                </a:cubicBezTo>
                <a:cubicBezTo>
                  <a:pt x="3127046" y="174646"/>
                  <a:pt x="3227612" y="178464"/>
                  <a:pt x="3294743" y="185923"/>
                </a:cubicBezTo>
                <a:cubicBezTo>
                  <a:pt x="3323771" y="195599"/>
                  <a:pt x="3352061" y="207865"/>
                  <a:pt x="3381828" y="214952"/>
                </a:cubicBezTo>
                <a:cubicBezTo>
                  <a:pt x="3551571" y="255367"/>
                  <a:pt x="3571547" y="254996"/>
                  <a:pt x="3715657" y="273009"/>
                </a:cubicBezTo>
                <a:lnTo>
                  <a:pt x="3889828" y="331066"/>
                </a:lnTo>
                <a:cubicBezTo>
                  <a:pt x="4035145" y="349230"/>
                  <a:pt x="3967468" y="339167"/>
                  <a:pt x="4093028" y="360095"/>
                </a:cubicBezTo>
                <a:cubicBezTo>
                  <a:pt x="4172856" y="413312"/>
                  <a:pt x="4105124" y="360096"/>
                  <a:pt x="4165600" y="432666"/>
                </a:cubicBezTo>
                <a:cubicBezTo>
                  <a:pt x="4178741" y="448435"/>
                  <a:pt x="4196002" y="460440"/>
                  <a:pt x="4209143" y="476209"/>
                </a:cubicBezTo>
                <a:cubicBezTo>
                  <a:pt x="4220310" y="489610"/>
                  <a:pt x="4223379" y="510507"/>
                  <a:pt x="4238171" y="519752"/>
                </a:cubicBezTo>
                <a:cubicBezTo>
                  <a:pt x="4306629" y="562538"/>
                  <a:pt x="4456524" y="559194"/>
                  <a:pt x="4513943" y="563295"/>
                </a:cubicBezTo>
                <a:lnTo>
                  <a:pt x="4731657" y="577809"/>
                </a:lnTo>
                <a:cubicBezTo>
                  <a:pt x="4746171" y="587485"/>
                  <a:pt x="4762865" y="594503"/>
                  <a:pt x="4775200" y="606838"/>
                </a:cubicBezTo>
                <a:cubicBezTo>
                  <a:pt x="4787535" y="619173"/>
                  <a:pt x="4791100" y="638893"/>
                  <a:pt x="4804228" y="650380"/>
                </a:cubicBezTo>
                <a:cubicBezTo>
                  <a:pt x="4830484" y="673354"/>
                  <a:pt x="4862285" y="689085"/>
                  <a:pt x="4891314" y="708438"/>
                </a:cubicBezTo>
                <a:cubicBezTo>
                  <a:pt x="4947584" y="745952"/>
                  <a:pt x="4918310" y="731951"/>
                  <a:pt x="4978400" y="751980"/>
                </a:cubicBezTo>
                <a:cubicBezTo>
                  <a:pt x="4992914" y="761656"/>
                  <a:pt x="5006002" y="773924"/>
                  <a:pt x="5021943" y="781009"/>
                </a:cubicBezTo>
                <a:cubicBezTo>
                  <a:pt x="5084034" y="808606"/>
                  <a:pt x="5107975" y="807663"/>
                  <a:pt x="5167086" y="824552"/>
                </a:cubicBezTo>
                <a:cubicBezTo>
                  <a:pt x="5181796" y="828755"/>
                  <a:pt x="5195576" y="836329"/>
                  <a:pt x="5210628" y="839066"/>
                </a:cubicBezTo>
                <a:cubicBezTo>
                  <a:pt x="5249005" y="846044"/>
                  <a:pt x="5288190" y="847649"/>
                  <a:pt x="5326743" y="853580"/>
                </a:cubicBezTo>
                <a:cubicBezTo>
                  <a:pt x="5351126" y="857331"/>
                  <a:pt x="5375124" y="863257"/>
                  <a:pt x="5399314" y="868095"/>
                </a:cubicBezTo>
                <a:cubicBezTo>
                  <a:pt x="5499130" y="934639"/>
                  <a:pt x="5453302" y="915120"/>
                  <a:pt x="5529943" y="940666"/>
                </a:cubicBezTo>
                <a:cubicBezTo>
                  <a:pt x="5570912" y="1002119"/>
                  <a:pt x="5566118" y="1033543"/>
                  <a:pt x="5631543" y="1042266"/>
                </a:cubicBezTo>
                <a:cubicBezTo>
                  <a:pt x="5689290" y="1049965"/>
                  <a:pt x="5747657" y="1051942"/>
                  <a:pt x="5805714" y="1056780"/>
                </a:cubicBezTo>
                <a:cubicBezTo>
                  <a:pt x="5906014" y="1081856"/>
                  <a:pt x="5843823" y="1071295"/>
                  <a:pt x="5994400" y="1071295"/>
                </a:cubicBezTo>
              </a:path>
            </a:pathLst>
          </a:custGeom>
          <a:noFill/>
          <a:ln w="57150" cap="flat" cmpd="sng" algn="ctr">
            <a:solidFill>
              <a:srgbClr val="0070C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 name="Freeform 2"/>
          <p:cNvSpPr/>
          <p:nvPr/>
        </p:nvSpPr>
        <p:spPr bwMode="auto">
          <a:xfrm>
            <a:off x="8669867" y="2975429"/>
            <a:ext cx="3115733" cy="754742"/>
          </a:xfrm>
          <a:custGeom>
            <a:avLst/>
            <a:gdLst>
              <a:gd name="connsiteX0" fmla="*/ 0 w 2336800"/>
              <a:gd name="connsiteY0" fmla="*/ 754742 h 754742"/>
              <a:gd name="connsiteX1" fmla="*/ 72571 w 2336800"/>
              <a:gd name="connsiteY1" fmla="*/ 725714 h 754742"/>
              <a:gd name="connsiteX2" fmla="*/ 116114 w 2336800"/>
              <a:gd name="connsiteY2" fmla="*/ 711200 h 754742"/>
              <a:gd name="connsiteX3" fmla="*/ 159657 w 2336800"/>
              <a:gd name="connsiteY3" fmla="*/ 667657 h 754742"/>
              <a:gd name="connsiteX4" fmla="*/ 246743 w 2336800"/>
              <a:gd name="connsiteY4" fmla="*/ 609600 h 754742"/>
              <a:gd name="connsiteX5" fmla="*/ 290286 w 2336800"/>
              <a:gd name="connsiteY5" fmla="*/ 580571 h 754742"/>
              <a:gd name="connsiteX6" fmla="*/ 333829 w 2336800"/>
              <a:gd name="connsiteY6" fmla="*/ 566057 h 754742"/>
              <a:gd name="connsiteX7" fmla="*/ 377371 w 2336800"/>
              <a:gd name="connsiteY7" fmla="*/ 537028 h 754742"/>
              <a:gd name="connsiteX8" fmla="*/ 420914 w 2336800"/>
              <a:gd name="connsiteY8" fmla="*/ 522514 h 754742"/>
              <a:gd name="connsiteX9" fmla="*/ 508000 w 2336800"/>
              <a:gd name="connsiteY9" fmla="*/ 464457 h 754742"/>
              <a:gd name="connsiteX10" fmla="*/ 566057 w 2336800"/>
              <a:gd name="connsiteY10" fmla="*/ 449942 h 754742"/>
              <a:gd name="connsiteX11" fmla="*/ 653143 w 2336800"/>
              <a:gd name="connsiteY11" fmla="*/ 420914 h 754742"/>
              <a:gd name="connsiteX12" fmla="*/ 696686 w 2336800"/>
              <a:gd name="connsiteY12" fmla="*/ 406400 h 754742"/>
              <a:gd name="connsiteX13" fmla="*/ 754743 w 2336800"/>
              <a:gd name="connsiteY13" fmla="*/ 391885 h 754742"/>
              <a:gd name="connsiteX14" fmla="*/ 885371 w 2336800"/>
              <a:gd name="connsiteY14" fmla="*/ 348342 h 754742"/>
              <a:gd name="connsiteX15" fmla="*/ 928914 w 2336800"/>
              <a:gd name="connsiteY15" fmla="*/ 333828 h 754742"/>
              <a:gd name="connsiteX16" fmla="*/ 1045029 w 2336800"/>
              <a:gd name="connsiteY16" fmla="*/ 304800 h 754742"/>
              <a:gd name="connsiteX17" fmla="*/ 1103086 w 2336800"/>
              <a:gd name="connsiteY17" fmla="*/ 290285 h 754742"/>
              <a:gd name="connsiteX18" fmla="*/ 1190171 w 2336800"/>
              <a:gd name="connsiteY18" fmla="*/ 275771 h 754742"/>
              <a:gd name="connsiteX19" fmla="*/ 1277257 w 2336800"/>
              <a:gd name="connsiteY19" fmla="*/ 246742 h 754742"/>
              <a:gd name="connsiteX20" fmla="*/ 1320800 w 2336800"/>
              <a:gd name="connsiteY20" fmla="*/ 232228 h 754742"/>
              <a:gd name="connsiteX21" fmla="*/ 1407886 w 2336800"/>
              <a:gd name="connsiteY21" fmla="*/ 203200 h 754742"/>
              <a:gd name="connsiteX22" fmla="*/ 1451429 w 2336800"/>
              <a:gd name="connsiteY22" fmla="*/ 188685 h 754742"/>
              <a:gd name="connsiteX23" fmla="*/ 1509486 w 2336800"/>
              <a:gd name="connsiteY23" fmla="*/ 159657 h 754742"/>
              <a:gd name="connsiteX24" fmla="*/ 1524000 w 2336800"/>
              <a:gd name="connsiteY24" fmla="*/ 116114 h 754742"/>
              <a:gd name="connsiteX25" fmla="*/ 1567543 w 2336800"/>
              <a:gd name="connsiteY25" fmla="*/ 101600 h 754742"/>
              <a:gd name="connsiteX26" fmla="*/ 1698171 w 2336800"/>
              <a:gd name="connsiteY26" fmla="*/ 72571 h 754742"/>
              <a:gd name="connsiteX27" fmla="*/ 1741714 w 2336800"/>
              <a:gd name="connsiteY27" fmla="*/ 58057 h 754742"/>
              <a:gd name="connsiteX28" fmla="*/ 1886857 w 2336800"/>
              <a:gd name="connsiteY28" fmla="*/ 29028 h 754742"/>
              <a:gd name="connsiteX29" fmla="*/ 1959429 w 2336800"/>
              <a:gd name="connsiteY29" fmla="*/ 14514 h 754742"/>
              <a:gd name="connsiteX30" fmla="*/ 2002971 w 2336800"/>
              <a:gd name="connsiteY30" fmla="*/ 0 h 754742"/>
              <a:gd name="connsiteX31" fmla="*/ 2148114 w 2336800"/>
              <a:gd name="connsiteY31" fmla="*/ 14514 h 754742"/>
              <a:gd name="connsiteX32" fmla="*/ 2235200 w 2336800"/>
              <a:gd name="connsiteY32" fmla="*/ 43542 h 754742"/>
              <a:gd name="connsiteX33" fmla="*/ 2278743 w 2336800"/>
              <a:gd name="connsiteY33" fmla="*/ 58057 h 754742"/>
              <a:gd name="connsiteX34" fmla="*/ 2336800 w 2336800"/>
              <a:gd name="connsiteY34" fmla="*/ 58057 h 7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36800" h="754742">
                <a:moveTo>
                  <a:pt x="0" y="754742"/>
                </a:moveTo>
                <a:cubicBezTo>
                  <a:pt x="24190" y="745066"/>
                  <a:pt x="48176" y="734862"/>
                  <a:pt x="72571" y="725714"/>
                </a:cubicBezTo>
                <a:cubicBezTo>
                  <a:pt x="86896" y="720342"/>
                  <a:pt x="103384" y="719687"/>
                  <a:pt x="116114" y="711200"/>
                </a:cubicBezTo>
                <a:cubicBezTo>
                  <a:pt x="133193" y="699814"/>
                  <a:pt x="143454" y="680259"/>
                  <a:pt x="159657" y="667657"/>
                </a:cubicBezTo>
                <a:cubicBezTo>
                  <a:pt x="187196" y="646238"/>
                  <a:pt x="217714" y="628952"/>
                  <a:pt x="246743" y="609600"/>
                </a:cubicBezTo>
                <a:cubicBezTo>
                  <a:pt x="261257" y="599924"/>
                  <a:pt x="273737" y="586087"/>
                  <a:pt x="290286" y="580571"/>
                </a:cubicBezTo>
                <a:lnTo>
                  <a:pt x="333829" y="566057"/>
                </a:lnTo>
                <a:cubicBezTo>
                  <a:pt x="348343" y="556381"/>
                  <a:pt x="361769" y="544829"/>
                  <a:pt x="377371" y="537028"/>
                </a:cubicBezTo>
                <a:cubicBezTo>
                  <a:pt x="391055" y="530186"/>
                  <a:pt x="407540" y="529944"/>
                  <a:pt x="420914" y="522514"/>
                </a:cubicBezTo>
                <a:cubicBezTo>
                  <a:pt x="451412" y="505571"/>
                  <a:pt x="474154" y="472919"/>
                  <a:pt x="508000" y="464457"/>
                </a:cubicBezTo>
                <a:cubicBezTo>
                  <a:pt x="527352" y="459619"/>
                  <a:pt x="546950" y="455674"/>
                  <a:pt x="566057" y="449942"/>
                </a:cubicBezTo>
                <a:cubicBezTo>
                  <a:pt x="595365" y="441149"/>
                  <a:pt x="624114" y="430590"/>
                  <a:pt x="653143" y="420914"/>
                </a:cubicBezTo>
                <a:cubicBezTo>
                  <a:pt x="667657" y="416076"/>
                  <a:pt x="681843" y="410111"/>
                  <a:pt x="696686" y="406400"/>
                </a:cubicBezTo>
                <a:cubicBezTo>
                  <a:pt x="716038" y="401562"/>
                  <a:pt x="735636" y="397617"/>
                  <a:pt x="754743" y="391885"/>
                </a:cubicBezTo>
                <a:cubicBezTo>
                  <a:pt x="754856" y="391851"/>
                  <a:pt x="863543" y="355618"/>
                  <a:pt x="885371" y="348342"/>
                </a:cubicBezTo>
                <a:cubicBezTo>
                  <a:pt x="899885" y="343504"/>
                  <a:pt x="914071" y="337539"/>
                  <a:pt x="928914" y="333828"/>
                </a:cubicBezTo>
                <a:lnTo>
                  <a:pt x="1045029" y="304800"/>
                </a:lnTo>
                <a:cubicBezTo>
                  <a:pt x="1064381" y="299962"/>
                  <a:pt x="1083409" y="293564"/>
                  <a:pt x="1103086" y="290285"/>
                </a:cubicBezTo>
                <a:cubicBezTo>
                  <a:pt x="1132114" y="285447"/>
                  <a:pt x="1161621" y="282909"/>
                  <a:pt x="1190171" y="275771"/>
                </a:cubicBezTo>
                <a:cubicBezTo>
                  <a:pt x="1219856" y="268350"/>
                  <a:pt x="1248228" y="256418"/>
                  <a:pt x="1277257" y="246742"/>
                </a:cubicBezTo>
                <a:lnTo>
                  <a:pt x="1320800" y="232228"/>
                </a:lnTo>
                <a:lnTo>
                  <a:pt x="1407886" y="203200"/>
                </a:lnTo>
                <a:cubicBezTo>
                  <a:pt x="1422400" y="198362"/>
                  <a:pt x="1437745" y="195527"/>
                  <a:pt x="1451429" y="188685"/>
                </a:cubicBezTo>
                <a:lnTo>
                  <a:pt x="1509486" y="159657"/>
                </a:lnTo>
                <a:cubicBezTo>
                  <a:pt x="1514324" y="145143"/>
                  <a:pt x="1513182" y="126932"/>
                  <a:pt x="1524000" y="116114"/>
                </a:cubicBezTo>
                <a:cubicBezTo>
                  <a:pt x="1534818" y="105296"/>
                  <a:pt x="1552832" y="105803"/>
                  <a:pt x="1567543" y="101600"/>
                </a:cubicBezTo>
                <a:cubicBezTo>
                  <a:pt x="1671853" y="71797"/>
                  <a:pt x="1578436" y="102504"/>
                  <a:pt x="1698171" y="72571"/>
                </a:cubicBezTo>
                <a:cubicBezTo>
                  <a:pt x="1713014" y="68860"/>
                  <a:pt x="1726806" y="61497"/>
                  <a:pt x="1741714" y="58057"/>
                </a:cubicBezTo>
                <a:cubicBezTo>
                  <a:pt x="1789790" y="46963"/>
                  <a:pt x="1838476" y="38704"/>
                  <a:pt x="1886857" y="29028"/>
                </a:cubicBezTo>
                <a:cubicBezTo>
                  <a:pt x="1911048" y="24190"/>
                  <a:pt x="1936025" y="22315"/>
                  <a:pt x="1959429" y="14514"/>
                </a:cubicBezTo>
                <a:lnTo>
                  <a:pt x="2002971" y="0"/>
                </a:lnTo>
                <a:cubicBezTo>
                  <a:pt x="2051352" y="4838"/>
                  <a:pt x="2100324" y="5554"/>
                  <a:pt x="2148114" y="14514"/>
                </a:cubicBezTo>
                <a:cubicBezTo>
                  <a:pt x="2178189" y="20153"/>
                  <a:pt x="2206171" y="33866"/>
                  <a:pt x="2235200" y="43542"/>
                </a:cubicBezTo>
                <a:cubicBezTo>
                  <a:pt x="2249714" y="48380"/>
                  <a:pt x="2263443" y="58057"/>
                  <a:pt x="2278743" y="58057"/>
                </a:cubicBezTo>
                <a:lnTo>
                  <a:pt x="2336800" y="58057"/>
                </a:lnTo>
              </a:path>
            </a:pathLst>
          </a:custGeom>
          <a:noFill/>
          <a:ln w="57150" cap="flat" cmpd="sng" algn="ctr">
            <a:solidFill>
              <a:schemeClr val="accent4">
                <a:lumMod val="60000"/>
                <a:lumOff val="4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 name="TextBox 3"/>
          <p:cNvSpPr txBox="1"/>
          <p:nvPr/>
        </p:nvSpPr>
        <p:spPr>
          <a:xfrm>
            <a:off x="508001" y="1203432"/>
            <a:ext cx="3736119" cy="461665"/>
          </a:xfrm>
          <a:prstGeom prst="rect">
            <a:avLst/>
          </a:prstGeom>
          <a:noFill/>
        </p:spPr>
        <p:txBody>
          <a:bodyPr wrap="none" rtlCol="0">
            <a:spAutoFit/>
          </a:bodyPr>
          <a:lstStyle/>
          <a:p>
            <a:r>
              <a:rPr lang="en-US" sz="2400" dirty="0"/>
              <a:t>Clonidine about 6 to 8 hours</a:t>
            </a:r>
          </a:p>
        </p:txBody>
      </p:sp>
      <p:sp>
        <p:nvSpPr>
          <p:cNvPr id="21" name="TextBox 20"/>
          <p:cNvSpPr txBox="1"/>
          <p:nvPr/>
        </p:nvSpPr>
        <p:spPr>
          <a:xfrm>
            <a:off x="6299201" y="1194920"/>
            <a:ext cx="3576971" cy="461665"/>
          </a:xfrm>
          <a:prstGeom prst="rect">
            <a:avLst/>
          </a:prstGeom>
          <a:noFill/>
        </p:spPr>
        <p:txBody>
          <a:bodyPr wrap="none" rtlCol="0">
            <a:spAutoFit/>
          </a:bodyPr>
          <a:lstStyle/>
          <a:p>
            <a:r>
              <a:rPr lang="en-US" sz="2400" dirty="0"/>
              <a:t>Guanfacine about 12 hours</a:t>
            </a:r>
          </a:p>
        </p:txBody>
      </p:sp>
      <p:sp>
        <p:nvSpPr>
          <p:cNvPr id="5" name="Freeform 4"/>
          <p:cNvSpPr/>
          <p:nvPr/>
        </p:nvSpPr>
        <p:spPr bwMode="auto">
          <a:xfrm>
            <a:off x="7823201" y="3743726"/>
            <a:ext cx="924076" cy="651215"/>
          </a:xfrm>
          <a:custGeom>
            <a:avLst/>
            <a:gdLst>
              <a:gd name="connsiteX0" fmla="*/ 0 w 653143"/>
              <a:gd name="connsiteY0" fmla="*/ 1263704 h 1263704"/>
              <a:gd name="connsiteX1" fmla="*/ 29029 w 653143"/>
              <a:gd name="connsiteY1" fmla="*/ 1191132 h 1263704"/>
              <a:gd name="connsiteX2" fmla="*/ 58057 w 653143"/>
              <a:gd name="connsiteY2" fmla="*/ 1147589 h 1263704"/>
              <a:gd name="connsiteX3" fmla="*/ 72572 w 653143"/>
              <a:gd name="connsiteY3" fmla="*/ 1104046 h 1263704"/>
              <a:gd name="connsiteX4" fmla="*/ 130629 w 653143"/>
              <a:gd name="connsiteY4" fmla="*/ 1016961 h 1263704"/>
              <a:gd name="connsiteX5" fmla="*/ 145143 w 653143"/>
              <a:gd name="connsiteY5" fmla="*/ 958904 h 1263704"/>
              <a:gd name="connsiteX6" fmla="*/ 159657 w 653143"/>
              <a:gd name="connsiteY6" fmla="*/ 915361 h 1263704"/>
              <a:gd name="connsiteX7" fmla="*/ 188686 w 653143"/>
              <a:gd name="connsiteY7" fmla="*/ 712161 h 1263704"/>
              <a:gd name="connsiteX8" fmla="*/ 217715 w 653143"/>
              <a:gd name="connsiteY8" fmla="*/ 625075 h 1263704"/>
              <a:gd name="connsiteX9" fmla="*/ 275772 w 653143"/>
              <a:gd name="connsiteY9" fmla="*/ 537989 h 1263704"/>
              <a:gd name="connsiteX10" fmla="*/ 333829 w 653143"/>
              <a:gd name="connsiteY10" fmla="*/ 436389 h 1263704"/>
              <a:gd name="connsiteX11" fmla="*/ 406400 w 653143"/>
              <a:gd name="connsiteY11" fmla="*/ 334789 h 1263704"/>
              <a:gd name="connsiteX12" fmla="*/ 435429 w 653143"/>
              <a:gd name="connsiteY12" fmla="*/ 291246 h 1263704"/>
              <a:gd name="connsiteX13" fmla="*/ 478972 w 653143"/>
              <a:gd name="connsiteY13" fmla="*/ 247704 h 1263704"/>
              <a:gd name="connsiteX14" fmla="*/ 522515 w 653143"/>
              <a:gd name="connsiteY14" fmla="*/ 160618 h 1263704"/>
              <a:gd name="connsiteX15" fmla="*/ 537029 w 653143"/>
              <a:gd name="connsiteY15" fmla="*/ 117075 h 1263704"/>
              <a:gd name="connsiteX16" fmla="*/ 580572 w 653143"/>
              <a:gd name="connsiteY16" fmla="*/ 102561 h 1263704"/>
              <a:gd name="connsiteX17" fmla="*/ 638629 w 653143"/>
              <a:gd name="connsiteY17" fmla="*/ 961 h 1263704"/>
              <a:gd name="connsiteX18" fmla="*/ 653143 w 653143"/>
              <a:gd name="connsiteY18" fmla="*/ 961 h 126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3143" h="1263704">
                <a:moveTo>
                  <a:pt x="0" y="1263704"/>
                </a:moveTo>
                <a:cubicBezTo>
                  <a:pt x="9676" y="1239513"/>
                  <a:pt x="17377" y="1214436"/>
                  <a:pt x="29029" y="1191132"/>
                </a:cubicBezTo>
                <a:cubicBezTo>
                  <a:pt x="36830" y="1175530"/>
                  <a:pt x="50256" y="1163191"/>
                  <a:pt x="58057" y="1147589"/>
                </a:cubicBezTo>
                <a:cubicBezTo>
                  <a:pt x="64899" y="1133905"/>
                  <a:pt x="65142" y="1117420"/>
                  <a:pt x="72572" y="1104046"/>
                </a:cubicBezTo>
                <a:cubicBezTo>
                  <a:pt x="89515" y="1073549"/>
                  <a:pt x="130629" y="1016961"/>
                  <a:pt x="130629" y="1016961"/>
                </a:cubicBezTo>
                <a:cubicBezTo>
                  <a:pt x="135467" y="997609"/>
                  <a:pt x="139663" y="978084"/>
                  <a:pt x="145143" y="958904"/>
                </a:cubicBezTo>
                <a:cubicBezTo>
                  <a:pt x="149346" y="944193"/>
                  <a:pt x="157142" y="930452"/>
                  <a:pt x="159657" y="915361"/>
                </a:cubicBezTo>
                <a:cubicBezTo>
                  <a:pt x="175609" y="819650"/>
                  <a:pt x="166305" y="794224"/>
                  <a:pt x="188686" y="712161"/>
                </a:cubicBezTo>
                <a:cubicBezTo>
                  <a:pt x="196737" y="682640"/>
                  <a:pt x="200742" y="650535"/>
                  <a:pt x="217715" y="625075"/>
                </a:cubicBezTo>
                <a:cubicBezTo>
                  <a:pt x="237067" y="596046"/>
                  <a:pt x="260170" y="569194"/>
                  <a:pt x="275772" y="537989"/>
                </a:cubicBezTo>
                <a:cubicBezTo>
                  <a:pt x="312601" y="464329"/>
                  <a:pt x="292798" y="497935"/>
                  <a:pt x="333829" y="436389"/>
                </a:cubicBezTo>
                <a:cubicBezTo>
                  <a:pt x="359296" y="334519"/>
                  <a:pt x="326217" y="414972"/>
                  <a:pt x="406400" y="334789"/>
                </a:cubicBezTo>
                <a:cubicBezTo>
                  <a:pt x="418735" y="322454"/>
                  <a:pt x="424261" y="304647"/>
                  <a:pt x="435429" y="291246"/>
                </a:cubicBezTo>
                <a:cubicBezTo>
                  <a:pt x="448570" y="275477"/>
                  <a:pt x="464458" y="262218"/>
                  <a:pt x="478972" y="247704"/>
                </a:cubicBezTo>
                <a:cubicBezTo>
                  <a:pt x="515453" y="138258"/>
                  <a:pt x="466242" y="273164"/>
                  <a:pt x="522515" y="160618"/>
                </a:cubicBezTo>
                <a:cubicBezTo>
                  <a:pt x="529357" y="146934"/>
                  <a:pt x="526211" y="127893"/>
                  <a:pt x="537029" y="117075"/>
                </a:cubicBezTo>
                <a:cubicBezTo>
                  <a:pt x="547847" y="106257"/>
                  <a:pt x="566058" y="107399"/>
                  <a:pt x="580572" y="102561"/>
                </a:cubicBezTo>
                <a:cubicBezTo>
                  <a:pt x="595151" y="29662"/>
                  <a:pt x="576932" y="31809"/>
                  <a:pt x="638629" y="961"/>
                </a:cubicBezTo>
                <a:cubicBezTo>
                  <a:pt x="642956" y="-1203"/>
                  <a:pt x="648305" y="961"/>
                  <a:pt x="653143" y="961"/>
                </a:cubicBezTo>
              </a:path>
            </a:pathLst>
          </a:custGeom>
          <a:no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6" name="Right Arrow 5"/>
          <p:cNvSpPr/>
          <p:nvPr/>
        </p:nvSpPr>
        <p:spPr>
          <a:xfrm rot="12025046">
            <a:off x="594336" y="4283225"/>
            <a:ext cx="819149" cy="481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23722" y="4473515"/>
            <a:ext cx="5559635" cy="369332"/>
          </a:xfrm>
          <a:prstGeom prst="rect">
            <a:avLst/>
          </a:prstGeom>
          <a:noFill/>
        </p:spPr>
        <p:txBody>
          <a:bodyPr wrap="none" rtlCol="0">
            <a:spAutoFit/>
          </a:bodyPr>
          <a:lstStyle/>
          <a:p>
            <a:r>
              <a:rPr lang="en-US" dirty="0"/>
              <a:t>Steady state medication-doesn’t wash-out like stimulants</a:t>
            </a:r>
          </a:p>
        </p:txBody>
      </p:sp>
      <p:sp>
        <p:nvSpPr>
          <p:cNvPr id="8" name="TextBox 7"/>
          <p:cNvSpPr txBox="1"/>
          <p:nvPr/>
        </p:nvSpPr>
        <p:spPr>
          <a:xfrm>
            <a:off x="395324" y="4751358"/>
            <a:ext cx="301660" cy="369332"/>
          </a:xfrm>
          <a:prstGeom prst="rect">
            <a:avLst/>
          </a:prstGeom>
          <a:noFill/>
        </p:spPr>
        <p:txBody>
          <a:bodyPr wrap="none" rtlCol="0">
            <a:spAutoFit/>
          </a:bodyPr>
          <a:lstStyle/>
          <a:p>
            <a:r>
              <a:rPr lang="en-US" dirty="0"/>
              <a:t>0</a:t>
            </a:r>
          </a:p>
        </p:txBody>
      </p:sp>
    </p:spTree>
    <p:extLst>
      <p:ext uri="{BB962C8B-B14F-4D97-AF65-F5344CB8AC3E}">
        <p14:creationId xmlns:p14="http://schemas.microsoft.com/office/powerpoint/2010/main" val="361980708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r>
              <a:rPr lang="en-US" altLang="en-US" sz="2800" dirty="0">
                <a:latin typeface="Arial" panose="020B0604020202020204" pitchFamily="34" charset="0"/>
                <a:cs typeface="Arial" panose="020B0604020202020204" pitchFamily="34" charset="0"/>
              </a:rPr>
              <a:t>Clonidine  (Catapres</a:t>
            </a:r>
            <a:r>
              <a:rPr lang="en-US" altLang="en-US" b="0" baseline="300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a:t>
            </a:r>
          </a:p>
        </p:txBody>
      </p:sp>
      <p:sp>
        <p:nvSpPr>
          <p:cNvPr id="953347" name="Rectangle 3"/>
          <p:cNvSpPr>
            <a:spLocks noGrp="1" noChangeArrowheads="1"/>
          </p:cNvSpPr>
          <p:nvPr>
            <p:ph idx="1"/>
          </p:nvPr>
        </p:nvSpPr>
        <p:spPr/>
        <p:txBody>
          <a:bodyPr>
            <a:normAutofit lnSpcReduction="10000"/>
          </a:bodyPr>
          <a:lstStyle/>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Alpha noradrenergic agonist</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Indications: ADHD, aggression, irritability, tics </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Dosing: 0.05 to 2.0 mg ~ 1 hour before bedtime </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If used for sleep onset may wear off ~ 4 AM</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Titrate up slowly and administer </a:t>
            </a:r>
            <a:r>
              <a:rPr lang="en-US" altLang="en-US" sz="2400" u="sng" dirty="0">
                <a:latin typeface="Arial" panose="020B0604020202020204" pitchFamily="34" charset="0"/>
                <a:cs typeface="Arial" panose="020B0604020202020204" pitchFamily="34" charset="0"/>
              </a:rPr>
              <a:t>daily</a:t>
            </a:r>
            <a:r>
              <a:rPr lang="en-US" altLang="en-US" sz="2400" dirty="0">
                <a:latin typeface="Arial" panose="020B0604020202020204" pitchFamily="34" charset="0"/>
                <a:cs typeface="Arial" panose="020B0604020202020204" pitchFamily="34" charset="0"/>
              </a:rPr>
              <a:t> for monotherapy</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May need TID or even QID dosing if monotherapy</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3 - 6 weeks to determine benefit for ADHD</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Less helpful with inattention than stimulants</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Side effects: sedation, headaches, depression, hypotension, rebound hypertension  [wean off gradually]</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 Adjunctive medication with stimulant </a:t>
            </a:r>
          </a:p>
          <a:p>
            <a:pPr>
              <a:lnSpc>
                <a:spcPct val="100000"/>
              </a:lnSpc>
              <a:spcBef>
                <a:spcPts val="0"/>
              </a:spcBef>
              <a:spcAft>
                <a:spcPts val="100"/>
              </a:spcAft>
            </a:pPr>
            <a:r>
              <a:rPr lang="en-US" altLang="en-US" sz="2400" dirty="0">
                <a:latin typeface="Arial" panose="020B0604020202020204" pitchFamily="34" charset="0"/>
                <a:cs typeface="Arial" panose="020B0604020202020204" pitchFamily="34" charset="0"/>
              </a:rPr>
              <a:t>Catapres® patch (change every FIVE days)</a:t>
            </a:r>
          </a:p>
          <a:p>
            <a:pPr>
              <a:lnSpc>
                <a:spcPct val="100000"/>
              </a:lnSpc>
              <a:spcBef>
                <a:spcPts val="0"/>
              </a:spcBef>
              <a:spcAft>
                <a:spcPts val="300"/>
              </a:spcAft>
            </a:pPr>
            <a:endParaRPr lang="en-US" altLang="en-US" sz="2000" dirty="0">
              <a:latin typeface="Arial" panose="020B0604020202020204" pitchFamily="34" charset="0"/>
              <a:cs typeface="Arial" panose="020B0604020202020204" pitchFamily="34" charset="0"/>
            </a:endParaRPr>
          </a:p>
        </p:txBody>
      </p:sp>
      <p:sp>
        <p:nvSpPr>
          <p:cNvPr id="953348" name="Text Box 4"/>
          <p:cNvSpPr txBox="1">
            <a:spLocks noChangeArrowheads="1"/>
          </p:cNvSpPr>
          <p:nvPr/>
        </p:nvSpPr>
        <p:spPr bwMode="auto">
          <a:xfrm>
            <a:off x="11662834" y="6213475"/>
            <a:ext cx="299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t>
            </a:r>
          </a:p>
        </p:txBody>
      </p:sp>
    </p:spTree>
    <p:extLst>
      <p:ext uri="{BB962C8B-B14F-4D97-AF65-F5344CB8AC3E}">
        <p14:creationId xmlns:p14="http://schemas.microsoft.com/office/powerpoint/2010/main" val="3595391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Clonidine Extended Release – Kapvay ®</a:t>
            </a:r>
          </a:p>
        </p:txBody>
      </p:sp>
      <p:sp>
        <p:nvSpPr>
          <p:cNvPr id="3" name="Content Placeholder 2"/>
          <p:cNvSpPr>
            <a:spLocks noGrp="1"/>
          </p:cNvSpPr>
          <p:nvPr>
            <p:ph idx="1"/>
          </p:nvPr>
        </p:nvSpPr>
        <p:spPr>
          <a:xfrm>
            <a:off x="852918" y="1826589"/>
            <a:ext cx="10589973" cy="3557439"/>
          </a:xfrm>
        </p:spPr>
        <p:txBody>
          <a:bodyPr/>
          <a:lstStyle/>
          <a:p>
            <a:r>
              <a:rPr lang="en-US" sz="2400" dirty="0"/>
              <a:t>FDA approved (2010 monotherapy; 2013 adjunctive)</a:t>
            </a:r>
          </a:p>
          <a:p>
            <a:r>
              <a:rPr lang="en-US" sz="2400" dirty="0"/>
              <a:t>0.1 mg, 0.2 mg tablets (must take whole)</a:t>
            </a:r>
          </a:p>
          <a:p>
            <a:r>
              <a:rPr lang="en-US" sz="2400" dirty="0"/>
              <a:t>Twice daily dosing </a:t>
            </a:r>
          </a:p>
          <a:p>
            <a:r>
              <a:rPr lang="en-US" sz="2400" dirty="0"/>
              <a:t>Lower peak concentration than IR, less sedating</a:t>
            </a:r>
          </a:p>
          <a:p>
            <a:r>
              <a:rPr lang="en-US" sz="2400" dirty="0"/>
              <a:t>Indications: not first line; ADHD; tics; irritable/oppositional profile; side effects with stimulants; need for adjunctive therapy due to stimulant-related anorexia; </a:t>
            </a:r>
          </a:p>
          <a:p>
            <a:r>
              <a:rPr lang="en-US" sz="2400" dirty="0"/>
              <a:t>Side effects: sedation, hypotension, psychiatric</a:t>
            </a:r>
          </a:p>
          <a:p>
            <a:endParaRPr lang="en-US" dirty="0"/>
          </a:p>
        </p:txBody>
      </p:sp>
    </p:spTree>
    <p:extLst>
      <p:ext uri="{BB962C8B-B14F-4D97-AF65-F5344CB8AC3E}">
        <p14:creationId xmlns:p14="http://schemas.microsoft.com/office/powerpoint/2010/main" val="200791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sz="3200" dirty="0">
                <a:latin typeface="Arial" panose="020B0604020202020204" pitchFamily="34" charset="0"/>
                <a:cs typeface="Arial" panose="020B0604020202020204" pitchFamily="34" charset="0"/>
              </a:rPr>
              <a:t>Guanfacine (Tenex</a:t>
            </a:r>
            <a:r>
              <a:rPr lang="en-US" altLang="en-US" sz="3200" b="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a:t>
            </a:r>
          </a:p>
        </p:txBody>
      </p:sp>
      <p:sp>
        <p:nvSpPr>
          <p:cNvPr id="955395" name="Rectangle 3"/>
          <p:cNvSpPr>
            <a:spLocks noGrp="1" noChangeArrowheads="1"/>
          </p:cNvSpPr>
          <p:nvPr>
            <p:ph idx="1"/>
          </p:nvPr>
        </p:nvSpPr>
        <p:spPr/>
        <p:txBody>
          <a:bodyPr/>
          <a:lstStyle/>
          <a:p>
            <a:pPr>
              <a:lnSpc>
                <a:spcPct val="85000"/>
              </a:lnSpc>
            </a:pPr>
            <a:r>
              <a:rPr lang="en-US" altLang="en-US" sz="2400" dirty="0">
                <a:latin typeface="Arial" panose="020B0604020202020204" pitchFamily="34" charset="0"/>
                <a:cs typeface="Arial" panose="020B0604020202020204" pitchFamily="34" charset="0"/>
              </a:rPr>
              <a:t>Alpha 2a noradrenergic agonist (more selective)</a:t>
            </a:r>
          </a:p>
          <a:p>
            <a:pPr>
              <a:lnSpc>
                <a:spcPct val="85000"/>
              </a:lnSpc>
            </a:pPr>
            <a:r>
              <a:rPr lang="en-US" altLang="en-US" sz="2400" dirty="0">
                <a:latin typeface="Arial" panose="020B0604020202020204" pitchFamily="34" charset="0"/>
                <a:cs typeface="Arial" panose="020B0604020202020204" pitchFamily="34" charset="0"/>
              </a:rPr>
              <a:t>Dosing: 0.5 to 2.0 mg up to TID</a:t>
            </a:r>
          </a:p>
          <a:p>
            <a:pPr>
              <a:lnSpc>
                <a:spcPct val="85000"/>
              </a:lnSpc>
            </a:pPr>
            <a:r>
              <a:rPr lang="en-US" altLang="en-US" sz="2400" dirty="0">
                <a:latin typeface="Arial" panose="020B0604020202020204" pitchFamily="34" charset="0"/>
                <a:cs typeface="Arial" panose="020B0604020202020204" pitchFamily="34" charset="0"/>
              </a:rPr>
              <a:t>Longer half-life usually BID</a:t>
            </a:r>
          </a:p>
          <a:p>
            <a:pPr>
              <a:lnSpc>
                <a:spcPct val="85000"/>
              </a:lnSpc>
            </a:pPr>
            <a:r>
              <a:rPr lang="en-US" altLang="en-US" sz="2400" dirty="0">
                <a:latin typeface="Arial" panose="020B0604020202020204" pitchFamily="34" charset="0"/>
                <a:cs typeface="Arial" panose="020B0604020202020204" pitchFamily="34" charset="0"/>
              </a:rPr>
              <a:t>Administer DAILY</a:t>
            </a:r>
          </a:p>
          <a:p>
            <a:pPr>
              <a:lnSpc>
                <a:spcPct val="85000"/>
              </a:lnSpc>
            </a:pPr>
            <a:r>
              <a:rPr lang="en-US" altLang="en-US" sz="2400" dirty="0">
                <a:latin typeface="Arial" panose="020B0604020202020204" pitchFamily="34" charset="0"/>
                <a:cs typeface="Arial" panose="020B0604020202020204" pitchFamily="34" charset="0"/>
              </a:rPr>
              <a:t>Better effect on attention than clonidine</a:t>
            </a:r>
          </a:p>
          <a:p>
            <a:pPr>
              <a:lnSpc>
                <a:spcPct val="85000"/>
              </a:lnSpc>
            </a:pPr>
            <a:r>
              <a:rPr lang="en-US" altLang="en-US" sz="2400" dirty="0">
                <a:latin typeface="Arial" panose="020B0604020202020204" pitchFamily="34" charset="0"/>
                <a:cs typeface="Arial" panose="020B0604020202020204" pitchFamily="34" charset="0"/>
              </a:rPr>
              <a:t>Less sedation than clonidine</a:t>
            </a:r>
          </a:p>
          <a:p>
            <a:pPr>
              <a:lnSpc>
                <a:spcPct val="85000"/>
              </a:lnSpc>
            </a:pPr>
            <a:r>
              <a:rPr lang="en-US" altLang="en-US" sz="2400" dirty="0">
                <a:latin typeface="Arial" panose="020B0604020202020204" pitchFamily="34" charset="0"/>
                <a:cs typeface="Arial" panose="020B0604020202020204" pitchFamily="34" charset="0"/>
              </a:rPr>
              <a:t>Improvement ADHD Sx including some attention effects</a:t>
            </a:r>
          </a:p>
          <a:p>
            <a:pPr>
              <a:lnSpc>
                <a:spcPct val="85000"/>
              </a:lnSpc>
            </a:pPr>
            <a:r>
              <a:rPr lang="en-US" altLang="en-US" sz="2400" dirty="0">
                <a:latin typeface="Arial" panose="020B0604020202020204" pitchFamily="34" charset="0"/>
                <a:cs typeface="Arial" panose="020B0604020202020204" pitchFamily="34" charset="0"/>
              </a:rPr>
              <a:t>SE: insomnia, agitation, headaches</a:t>
            </a:r>
          </a:p>
          <a:p>
            <a:pPr>
              <a:lnSpc>
                <a:spcPct val="85000"/>
              </a:lnSpc>
            </a:pPr>
            <a:endParaRPr lang="en-US" altLang="en-US" sz="2400" dirty="0">
              <a:latin typeface="Arial" panose="020B0604020202020204" pitchFamily="34" charset="0"/>
              <a:cs typeface="Arial" panose="020B0604020202020204" pitchFamily="34" charset="0"/>
            </a:endParaRPr>
          </a:p>
        </p:txBody>
      </p:sp>
      <p:sp>
        <p:nvSpPr>
          <p:cNvPr id="955396" name="Text Box 4"/>
          <p:cNvSpPr txBox="1">
            <a:spLocks noChangeArrowheads="1"/>
          </p:cNvSpPr>
          <p:nvPr/>
        </p:nvSpPr>
        <p:spPr bwMode="auto">
          <a:xfrm>
            <a:off x="11561234" y="6289675"/>
            <a:ext cx="299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t>
            </a:r>
          </a:p>
        </p:txBody>
      </p:sp>
    </p:spTree>
    <p:extLst>
      <p:ext uri="{BB962C8B-B14F-4D97-AF65-F5344CB8AC3E}">
        <p14:creationId xmlns:p14="http://schemas.microsoft.com/office/powerpoint/2010/main" val="93456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nchor="ctr" anchorCtr="1"/>
          <a:lstStyle/>
          <a:p>
            <a:pPr eaLnBrk="1" hangingPunct="1"/>
            <a:r>
              <a:rPr lang="en-US" altLang="en-US" sz="3200" dirty="0">
                <a:latin typeface="Arial" panose="020B0604020202020204" pitchFamily="34" charset="0"/>
                <a:cs typeface="Arial" panose="020B0604020202020204" pitchFamily="34" charset="0"/>
              </a:rPr>
              <a:t>Guanfacine Extended Release (Intuniv</a:t>
            </a:r>
            <a:r>
              <a:rPr lang="en-US" altLang="en-US" sz="3200" b="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a:t>
            </a:r>
          </a:p>
        </p:txBody>
      </p:sp>
      <p:sp>
        <p:nvSpPr>
          <p:cNvPr id="980995" name="Rectangle 3"/>
          <p:cNvSpPr>
            <a:spLocks noGrp="1" noChangeArrowheads="1"/>
          </p:cNvSpPr>
          <p:nvPr>
            <p:ph idx="1"/>
          </p:nvPr>
        </p:nvSpPr>
        <p:spPr/>
        <p:txBody>
          <a:bodyPr lIns="91440">
            <a:normAutofit lnSpcReduction="10000"/>
          </a:bodyPr>
          <a:lstStyle/>
          <a:p>
            <a:pPr eaLnBrk="1" hangingPunct="1">
              <a:lnSpc>
                <a:spcPct val="90000"/>
              </a:lnSpc>
            </a:pPr>
            <a:r>
              <a:rPr lang="en-US" altLang="en-US" sz="2400" dirty="0">
                <a:latin typeface="Arial" panose="020B0604020202020204" pitchFamily="34" charset="0"/>
                <a:cs typeface="Arial" panose="020B0604020202020204" pitchFamily="34" charset="0"/>
              </a:rPr>
              <a:t>Intuniv (long-acting guanfacine) November 2009</a:t>
            </a:r>
          </a:p>
          <a:p>
            <a:pPr eaLnBrk="1" hangingPunct="1">
              <a:lnSpc>
                <a:spcPct val="90000"/>
              </a:lnSpc>
            </a:pPr>
            <a:r>
              <a:rPr lang="en-US" altLang="en-US" sz="2400" dirty="0">
                <a:latin typeface="Arial" panose="020B0604020202020204" pitchFamily="34" charset="0"/>
                <a:cs typeface="Arial" panose="020B0604020202020204" pitchFamily="34" charset="0"/>
              </a:rPr>
              <a:t>Alpha 2a adrenergic agonist</a:t>
            </a:r>
          </a:p>
          <a:p>
            <a:pPr eaLnBrk="1" hangingPunct="1">
              <a:lnSpc>
                <a:spcPct val="90000"/>
              </a:lnSpc>
            </a:pPr>
            <a:r>
              <a:rPr lang="en-US" altLang="en-US" sz="2400" dirty="0">
                <a:latin typeface="Arial" panose="020B0604020202020204" pitchFamily="34" charset="0"/>
                <a:cs typeface="Arial" panose="020B0604020202020204" pitchFamily="34" charset="0"/>
              </a:rPr>
              <a:t>Tablet:  1, 2, 3 and 4 mg; q day dosing with 1 week between dosage changes</a:t>
            </a:r>
          </a:p>
          <a:p>
            <a:pPr eaLnBrk="1" hangingPunct="1">
              <a:lnSpc>
                <a:spcPct val="90000"/>
              </a:lnSpc>
            </a:pPr>
            <a:r>
              <a:rPr lang="en-US" altLang="en-US" sz="2400" dirty="0">
                <a:latin typeface="Arial" panose="020B0604020202020204" pitchFamily="34" charset="0"/>
                <a:cs typeface="Arial" panose="020B0604020202020204" pitchFamily="34" charset="0"/>
              </a:rPr>
              <a:t>Main side effects: possible sedation, rebound hypertension if stopped abruptly</a:t>
            </a:r>
          </a:p>
          <a:p>
            <a:pPr eaLnBrk="1" hangingPunct="1">
              <a:lnSpc>
                <a:spcPct val="90000"/>
              </a:lnSpc>
            </a:pPr>
            <a:r>
              <a:rPr lang="en-US" altLang="en-US" sz="2400" dirty="0">
                <a:latin typeface="Arial" panose="020B0604020202020204" pitchFamily="34" charset="0"/>
                <a:cs typeface="Arial" panose="020B0604020202020204" pitchFamily="34" charset="0"/>
              </a:rPr>
              <a:t>Smooth sustained release</a:t>
            </a:r>
          </a:p>
          <a:p>
            <a:pPr eaLnBrk="1" hangingPunct="1">
              <a:lnSpc>
                <a:spcPct val="90000"/>
              </a:lnSpc>
            </a:pPr>
            <a:r>
              <a:rPr lang="en-US" altLang="en-US" sz="2400" dirty="0">
                <a:latin typeface="Arial" panose="020B0604020202020204" pitchFamily="34" charset="0"/>
                <a:cs typeface="Arial" panose="020B0604020202020204" pitchFamily="34" charset="0"/>
              </a:rPr>
              <a:t>Data suggest effective but not be as effective as stimulants</a:t>
            </a:r>
          </a:p>
          <a:p>
            <a:pPr eaLnBrk="1" hangingPunct="1">
              <a:lnSpc>
                <a:spcPct val="90000"/>
              </a:lnSpc>
            </a:pPr>
            <a:r>
              <a:rPr lang="en-US" altLang="en-US" sz="2400" dirty="0">
                <a:latin typeface="Arial" panose="020B0604020202020204" pitchFamily="34" charset="0"/>
                <a:cs typeface="Arial" panose="020B0604020202020204" pitchFamily="34" charset="0"/>
              </a:rPr>
              <a:t>Approved as adjunctive medication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400" dirty="0">
                <a:latin typeface="Arial" panose="020B0604020202020204" pitchFamily="34" charset="0"/>
                <a:cs typeface="Arial" panose="020B0604020202020204" pitchFamily="34" charset="0"/>
              </a:rPr>
              <a:t>Kollins SH 2012</a:t>
            </a:r>
          </a:p>
        </p:txBody>
      </p:sp>
    </p:spTree>
    <p:extLst>
      <p:ext uri="{BB962C8B-B14F-4D97-AF65-F5344CB8AC3E}">
        <p14:creationId xmlns:p14="http://schemas.microsoft.com/office/powerpoint/2010/main" val="19515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pPr lvl="1"/>
            <a:endParaRPr lang="en-US" sz="2400" dirty="0"/>
          </a:p>
          <a:p>
            <a:r>
              <a:rPr lang="en-US" dirty="0"/>
              <a:t>Richard J. Miller, MD, FAACAP</a:t>
            </a:r>
          </a:p>
          <a:p>
            <a:pPr lvl="1"/>
            <a:r>
              <a:rPr lang="en-US" sz="2400" dirty="0"/>
              <a:t>Financial disclosure: contract with ACCESS Mental Health CT</a:t>
            </a:r>
          </a:p>
          <a:p>
            <a:pPr lvl="1"/>
            <a:r>
              <a:rPr lang="en-US" sz="2400" dirty="0"/>
              <a:t>No commercial conflicts of interest</a:t>
            </a:r>
          </a:p>
          <a:p>
            <a:pPr lvl="1"/>
            <a:r>
              <a:rPr lang="en-US" sz="2400" dirty="0"/>
              <a:t>Off-label use of medications may be discussed</a:t>
            </a:r>
          </a:p>
          <a:p>
            <a:pPr lvl="1"/>
            <a:endParaRPr lang="en-US" sz="2400" dirty="0"/>
          </a:p>
        </p:txBody>
      </p:sp>
      <p:sp>
        <p:nvSpPr>
          <p:cNvPr id="4" name="TextBox 3"/>
          <p:cNvSpPr txBox="1"/>
          <p:nvPr/>
        </p:nvSpPr>
        <p:spPr>
          <a:xfrm>
            <a:off x="9338239" y="6350000"/>
            <a:ext cx="184731" cy="369332"/>
          </a:xfrm>
          <a:prstGeom prst="rect">
            <a:avLst/>
          </a:prstGeom>
          <a:noFill/>
        </p:spPr>
        <p:txBody>
          <a:bodyPr wrap="none" rtlCol="0">
            <a:spAutoFit/>
          </a:bodyPr>
          <a:lstStyle/>
          <a:p>
            <a:endParaRPr lang="en-US" dirty="0"/>
          </a:p>
        </p:txBody>
      </p:sp>
      <p:sp>
        <p:nvSpPr>
          <p:cNvPr id="5" name="TextBox 4"/>
          <p:cNvSpPr txBox="1"/>
          <p:nvPr/>
        </p:nvSpPr>
        <p:spPr>
          <a:xfrm>
            <a:off x="8322241" y="5513295"/>
            <a:ext cx="32924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14724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altLang="en-US" sz="3200" dirty="0">
                <a:latin typeface="Arial" panose="020B0604020202020204" pitchFamily="34" charset="0"/>
                <a:cs typeface="Arial" panose="020B0604020202020204" pitchFamily="34" charset="0"/>
              </a:rPr>
              <a:t>Atomoxetine (Strattera </a:t>
            </a:r>
            <a:r>
              <a:rPr lang="en-US" altLang="en-US" sz="3200" b="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a:t>
            </a:r>
          </a:p>
        </p:txBody>
      </p:sp>
      <p:sp>
        <p:nvSpPr>
          <p:cNvPr id="926723" name="Rectangle 3"/>
          <p:cNvSpPr>
            <a:spLocks noGrp="1" noChangeArrowheads="1"/>
          </p:cNvSpPr>
          <p:nvPr>
            <p:ph idx="1"/>
          </p:nvPr>
        </p:nvSpPr>
        <p:spPr/>
        <p:txBody>
          <a:bodyPr/>
          <a:lstStyle/>
          <a:p>
            <a:pPr>
              <a:spcBef>
                <a:spcPts val="0"/>
              </a:spcBef>
            </a:pPr>
            <a:r>
              <a:rPr lang="en-US" altLang="en-US" sz="2400" dirty="0">
                <a:latin typeface="Arial" panose="020B0604020202020204" pitchFamily="34" charset="0"/>
                <a:cs typeface="Arial" panose="020B0604020202020204" pitchFamily="34" charset="0"/>
              </a:rPr>
              <a:t>Approved by FDA in November 2002</a:t>
            </a:r>
          </a:p>
          <a:p>
            <a:pPr>
              <a:spcBef>
                <a:spcPts val="0"/>
              </a:spcBef>
            </a:pPr>
            <a:r>
              <a:rPr lang="en-US" altLang="en-US" sz="2400" dirty="0">
                <a:latin typeface="Arial" panose="020B0604020202020204" pitchFamily="34" charset="0"/>
                <a:cs typeface="Arial" panose="020B0604020202020204" pitchFamily="34" charset="0"/>
              </a:rPr>
              <a:t>Not controlled substance; low abuse potential</a:t>
            </a:r>
          </a:p>
          <a:p>
            <a:pPr>
              <a:spcBef>
                <a:spcPts val="0"/>
              </a:spcBef>
            </a:pPr>
            <a:r>
              <a:rPr lang="en-US" altLang="en-US" sz="2400" dirty="0">
                <a:latin typeface="Arial" panose="020B0604020202020204" pitchFamily="34" charset="0"/>
                <a:cs typeface="Arial" panose="020B0604020202020204" pitchFamily="34" charset="0"/>
              </a:rPr>
              <a:t>Highly selective norepinephrine reuptake inhibitor</a:t>
            </a:r>
          </a:p>
          <a:p>
            <a:pPr>
              <a:spcBef>
                <a:spcPts val="0"/>
              </a:spcBef>
            </a:pPr>
            <a:r>
              <a:rPr lang="en-US" altLang="en-US" sz="2400" dirty="0">
                <a:latin typeface="Arial" panose="020B0604020202020204" pitchFamily="34" charset="0"/>
                <a:cs typeface="Arial" panose="020B0604020202020204" pitchFamily="34" charset="0"/>
              </a:rPr>
              <a:t>Rapidly absorbed; not affected by food</a:t>
            </a:r>
          </a:p>
          <a:p>
            <a:pPr>
              <a:spcBef>
                <a:spcPts val="0"/>
              </a:spcBef>
            </a:pPr>
            <a:r>
              <a:rPr lang="en-US" altLang="en-US" sz="2400" dirty="0">
                <a:latin typeface="Arial" panose="020B0604020202020204" pitchFamily="34" charset="0"/>
                <a:cs typeface="Arial" panose="020B0604020202020204" pitchFamily="34" charset="0"/>
              </a:rPr>
              <a:t>Peak plasma concentrations 1-2 hrs. p dose</a:t>
            </a:r>
          </a:p>
          <a:p>
            <a:pPr>
              <a:spcBef>
                <a:spcPts val="0"/>
              </a:spcBef>
            </a:pPr>
            <a:r>
              <a:rPr lang="en-US" altLang="en-US" sz="2400" dirty="0">
                <a:latin typeface="Arial" panose="020B0604020202020204" pitchFamily="34" charset="0"/>
                <a:cs typeface="Arial" panose="020B0604020202020204" pitchFamily="34" charset="0"/>
              </a:rPr>
              <a:t>Hepatic cytochrome P450 2D6 pathway  (~5% slow)</a:t>
            </a:r>
          </a:p>
          <a:p>
            <a:pPr>
              <a:spcBef>
                <a:spcPts val="0"/>
              </a:spcBef>
            </a:pPr>
            <a:r>
              <a:rPr lang="en-US" altLang="en-US" sz="2400" dirty="0">
                <a:latin typeface="Arial" panose="020B0604020202020204" pitchFamily="34" charset="0"/>
                <a:cs typeface="Arial" panose="020B0604020202020204" pitchFamily="34" charset="0"/>
              </a:rPr>
              <a:t>Prolonged duration reported, effects next AM or give at dinner if mornings are particularly difficult</a:t>
            </a:r>
          </a:p>
          <a:p>
            <a:pPr>
              <a:spcBef>
                <a:spcPts val="0"/>
              </a:spcBef>
            </a:pPr>
            <a:r>
              <a:rPr lang="en-US" altLang="en-US" sz="2400" dirty="0">
                <a:latin typeface="Arial" panose="020B0604020202020204" pitchFamily="34" charset="0"/>
                <a:cs typeface="Arial" panose="020B0604020202020204" pitchFamily="34" charset="0"/>
              </a:rPr>
              <a:t>Side effects: stomach upset, fatigue, agitation</a:t>
            </a:r>
          </a:p>
          <a:p>
            <a:pPr>
              <a:spcBef>
                <a:spcPts val="0"/>
              </a:spcBef>
            </a:pPr>
            <a:r>
              <a:rPr lang="en-US" altLang="en-US" sz="2400" dirty="0">
                <a:latin typeface="Arial" panose="020B0604020202020204" pitchFamily="34" charset="0"/>
                <a:cs typeface="Arial" panose="020B0604020202020204" pitchFamily="34" charset="0"/>
              </a:rPr>
              <a:t>Black box: suicidal ideation, mania, liver enzyme (RARE)</a:t>
            </a:r>
          </a:p>
          <a:p>
            <a:pPr lvl="1"/>
            <a:endParaRPr lang="en-US" altLang="en-US" sz="2400" dirty="0"/>
          </a:p>
        </p:txBody>
      </p:sp>
    </p:spTree>
    <p:extLst>
      <p:ext uri="{BB962C8B-B14F-4D97-AF65-F5344CB8AC3E}">
        <p14:creationId xmlns:p14="http://schemas.microsoft.com/office/powerpoint/2010/main" val="1434020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ltLang="en-US" sz="3200" dirty="0">
                <a:latin typeface="Arial" panose="020B0604020202020204" pitchFamily="34" charset="0"/>
                <a:cs typeface="Arial" panose="020B0604020202020204" pitchFamily="34" charset="0"/>
              </a:rPr>
              <a:t>Atomoxetine- Who am I using it for?</a:t>
            </a:r>
          </a:p>
        </p:txBody>
      </p:sp>
      <p:sp>
        <p:nvSpPr>
          <p:cNvPr id="945155" name="Rectangle 3"/>
          <p:cNvSpPr>
            <a:spLocks noGrp="1" noChangeArrowheads="1"/>
          </p:cNvSpPr>
          <p:nvPr>
            <p:ph idx="1"/>
          </p:nvPr>
        </p:nvSpPr>
        <p:spPr/>
        <p:txBody>
          <a:bodyPr>
            <a:normAutofit/>
          </a:bodyPr>
          <a:lstStyle/>
          <a:p>
            <a:r>
              <a:rPr lang="en-US" altLang="en-US" sz="2400" dirty="0">
                <a:latin typeface="Arial" panose="020B0604020202020204" pitchFamily="34" charset="0"/>
                <a:cs typeface="Arial" panose="020B0604020202020204" pitchFamily="34" charset="0"/>
              </a:rPr>
              <a:t>Response ~60 % (not stimulant naïve)</a:t>
            </a:r>
          </a:p>
          <a:p>
            <a:r>
              <a:rPr lang="en-US" altLang="en-US" sz="2400" dirty="0">
                <a:latin typeface="Arial" panose="020B0604020202020204" pitchFamily="34" charset="0"/>
                <a:cs typeface="Arial" panose="020B0604020202020204" pitchFamily="34" charset="0"/>
              </a:rPr>
              <a:t>Children who failed at least 1 stimulant</a:t>
            </a:r>
          </a:p>
          <a:p>
            <a:r>
              <a:rPr lang="en-US" altLang="en-US" sz="2400" b="1" dirty="0">
                <a:solidFill>
                  <a:srgbClr val="32752D"/>
                </a:solidFill>
                <a:latin typeface="Arial" panose="020B0604020202020204" pitchFamily="34" charset="0"/>
                <a:cs typeface="Arial" panose="020B0604020202020204" pitchFamily="34" charset="0"/>
              </a:rPr>
              <a:t>ADHD with tics</a:t>
            </a:r>
            <a:r>
              <a:rPr lang="en-US" altLang="en-US" sz="2400" dirty="0">
                <a:latin typeface="Arial" panose="020B0604020202020204" pitchFamily="34" charset="0"/>
                <a:cs typeface="Arial" panose="020B0604020202020204" pitchFamily="34" charset="0"/>
              </a:rPr>
              <a:t> </a:t>
            </a:r>
          </a:p>
          <a:p>
            <a:r>
              <a:rPr lang="en-US" altLang="en-US" sz="2400" b="1" dirty="0">
                <a:solidFill>
                  <a:srgbClr val="32752D"/>
                </a:solidFill>
                <a:latin typeface="Arial" panose="020B0604020202020204" pitchFamily="34" charset="0"/>
                <a:cs typeface="Arial" panose="020B0604020202020204" pitchFamily="34" charset="0"/>
              </a:rPr>
              <a:t>ADHD with anxiety</a:t>
            </a:r>
          </a:p>
          <a:p>
            <a:r>
              <a:rPr lang="en-US" altLang="en-US" sz="2400" b="1" dirty="0">
                <a:solidFill>
                  <a:srgbClr val="32752D"/>
                </a:solidFill>
              </a:rPr>
              <a:t>ADHD with ASD</a:t>
            </a:r>
          </a:p>
          <a:p>
            <a:r>
              <a:rPr lang="en-US" altLang="en-US" sz="2400" dirty="0">
                <a:latin typeface="Arial" panose="020B0604020202020204" pitchFamily="34" charset="0"/>
                <a:cs typeface="Arial" panose="020B0604020202020204" pitchFamily="34" charset="0"/>
              </a:rPr>
              <a:t>ADHD with substance </a:t>
            </a:r>
            <a:r>
              <a:rPr lang="en-US" altLang="en-US" sz="2400" dirty="0"/>
              <a:t>abuse</a:t>
            </a:r>
          </a:p>
          <a:p>
            <a:r>
              <a:rPr lang="en-US" altLang="en-US" sz="2400" dirty="0"/>
              <a:t>ADHD with Dyslexia (+/-)</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Consider it for:</a:t>
            </a:r>
          </a:p>
          <a:p>
            <a:pPr lvl="1"/>
            <a:r>
              <a:rPr lang="en-US" altLang="en-US" sz="2400" dirty="0">
                <a:latin typeface="Arial" panose="020B0604020202020204" pitchFamily="34" charset="0"/>
                <a:cs typeface="Arial" panose="020B0604020202020204" pitchFamily="34" charset="0"/>
              </a:rPr>
              <a:t>Children with problems evening/ early AM</a:t>
            </a:r>
          </a:p>
          <a:p>
            <a:pPr lvl="1"/>
            <a:r>
              <a:rPr lang="en-US" altLang="en-US" sz="2400" dirty="0">
                <a:latin typeface="Arial" panose="020B0604020202020204" pitchFamily="34" charset="0"/>
                <a:cs typeface="Arial" panose="020B0604020202020204" pitchFamily="34" charset="0"/>
              </a:rPr>
              <a:t>Children who need continuous med</a:t>
            </a:r>
          </a:p>
        </p:txBody>
      </p:sp>
    </p:spTree>
    <p:extLst>
      <p:ext uri="{BB962C8B-B14F-4D97-AF65-F5344CB8AC3E}">
        <p14:creationId xmlns:p14="http://schemas.microsoft.com/office/powerpoint/2010/main" val="628148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Poor Response to Initial Treatment</a:t>
            </a:r>
          </a:p>
        </p:txBody>
      </p:sp>
      <p:sp>
        <p:nvSpPr>
          <p:cNvPr id="3" name="Content Placeholder 2"/>
          <p:cNvSpPr>
            <a:spLocks noGrp="1"/>
          </p:cNvSpPr>
          <p:nvPr>
            <p:ph idx="1"/>
          </p:nvPr>
        </p:nvSpPr>
        <p:spPr/>
        <p:txBody>
          <a:bodyPr/>
          <a:lstStyle/>
          <a:p>
            <a:r>
              <a:rPr lang="en-US" dirty="0"/>
              <a:t>Medication related issues</a:t>
            </a:r>
          </a:p>
          <a:p>
            <a:pPr lvl="1"/>
            <a:r>
              <a:rPr lang="en-US" dirty="0"/>
              <a:t>Poor compliance</a:t>
            </a:r>
          </a:p>
          <a:p>
            <a:pPr lvl="1"/>
            <a:r>
              <a:rPr lang="en-US" dirty="0"/>
              <a:t>Adverse effects</a:t>
            </a:r>
          </a:p>
          <a:p>
            <a:pPr lvl="1"/>
            <a:r>
              <a:rPr lang="en-US" dirty="0"/>
              <a:t>Non-response</a:t>
            </a:r>
          </a:p>
          <a:p>
            <a:r>
              <a:rPr lang="en-US" dirty="0"/>
              <a:t>Diagnosis or target symptom related issues</a:t>
            </a:r>
          </a:p>
          <a:p>
            <a:pPr lvl="1"/>
            <a:r>
              <a:rPr lang="en-US" dirty="0"/>
              <a:t>Misdiagnosis</a:t>
            </a:r>
          </a:p>
          <a:p>
            <a:pPr lvl="1"/>
            <a:r>
              <a:rPr lang="en-US" dirty="0"/>
              <a:t>Comorbid conditions</a:t>
            </a:r>
          </a:p>
          <a:p>
            <a:pPr marL="0" indent="0">
              <a:buNone/>
            </a:pPr>
            <a:endParaRPr lang="en-US" dirty="0"/>
          </a:p>
        </p:txBody>
      </p:sp>
    </p:spTree>
    <p:extLst>
      <p:ext uri="{BB962C8B-B14F-4D97-AF65-F5344CB8AC3E}">
        <p14:creationId xmlns:p14="http://schemas.microsoft.com/office/powerpoint/2010/main" val="2012329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 of Stimulant Medication</a:t>
            </a: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3844" y="1642538"/>
            <a:ext cx="10515600" cy="442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28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timing related adverse effects</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1799" y="1722784"/>
            <a:ext cx="7144222" cy="395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01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Adverse effects</a:t>
            </a:r>
          </a:p>
        </p:txBody>
      </p:sp>
      <p:sp>
        <p:nvSpPr>
          <p:cNvPr id="3" name="Content Placeholder 2"/>
          <p:cNvSpPr>
            <a:spLocks noGrp="1"/>
          </p:cNvSpPr>
          <p:nvPr>
            <p:ph idx="1"/>
          </p:nvPr>
        </p:nvSpPr>
        <p:spPr/>
        <p:txBody>
          <a:bodyPr>
            <a:normAutofit fontScale="92500" lnSpcReduction="10000"/>
          </a:bodyPr>
          <a:lstStyle/>
          <a:p>
            <a:r>
              <a:rPr lang="en-US" b="1" u="sng" dirty="0">
                <a:solidFill>
                  <a:schemeClr val="tx1"/>
                </a:solidFill>
              </a:rPr>
              <a:t>Note the timing of the adverse reaction </a:t>
            </a:r>
            <a:r>
              <a:rPr lang="en-US" dirty="0">
                <a:solidFill>
                  <a:schemeClr val="tx1"/>
                </a:solidFill>
              </a:rPr>
              <a:t>(and benefits)</a:t>
            </a:r>
          </a:p>
          <a:p>
            <a:pPr lvl="1"/>
            <a:r>
              <a:rPr lang="en-US" dirty="0">
                <a:solidFill>
                  <a:schemeClr val="tx1"/>
                </a:solidFill>
              </a:rPr>
              <a:t>Adverse effects that occur during onset, peak and “offset” can often be addressed by changing dosing, schedule or preparation</a:t>
            </a:r>
          </a:p>
          <a:p>
            <a:pPr lvl="1"/>
            <a:r>
              <a:rPr lang="en-US" dirty="0">
                <a:solidFill>
                  <a:schemeClr val="tx1"/>
                </a:solidFill>
              </a:rPr>
              <a:t>Adverse effects that occur without regard to timing may require changes in medication type, look for other contributing factors or reassessment of diagnosis (diet, sleep, screen time,  Allergies)</a:t>
            </a:r>
          </a:p>
          <a:p>
            <a:r>
              <a:rPr lang="en-US" b="1" dirty="0">
                <a:solidFill>
                  <a:schemeClr val="tx1"/>
                </a:solidFill>
              </a:rPr>
              <a:t>Review compliance, weekends, households</a:t>
            </a:r>
          </a:p>
          <a:p>
            <a:r>
              <a:rPr lang="en-US" b="1" dirty="0">
                <a:solidFill>
                  <a:schemeClr val="tx1"/>
                </a:solidFill>
              </a:rPr>
              <a:t>Check for other medications</a:t>
            </a:r>
            <a:r>
              <a:rPr lang="en-US" dirty="0">
                <a:solidFill>
                  <a:schemeClr val="tx1"/>
                </a:solidFill>
              </a:rPr>
              <a:t>, caffeine, nicotine, decongestants, nutritional supplements. (Recreational substances as well)</a:t>
            </a:r>
          </a:p>
          <a:p>
            <a:r>
              <a:rPr lang="en-US" b="1" dirty="0">
                <a:solidFill>
                  <a:schemeClr val="tx1"/>
                </a:solidFill>
                <a:highlight>
                  <a:srgbClr val="FFFF00"/>
                </a:highlight>
              </a:rPr>
              <a:t>While adjusting dosage and response Pt must take on weekends so family can observe peak effects at home or if only occurring at school</a:t>
            </a:r>
            <a:r>
              <a:rPr lang="en-US" dirty="0">
                <a:solidFill>
                  <a:schemeClr val="tx1"/>
                </a:solidFill>
              </a:rPr>
              <a:t>.</a:t>
            </a:r>
          </a:p>
        </p:txBody>
      </p:sp>
    </p:spTree>
    <p:extLst>
      <p:ext uri="{BB962C8B-B14F-4D97-AF65-F5344CB8AC3E}">
        <p14:creationId xmlns:p14="http://schemas.microsoft.com/office/powerpoint/2010/main" val="91562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Generics</a:t>
            </a:r>
          </a:p>
        </p:txBody>
      </p:sp>
      <p:sp>
        <p:nvSpPr>
          <p:cNvPr id="3" name="Content Placeholder 2"/>
          <p:cNvSpPr>
            <a:spLocks noGrp="1"/>
          </p:cNvSpPr>
          <p:nvPr>
            <p:ph idx="1"/>
          </p:nvPr>
        </p:nvSpPr>
        <p:spPr/>
        <p:txBody>
          <a:bodyPr/>
          <a:lstStyle/>
          <a:p>
            <a:r>
              <a:rPr lang="en-US" dirty="0"/>
              <a:t>No real difference with IR formulations</a:t>
            </a:r>
          </a:p>
          <a:p>
            <a:r>
              <a:rPr lang="en-US" dirty="0"/>
              <a:t>With Extended Release, how the tablet is made can vary with manufacturer and make significant difference.</a:t>
            </a:r>
          </a:p>
          <a:p>
            <a:pPr lvl="1"/>
            <a:r>
              <a:rPr lang="en-US" dirty="0"/>
              <a:t>Example: CONCERTA</a:t>
            </a:r>
          </a:p>
          <a:p>
            <a:pPr lvl="2"/>
            <a:r>
              <a:rPr lang="en-US" dirty="0"/>
              <a:t>What makes Concerta different is that is uses an OROS slow release system.</a:t>
            </a:r>
          </a:p>
          <a:p>
            <a:pPr lvl="2"/>
            <a:r>
              <a:rPr lang="en-US" dirty="0"/>
              <a:t>Newer Generics slipped though FDA approval with Non OROS slow  release</a:t>
            </a:r>
          </a:p>
          <a:p>
            <a:pPr lvl="2"/>
            <a:r>
              <a:rPr lang="en-US" dirty="0"/>
              <a:t>After complaints, FDA  rescinded  Mallinckrodt and Kremers Urban Non OROS MPH ER as being Concerta Generic equivalents.</a:t>
            </a:r>
          </a:p>
          <a:p>
            <a:pPr lvl="2"/>
            <a:r>
              <a:rPr lang="en-US" dirty="0"/>
              <a:t>Write for Concerta and allow substitution do not write for MPH ER</a:t>
            </a:r>
          </a:p>
          <a:p>
            <a:pPr lvl="1"/>
            <a:r>
              <a:rPr lang="en-US" dirty="0"/>
              <a:t>Always check for change in generic when medication “stops working”</a:t>
            </a:r>
          </a:p>
          <a:p>
            <a:endParaRPr lang="en-US" dirty="0"/>
          </a:p>
        </p:txBody>
      </p:sp>
    </p:spTree>
    <p:extLst>
      <p:ext uri="{BB962C8B-B14F-4D97-AF65-F5344CB8AC3E}">
        <p14:creationId xmlns:p14="http://schemas.microsoft.com/office/powerpoint/2010/main" val="728418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CONCERTA</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925" y="2156619"/>
            <a:ext cx="57721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256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Concerta Generics OROS ≠ Non OROS MPH ER</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3243" y="1731321"/>
            <a:ext cx="7719332" cy="369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908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Common Adverse Effects - Appetite</a:t>
            </a:r>
          </a:p>
        </p:txBody>
      </p:sp>
      <p:sp>
        <p:nvSpPr>
          <p:cNvPr id="3" name="Content Placeholder 2"/>
          <p:cNvSpPr>
            <a:spLocks noGrp="1"/>
          </p:cNvSpPr>
          <p:nvPr>
            <p:ph idx="1"/>
          </p:nvPr>
        </p:nvSpPr>
        <p:spPr/>
        <p:txBody>
          <a:bodyPr>
            <a:normAutofit fontScale="77500" lnSpcReduction="20000"/>
          </a:bodyPr>
          <a:lstStyle/>
          <a:p>
            <a:r>
              <a:rPr lang="en-US" dirty="0"/>
              <a:t>Obtain baseline information on appetite and eating pattern</a:t>
            </a:r>
          </a:p>
          <a:p>
            <a:r>
              <a:rPr lang="en-US" dirty="0"/>
              <a:t>About 30-50% have some decrease in appetite for lunch; </a:t>
            </a:r>
          </a:p>
          <a:p>
            <a:r>
              <a:rPr lang="en-US" dirty="0"/>
              <a:t>Often Transient; decreases in 2 weeks </a:t>
            </a:r>
          </a:p>
          <a:p>
            <a:r>
              <a:rPr lang="en-US" dirty="0"/>
              <a:t>Monitor height and weight</a:t>
            </a:r>
          </a:p>
          <a:p>
            <a:r>
              <a:rPr lang="en-US" dirty="0"/>
              <a:t>PLAN for it and involve the child</a:t>
            </a:r>
          </a:p>
          <a:p>
            <a:r>
              <a:rPr lang="en-US" dirty="0"/>
              <a:t>Can be managed</a:t>
            </a:r>
          </a:p>
          <a:p>
            <a:r>
              <a:rPr lang="en-US" dirty="0"/>
              <a:t>Strategic eating: Breakfast, Planned Snacks( pre prepared), Divide and conquer dinner (half meal with family &amp; save half for when medication wears off or before bed)</a:t>
            </a:r>
          </a:p>
          <a:p>
            <a:r>
              <a:rPr lang="en-US" dirty="0"/>
              <a:t>Increase caloric density</a:t>
            </a:r>
          </a:p>
          <a:p>
            <a:r>
              <a:rPr lang="en-US" dirty="0"/>
              <a:t>Switch stimulants; consider Atomoxetine, Alpha agonist</a:t>
            </a:r>
          </a:p>
          <a:p>
            <a:r>
              <a:rPr lang="en-US" dirty="0"/>
              <a:t>Combine lower dose of stimulant with Alpha agonist or Atomoxetine</a:t>
            </a:r>
          </a:p>
          <a:p>
            <a:r>
              <a:rPr lang="en-US" dirty="0"/>
              <a:t>Periactin (last resort)</a:t>
            </a:r>
          </a:p>
          <a:p>
            <a:pPr marL="0" indent="0">
              <a:buNone/>
            </a:pPr>
            <a:endParaRPr lang="en-US" dirty="0"/>
          </a:p>
          <a:p>
            <a:endParaRPr lang="en-US" dirty="0"/>
          </a:p>
        </p:txBody>
      </p:sp>
    </p:spTree>
    <p:extLst>
      <p:ext uri="{BB962C8B-B14F-4D97-AF65-F5344CB8AC3E}">
        <p14:creationId xmlns:p14="http://schemas.microsoft.com/office/powerpoint/2010/main" val="344900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After attending this session, the participants will be able to:</a:t>
            </a:r>
          </a:p>
          <a:p>
            <a:r>
              <a:rPr lang="en-US" dirty="0"/>
              <a:t>Describe some of the different causes of poor response to initial treatment for ADHD.</a:t>
            </a:r>
          </a:p>
          <a:p>
            <a:r>
              <a:rPr lang="en-US" dirty="0"/>
              <a:t>Outline strategies for primary care providers to approach assessment and treatment for patients whose outcome is complicated by poor response to initial treatment or co morbid conditions.</a:t>
            </a:r>
          </a:p>
          <a:p>
            <a:r>
              <a:rPr lang="en-US" dirty="0"/>
              <a:t>Guide families through decision-making process regarding treatment options</a:t>
            </a:r>
          </a:p>
          <a:p>
            <a:endParaRPr lang="en-US" dirty="0"/>
          </a:p>
        </p:txBody>
      </p:sp>
    </p:spTree>
    <p:extLst>
      <p:ext uri="{BB962C8B-B14F-4D97-AF65-F5344CB8AC3E}">
        <p14:creationId xmlns:p14="http://schemas.microsoft.com/office/powerpoint/2010/main" val="3323663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 - Sleep</a:t>
            </a:r>
          </a:p>
        </p:txBody>
      </p:sp>
      <p:sp>
        <p:nvSpPr>
          <p:cNvPr id="3" name="Content Placeholder 2"/>
          <p:cNvSpPr>
            <a:spLocks noGrp="1"/>
          </p:cNvSpPr>
          <p:nvPr>
            <p:ph idx="1"/>
          </p:nvPr>
        </p:nvSpPr>
        <p:spPr/>
        <p:txBody>
          <a:bodyPr>
            <a:normAutofit fontScale="85000" lnSpcReduction="20000"/>
          </a:bodyPr>
          <a:lstStyle/>
          <a:p>
            <a:r>
              <a:rPr lang="en-US" dirty="0"/>
              <a:t>Ask about sleep behaviors at all visits</a:t>
            </a:r>
          </a:p>
          <a:p>
            <a:r>
              <a:rPr lang="en-US" b="1" dirty="0"/>
              <a:t>Obtain baseline sleep history </a:t>
            </a:r>
            <a:r>
              <a:rPr lang="en-US" dirty="0"/>
              <a:t>including environment, evening routines in household, bedtime routines, screen/media use, caffeine &amp; supplements. Ask how pattern varies day to day and changed over time.</a:t>
            </a:r>
          </a:p>
          <a:p>
            <a:r>
              <a:rPr lang="en-US" dirty="0"/>
              <a:t>Ask about what has been tried already.</a:t>
            </a:r>
          </a:p>
          <a:p>
            <a:r>
              <a:rPr lang="en-US" dirty="0"/>
              <a:t>Is it trouble going to bed, trouble falling asleep once in bed or waking at night</a:t>
            </a:r>
          </a:p>
          <a:p>
            <a:r>
              <a:rPr lang="en-US" dirty="0"/>
              <a:t>Increased sleep dysfunction in ADHD (5x)</a:t>
            </a:r>
          </a:p>
          <a:p>
            <a:r>
              <a:rPr lang="en-US" dirty="0"/>
              <a:t>Stimulants can also delay sleep onset or sleep onset issues may be due to rebound or even the return of ADHD symptoms when meds have worn off; Some children fall sleep better with some medication still active in their systems.</a:t>
            </a:r>
          </a:p>
          <a:p>
            <a:r>
              <a:rPr lang="en-US" dirty="0"/>
              <a:t>Is there an anxiety disorder or depression?</a:t>
            </a:r>
          </a:p>
        </p:txBody>
      </p:sp>
    </p:spTree>
    <p:extLst>
      <p:ext uri="{BB962C8B-B14F-4D97-AF65-F5344CB8AC3E}">
        <p14:creationId xmlns:p14="http://schemas.microsoft.com/office/powerpoint/2010/main" val="1077912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Sleep</a:t>
            </a:r>
          </a:p>
        </p:txBody>
      </p:sp>
      <p:sp>
        <p:nvSpPr>
          <p:cNvPr id="3" name="Content Placeholder 2"/>
          <p:cNvSpPr>
            <a:spLocks noGrp="1"/>
          </p:cNvSpPr>
          <p:nvPr>
            <p:ph idx="1"/>
          </p:nvPr>
        </p:nvSpPr>
        <p:spPr/>
        <p:txBody>
          <a:bodyPr>
            <a:normAutofit fontScale="92500" lnSpcReduction="20000"/>
          </a:bodyPr>
          <a:lstStyle/>
          <a:p>
            <a:r>
              <a:rPr lang="en-US" dirty="0"/>
              <a:t>Educate child and family about sleep </a:t>
            </a:r>
          </a:p>
          <a:p>
            <a:r>
              <a:rPr lang="en-US" dirty="0"/>
              <a:t>Being able go to sleep is a learned behavior. A skill that must be practiced and takes time to achieve. If they have to be exhausted to fall asleep, they do not have the skill to self sooth and down regulate arousal.</a:t>
            </a:r>
          </a:p>
          <a:p>
            <a:r>
              <a:rPr lang="en-US" dirty="0"/>
              <a:t>“Sleep hygiene”- establish calm, consistent bedtime routines;  Sleep environment. They may need direct assistance in establishing routines and skills.</a:t>
            </a:r>
          </a:p>
          <a:p>
            <a:r>
              <a:rPr lang="en-US" dirty="0"/>
              <a:t>Removal of electronics; screen light tricks brain</a:t>
            </a:r>
          </a:p>
          <a:p>
            <a:r>
              <a:rPr lang="en-US" u="sng" dirty="0"/>
              <a:t>www.commonsensemedia.org</a:t>
            </a:r>
            <a:endParaRPr lang="en-US" dirty="0"/>
          </a:p>
          <a:p>
            <a:r>
              <a:rPr lang="en-US" dirty="0"/>
              <a:t>IOS and Android parental controls and 3r party apps</a:t>
            </a:r>
          </a:p>
          <a:p>
            <a:r>
              <a:rPr lang="en-US" dirty="0"/>
              <a:t>iCBT</a:t>
            </a:r>
          </a:p>
        </p:txBody>
      </p:sp>
    </p:spTree>
    <p:extLst>
      <p:ext uri="{BB962C8B-B14F-4D97-AF65-F5344CB8AC3E}">
        <p14:creationId xmlns:p14="http://schemas.microsoft.com/office/powerpoint/2010/main" val="2650345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sleep issues - Medication</a:t>
            </a:r>
          </a:p>
        </p:txBody>
      </p:sp>
      <p:sp>
        <p:nvSpPr>
          <p:cNvPr id="3" name="Content Placeholder 2"/>
          <p:cNvSpPr>
            <a:spLocks noGrp="1"/>
          </p:cNvSpPr>
          <p:nvPr>
            <p:ph idx="1"/>
          </p:nvPr>
        </p:nvSpPr>
        <p:spPr/>
        <p:txBody>
          <a:bodyPr>
            <a:normAutofit fontScale="62500" lnSpcReduction="20000"/>
          </a:bodyPr>
          <a:lstStyle/>
          <a:p>
            <a:r>
              <a:rPr lang="en-US" dirty="0"/>
              <a:t>As an adjunct, if necessary, to other interventions.</a:t>
            </a:r>
          </a:p>
          <a:p>
            <a:r>
              <a:rPr lang="en-US" dirty="0"/>
              <a:t>First check if due to med related issues , rebound, too high a dose or med wearing off. Can see different in sleep pattern on or off stimulant meds. (if rebound small hs dose might be considered!)</a:t>
            </a:r>
          </a:p>
          <a:p>
            <a:r>
              <a:rPr lang="en-US" dirty="0"/>
              <a:t>Massage, herbal teas, bedtime  (low sugar) snack, warm milk, turkey (tryptophan)</a:t>
            </a:r>
          </a:p>
          <a:p>
            <a:r>
              <a:rPr lang="en-US" dirty="0"/>
              <a:t>Melatonin 1 to 6 mg 45-60 minutes before sleep. Dosage is not weight dependent and less is often better</a:t>
            </a:r>
          </a:p>
          <a:p>
            <a:pPr lvl="1"/>
            <a:r>
              <a:rPr lang="en-US" dirty="0"/>
              <a:t>Decreases sleep latency but doesn’t increase duration</a:t>
            </a:r>
          </a:p>
          <a:p>
            <a:pPr lvl="1"/>
            <a:r>
              <a:rPr lang="en-US" dirty="0"/>
              <a:t>Dietary supplement; not regulated; use same brand</a:t>
            </a:r>
          </a:p>
          <a:p>
            <a:pPr lvl="1"/>
            <a:r>
              <a:rPr lang="en-US" dirty="0"/>
              <a:t>Can be used chronically; well tolerated;</a:t>
            </a:r>
          </a:p>
          <a:p>
            <a:pPr lvl="1"/>
            <a:r>
              <a:rPr lang="en-US" dirty="0"/>
              <a:t>Use slow release if there is middle insomnia </a:t>
            </a:r>
          </a:p>
          <a:p>
            <a:r>
              <a:rPr lang="en-US" dirty="0"/>
              <a:t>Clonidine</a:t>
            </a:r>
          </a:p>
          <a:p>
            <a:pPr lvl="1"/>
            <a:r>
              <a:rPr lang="en-US" dirty="0"/>
              <a:t>0.05 mg (1/2 of 0.1 mg tab) 30 minutes prior to sleep</a:t>
            </a:r>
          </a:p>
          <a:p>
            <a:pPr lvl="1"/>
            <a:r>
              <a:rPr lang="en-US" dirty="0"/>
              <a:t>Additional side effects include sleep architecture changes such as vivid dreams and reduced REM</a:t>
            </a:r>
          </a:p>
          <a:p>
            <a:pPr lvl="1"/>
            <a:r>
              <a:rPr lang="en-US" dirty="0"/>
              <a:t>Can sometimes exacerbate middle insomnia (if you wake up as or after it is wearing off)</a:t>
            </a:r>
          </a:p>
          <a:p>
            <a:endParaRPr lang="en-US" dirty="0"/>
          </a:p>
          <a:p>
            <a:endParaRPr lang="en-US" dirty="0"/>
          </a:p>
        </p:txBody>
      </p:sp>
    </p:spTree>
    <p:extLst>
      <p:ext uri="{BB962C8B-B14F-4D97-AF65-F5344CB8AC3E}">
        <p14:creationId xmlns:p14="http://schemas.microsoft.com/office/powerpoint/2010/main" val="3638257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Common Adverse Effects</a:t>
            </a:r>
          </a:p>
        </p:txBody>
      </p:sp>
      <p:sp>
        <p:nvSpPr>
          <p:cNvPr id="3" name="Content Placeholder 2"/>
          <p:cNvSpPr>
            <a:spLocks noGrp="1"/>
          </p:cNvSpPr>
          <p:nvPr>
            <p:ph idx="1"/>
          </p:nvPr>
        </p:nvSpPr>
        <p:spPr/>
        <p:txBody>
          <a:bodyPr>
            <a:normAutofit fontScale="92500" lnSpcReduction="20000"/>
          </a:bodyPr>
          <a:lstStyle/>
          <a:p>
            <a:r>
              <a:rPr lang="en-US" dirty="0"/>
              <a:t>Stomachaches and headaches</a:t>
            </a:r>
          </a:p>
          <a:p>
            <a:pPr lvl="1"/>
            <a:r>
              <a:rPr lang="en-US" dirty="0"/>
              <a:t>Commonly occur during onset/absorption, 45 to 90 minutes</a:t>
            </a:r>
          </a:p>
          <a:p>
            <a:pPr lvl="1"/>
            <a:r>
              <a:rPr lang="en-US" dirty="0"/>
              <a:t>Address by giving with meals, changing slow release prep or dosage.  </a:t>
            </a:r>
          </a:p>
          <a:p>
            <a:r>
              <a:rPr lang="en-US" dirty="0"/>
              <a:t> Queasiness; persistent; regular</a:t>
            </a:r>
          </a:p>
          <a:p>
            <a:r>
              <a:rPr lang="en-US" dirty="0"/>
              <a:t>Rebound</a:t>
            </a:r>
          </a:p>
          <a:p>
            <a:pPr lvl="1"/>
            <a:r>
              <a:rPr lang="en-US" dirty="0"/>
              <a:t>Increased irritability (easily bothered), dysphoria or increased activity level that occurs during “offset” as medication wears off and may last ½ to 2 hours. </a:t>
            </a:r>
          </a:p>
          <a:p>
            <a:r>
              <a:rPr lang="en-US" dirty="0"/>
              <a:t>Emotionality, dysphoric or flattened mood. Check pattern, </a:t>
            </a:r>
          </a:p>
          <a:p>
            <a:pPr lvl="1"/>
            <a:r>
              <a:rPr lang="en-US" dirty="0"/>
              <a:t>If during peak, onset or offset adjust dosage curve. </a:t>
            </a:r>
          </a:p>
          <a:p>
            <a:pPr lvl="1"/>
            <a:r>
              <a:rPr lang="en-US" dirty="0"/>
              <a:t>If occurs throughout day, adjust total dosage or change medication.</a:t>
            </a:r>
          </a:p>
        </p:txBody>
      </p:sp>
    </p:spTree>
    <p:extLst>
      <p:ext uri="{BB962C8B-B14F-4D97-AF65-F5344CB8AC3E}">
        <p14:creationId xmlns:p14="http://schemas.microsoft.com/office/powerpoint/2010/main" val="286014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Poor Response to Treatment</a:t>
            </a:r>
          </a:p>
        </p:txBody>
      </p:sp>
      <p:sp>
        <p:nvSpPr>
          <p:cNvPr id="3" name="Content Placeholder 2"/>
          <p:cNvSpPr>
            <a:spLocks noGrp="1"/>
          </p:cNvSpPr>
          <p:nvPr>
            <p:ph idx="1"/>
          </p:nvPr>
        </p:nvSpPr>
        <p:spPr>
          <a:xfrm>
            <a:off x="838200" y="1703548"/>
            <a:ext cx="10515600" cy="4387010"/>
          </a:xfrm>
        </p:spPr>
        <p:txBody>
          <a:bodyPr>
            <a:normAutofit fontScale="92500" lnSpcReduction="10000"/>
          </a:bodyPr>
          <a:lstStyle/>
          <a:p>
            <a:r>
              <a:rPr lang="en-US" b="1" dirty="0"/>
              <a:t>Poor Compliance</a:t>
            </a:r>
          </a:p>
          <a:p>
            <a:r>
              <a:rPr lang="en-US" dirty="0"/>
              <a:t>Non-response due to poor absorption? </a:t>
            </a:r>
          </a:p>
          <a:p>
            <a:pPr lvl="1"/>
            <a:r>
              <a:rPr lang="en-US" dirty="0"/>
              <a:t>Occasionally happens, try different preparation. Daytrana patch bypasses the GI tract and first pass hepatic metabolism. </a:t>
            </a:r>
          </a:p>
          <a:p>
            <a:pPr lvl="1"/>
            <a:r>
              <a:rPr lang="en-US" dirty="0"/>
              <a:t>Consider initiating treatment with IR medication then switch to ER</a:t>
            </a:r>
          </a:p>
          <a:p>
            <a:r>
              <a:rPr lang="en-US" b="1" u="sng" dirty="0"/>
              <a:t>Mis-diagnosis</a:t>
            </a:r>
          </a:p>
          <a:p>
            <a:pPr lvl="1"/>
            <a:r>
              <a:rPr lang="en-US" dirty="0"/>
              <a:t>Inattention and impulsivity are the “fevers of behavioral health.” Lots of things can interfere with Attention besides ADHD</a:t>
            </a:r>
          </a:p>
          <a:p>
            <a:r>
              <a:rPr lang="en-US" dirty="0"/>
              <a:t>“</a:t>
            </a:r>
            <a:r>
              <a:rPr lang="en-US" b="1" u="sng" dirty="0"/>
              <a:t>Missed-diagnosis</a:t>
            </a:r>
            <a:r>
              <a:rPr lang="en-US" b="1" dirty="0"/>
              <a:t>”: </a:t>
            </a:r>
            <a:r>
              <a:rPr lang="en-US" dirty="0"/>
              <a:t>Comorbid conditions are very common and can interfere with response to ADHD treatment unless identified and addressed.</a:t>
            </a:r>
          </a:p>
          <a:p>
            <a:endParaRPr lang="en-US" dirty="0"/>
          </a:p>
        </p:txBody>
      </p:sp>
    </p:spTree>
    <p:extLst>
      <p:ext uri="{BB962C8B-B14F-4D97-AF65-F5344CB8AC3E}">
        <p14:creationId xmlns:p14="http://schemas.microsoft.com/office/powerpoint/2010/main" val="343910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Comorbid Conditions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71864" y="2242348"/>
            <a:ext cx="52482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605" y="1781174"/>
            <a:ext cx="6883225" cy="470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1257" y="6487885"/>
            <a:ext cx="2286000" cy="369332"/>
          </a:xfrm>
          <a:prstGeom prst="rect">
            <a:avLst/>
          </a:prstGeom>
          <a:noFill/>
        </p:spPr>
        <p:txBody>
          <a:bodyPr wrap="square" rtlCol="0">
            <a:spAutoFit/>
          </a:bodyPr>
          <a:lstStyle/>
          <a:p>
            <a:r>
              <a:rPr lang="en-US" dirty="0"/>
              <a:t>Miller, K 2015</a:t>
            </a:r>
          </a:p>
        </p:txBody>
      </p:sp>
    </p:spTree>
    <p:extLst>
      <p:ext uri="{BB962C8B-B14F-4D97-AF65-F5344CB8AC3E}">
        <p14:creationId xmlns:p14="http://schemas.microsoft.com/office/powerpoint/2010/main" val="169050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Comorbid Conditions</a:t>
            </a:r>
          </a:p>
        </p:txBody>
      </p:sp>
      <p:sp>
        <p:nvSpPr>
          <p:cNvPr id="3" name="Content Placeholder 2"/>
          <p:cNvSpPr>
            <a:spLocks noGrp="1"/>
          </p:cNvSpPr>
          <p:nvPr>
            <p:ph idx="1"/>
          </p:nvPr>
        </p:nvSpPr>
        <p:spPr/>
        <p:txBody>
          <a:bodyPr/>
          <a:lstStyle/>
          <a:p>
            <a:r>
              <a:rPr lang="en-US" dirty="0"/>
              <a:t>Anxiety</a:t>
            </a:r>
          </a:p>
          <a:p>
            <a:r>
              <a:rPr lang="en-US" dirty="0"/>
              <a:t>Depression (more likely to be inattentive ADHD)</a:t>
            </a:r>
          </a:p>
          <a:p>
            <a:r>
              <a:rPr lang="en-US" dirty="0"/>
              <a:t>Bipolar disorder (especially if first showing up in mid teens)</a:t>
            </a:r>
          </a:p>
          <a:p>
            <a:r>
              <a:rPr lang="en-US" dirty="0"/>
              <a:t>DMDD</a:t>
            </a:r>
          </a:p>
          <a:p>
            <a:r>
              <a:rPr lang="en-US" dirty="0"/>
              <a:t>Disruptive Behavior Disorders (ODD, Conduct Disorder)</a:t>
            </a:r>
          </a:p>
          <a:p>
            <a:r>
              <a:rPr lang="en-US" dirty="0"/>
              <a:t>Tourette’s/Tic Disorders</a:t>
            </a:r>
          </a:p>
          <a:p>
            <a:r>
              <a:rPr lang="en-US" dirty="0"/>
              <a:t>Nicotine or other substance abuse</a:t>
            </a:r>
          </a:p>
          <a:p>
            <a:r>
              <a:rPr lang="en-US" dirty="0"/>
              <a:t>These common co-morbid conditions also can cause inattention or Impulsivity on their own without co-morbid ADHD</a:t>
            </a:r>
          </a:p>
          <a:p>
            <a:endParaRPr lang="en-US" dirty="0"/>
          </a:p>
        </p:txBody>
      </p:sp>
    </p:spTree>
    <p:extLst>
      <p:ext uri="{BB962C8B-B14F-4D97-AF65-F5344CB8AC3E}">
        <p14:creationId xmlns:p14="http://schemas.microsoft.com/office/powerpoint/2010/main" val="1281260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Misdiagnosis (Differential Diagnosis)</a:t>
            </a:r>
          </a:p>
        </p:txBody>
      </p:sp>
      <p:sp>
        <p:nvSpPr>
          <p:cNvPr id="3" name="Content Placeholder 2"/>
          <p:cNvSpPr>
            <a:spLocks noGrp="1"/>
          </p:cNvSpPr>
          <p:nvPr>
            <p:ph idx="1"/>
          </p:nvPr>
        </p:nvSpPr>
        <p:spPr/>
        <p:txBody>
          <a:bodyPr>
            <a:normAutofit fontScale="92500" lnSpcReduction="20000"/>
          </a:bodyPr>
          <a:lstStyle/>
          <a:p>
            <a:r>
              <a:rPr lang="en-US" dirty="0"/>
              <a:t>PTSD (arousal dysregulation and behavioral triggers may mimic ADHD but ADHD is also frequently co-morbid)</a:t>
            </a:r>
          </a:p>
          <a:p>
            <a:r>
              <a:rPr lang="en-US" dirty="0"/>
              <a:t>Inadequate sleep (insomnia, media use, etc.)</a:t>
            </a:r>
          </a:p>
          <a:p>
            <a:r>
              <a:rPr lang="en-US" dirty="0"/>
              <a:t>Environmental /school/ family stressors</a:t>
            </a:r>
          </a:p>
          <a:p>
            <a:r>
              <a:rPr lang="en-US" dirty="0"/>
              <a:t>Learning disabilities, especially language disorder</a:t>
            </a:r>
          </a:p>
          <a:p>
            <a:r>
              <a:rPr lang="en-US" dirty="0"/>
              <a:t>FAS</a:t>
            </a:r>
          </a:p>
          <a:p>
            <a:r>
              <a:rPr lang="en-US" dirty="0"/>
              <a:t>ASD (lack of shared goals/ focus) but there is also high comorbidity</a:t>
            </a:r>
          </a:p>
          <a:p>
            <a:r>
              <a:rPr lang="en-US" dirty="0"/>
              <a:t>Medical Conditions (Thyroid disorders, anemia, seizure disorders, pinworm etc.)</a:t>
            </a:r>
          </a:p>
          <a:p>
            <a:r>
              <a:rPr lang="en-US" dirty="0"/>
              <a:t>Caffeine, nicotine and herbal stimulants and energy drinks</a:t>
            </a:r>
          </a:p>
          <a:p>
            <a:r>
              <a:rPr lang="en-US" dirty="0"/>
              <a:t>Substance abuse (especially if turning up mid teens)</a:t>
            </a:r>
          </a:p>
          <a:p>
            <a:endParaRPr lang="en-US" dirty="0"/>
          </a:p>
        </p:txBody>
      </p:sp>
    </p:spTree>
    <p:extLst>
      <p:ext uri="{BB962C8B-B14F-4D97-AF65-F5344CB8AC3E}">
        <p14:creationId xmlns:p14="http://schemas.microsoft.com/office/powerpoint/2010/main" val="990348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next?</a:t>
            </a:r>
          </a:p>
        </p:txBody>
      </p:sp>
      <p:sp>
        <p:nvSpPr>
          <p:cNvPr id="3" name="Content Placeholder 2"/>
          <p:cNvSpPr>
            <a:spLocks noGrp="1"/>
          </p:cNvSpPr>
          <p:nvPr>
            <p:ph idx="1"/>
          </p:nvPr>
        </p:nvSpPr>
        <p:spPr/>
        <p:txBody>
          <a:bodyPr>
            <a:normAutofit fontScale="85000" lnSpcReduction="20000"/>
          </a:bodyPr>
          <a:lstStyle/>
          <a:p>
            <a:r>
              <a:rPr lang="en-US" b="1" dirty="0"/>
              <a:t>REASSESS</a:t>
            </a:r>
            <a:r>
              <a:rPr lang="en-US" dirty="0"/>
              <a:t> if there is a poor or unexpected response to initial treatment not clearly related to an adverse response to medication.</a:t>
            </a:r>
          </a:p>
          <a:p>
            <a:r>
              <a:rPr lang="en-US" b="1" dirty="0"/>
              <a:t>Review history</a:t>
            </a:r>
            <a:r>
              <a:rPr lang="en-US" dirty="0"/>
              <a:t>. </a:t>
            </a:r>
            <a:r>
              <a:rPr lang="en-US" b="1" dirty="0"/>
              <a:t>Focus on pattern of symptoms </a:t>
            </a:r>
            <a:r>
              <a:rPr lang="en-US" dirty="0"/>
              <a:t>long term and day to day. when they started and how they evolved. Check for family history of comorbid or look alike conditions.</a:t>
            </a:r>
          </a:p>
          <a:p>
            <a:r>
              <a:rPr lang="en-US" b="1" dirty="0"/>
              <a:t>Interview with parent and </a:t>
            </a:r>
            <a:r>
              <a:rPr lang="en-US" b="1" u="sng" dirty="0"/>
              <a:t>child </a:t>
            </a:r>
          </a:p>
          <a:p>
            <a:r>
              <a:rPr lang="en-US" dirty="0"/>
              <a:t>Physical examination </a:t>
            </a:r>
          </a:p>
          <a:p>
            <a:r>
              <a:rPr lang="en-US" dirty="0"/>
              <a:t>Information from school and other collaterals</a:t>
            </a:r>
          </a:p>
          <a:p>
            <a:r>
              <a:rPr lang="en-US" dirty="0"/>
              <a:t>Rating scales Vanderbilt have screens for common comorbidities. PSC 17 or 35 are broader screens</a:t>
            </a:r>
          </a:p>
          <a:p>
            <a:r>
              <a:rPr lang="en-US" dirty="0"/>
              <a:t>Check more closely for other problems that look like ADHD or come with it</a:t>
            </a:r>
          </a:p>
          <a:p>
            <a:r>
              <a:rPr lang="en-US" dirty="0"/>
              <a:t>Goal: Understand </a:t>
            </a:r>
            <a:r>
              <a:rPr lang="en-US" b="1" dirty="0"/>
              <a:t>THIS</a:t>
            </a:r>
            <a:r>
              <a:rPr lang="en-US" dirty="0"/>
              <a:t> child; establish working relationships with parents, child and school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7223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and PTSD</a:t>
            </a:r>
          </a:p>
        </p:txBody>
      </p:sp>
      <p:sp>
        <p:nvSpPr>
          <p:cNvPr id="3" name="Content Placeholder 2"/>
          <p:cNvSpPr>
            <a:spLocks noGrp="1"/>
          </p:cNvSpPr>
          <p:nvPr>
            <p:ph idx="1"/>
          </p:nvPr>
        </p:nvSpPr>
        <p:spPr/>
        <p:txBody>
          <a:bodyPr>
            <a:normAutofit fontScale="85000" lnSpcReduction="20000"/>
          </a:bodyPr>
          <a:lstStyle/>
          <a:p>
            <a:r>
              <a:rPr lang="en-US" dirty="0"/>
              <a:t>Anxiety has 10% -20% prevalence in children and up to 30% prevalence in teens and is Co- Morbid with ADHD in 1/3.</a:t>
            </a:r>
          </a:p>
          <a:p>
            <a:r>
              <a:rPr lang="en-US" dirty="0"/>
              <a:t>Anxiety can present with impaired concentration &amp; restlessness.</a:t>
            </a:r>
          </a:p>
          <a:p>
            <a:r>
              <a:rPr lang="en-US" dirty="0"/>
              <a:t>ADHD medications can sometimes increase anxiety and occasionally cause anxiety like symptoms on their own.</a:t>
            </a:r>
          </a:p>
          <a:p>
            <a:r>
              <a:rPr lang="en-US" dirty="0"/>
              <a:t>Careful history (family history, presence and pattern of anxiety symptoms) screening tools (SCARED, Vanderbilt, PSC 17 will usually help clarify. </a:t>
            </a:r>
          </a:p>
          <a:p>
            <a:r>
              <a:rPr lang="en-US" dirty="0"/>
              <a:t>If co-morbid,  stimulants can also occasionally improve anxiety, a careful trial can be helpful. If not treat Anxiety first with therapy and medication than reevaluate. Alpha agonists alone or in combination with stimulants can decrease anxiety related side effects and hyper-arousal, but do not directly treat anxiety.</a:t>
            </a:r>
          </a:p>
          <a:p>
            <a:r>
              <a:rPr lang="en-US" dirty="0"/>
              <a:t>Atomoxetine may address ADHD with less chance of exacerbating anxiety.</a:t>
            </a:r>
          </a:p>
          <a:p>
            <a:r>
              <a:rPr lang="en-US" dirty="0"/>
              <a:t>Referral and collaboration with mental health clinician is imperative</a:t>
            </a:r>
          </a:p>
        </p:txBody>
      </p:sp>
    </p:spTree>
    <p:extLst>
      <p:ext uri="{BB962C8B-B14F-4D97-AF65-F5344CB8AC3E}">
        <p14:creationId xmlns:p14="http://schemas.microsoft.com/office/powerpoint/2010/main" val="354396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a:bodyPr>
          <a:lstStyle/>
          <a:p>
            <a:r>
              <a:rPr lang="en-US" dirty="0"/>
              <a:t>This talk was developed for practitioners who are already comfortable with the initial evaluation and treatment of ADHD in the primary care settings.</a:t>
            </a:r>
          </a:p>
          <a:p>
            <a:r>
              <a:rPr lang="en-US" dirty="0"/>
              <a:t>It is assumed the clinician is familiar with and has experience prescribing approved medication for ADHD including Stimulants (Methylphenidate and Amphetamine), Alpha Agonists (Clonidine and Guanfacine) and Atomoxetine.</a:t>
            </a:r>
          </a:p>
          <a:p>
            <a:r>
              <a:rPr lang="en-US" dirty="0"/>
              <a:t>However, we will start with a very brief review of ADHD 101”</a:t>
            </a:r>
          </a:p>
          <a:p>
            <a:r>
              <a:rPr lang="en-US" dirty="0"/>
              <a:t>We will not be discussing nonpharmacological interventions, which are the first initial treatment of choice.</a:t>
            </a:r>
          </a:p>
          <a:p>
            <a:endParaRPr lang="en-US" dirty="0"/>
          </a:p>
        </p:txBody>
      </p:sp>
    </p:spTree>
    <p:extLst>
      <p:ext uri="{BB962C8B-B14F-4D97-AF65-F5344CB8AC3E}">
        <p14:creationId xmlns:p14="http://schemas.microsoft.com/office/powerpoint/2010/main" val="1787214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a:t>
            </a:r>
          </a:p>
        </p:txBody>
      </p:sp>
      <p:sp>
        <p:nvSpPr>
          <p:cNvPr id="3" name="Content Placeholder 2"/>
          <p:cNvSpPr>
            <a:spLocks noGrp="1"/>
          </p:cNvSpPr>
          <p:nvPr>
            <p:ph idx="1"/>
          </p:nvPr>
        </p:nvSpPr>
        <p:spPr/>
        <p:txBody>
          <a:bodyPr/>
          <a:lstStyle/>
          <a:p>
            <a:r>
              <a:rPr lang="en-US" dirty="0"/>
              <a:t>Hyper-arousal,  high reactivity and impulsivity are common in PTSD.</a:t>
            </a:r>
          </a:p>
          <a:p>
            <a:r>
              <a:rPr lang="en-US" dirty="0"/>
              <a:t>ADHD is also frequently co-morbid as well.</a:t>
            </a:r>
          </a:p>
          <a:p>
            <a:r>
              <a:rPr lang="en-US" dirty="0"/>
              <a:t>Kids with PTSD are often very sensitive to the adrenergic side effects of stimulants.</a:t>
            </a:r>
          </a:p>
          <a:p>
            <a:r>
              <a:rPr lang="en-US" dirty="0"/>
              <a:t>Alpha agonists are often very helpful alone or in combination with Stimulants as they down regulate arousal and block some of the adverse effects of the stimulants and act as an adjunct.</a:t>
            </a:r>
          </a:p>
          <a:p>
            <a:pPr marL="0" indent="0">
              <a:buNone/>
            </a:pPr>
            <a:endParaRPr lang="en-US" dirty="0"/>
          </a:p>
        </p:txBody>
      </p:sp>
    </p:spTree>
    <p:extLst>
      <p:ext uri="{BB962C8B-B14F-4D97-AF65-F5344CB8AC3E}">
        <p14:creationId xmlns:p14="http://schemas.microsoft.com/office/powerpoint/2010/main" val="3594604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Tourette’s and Tic Disorders</a:t>
            </a:r>
          </a:p>
        </p:txBody>
      </p:sp>
      <p:sp>
        <p:nvSpPr>
          <p:cNvPr id="3" name="Content Placeholder 2"/>
          <p:cNvSpPr>
            <a:spLocks noGrp="1"/>
          </p:cNvSpPr>
          <p:nvPr>
            <p:ph idx="1"/>
          </p:nvPr>
        </p:nvSpPr>
        <p:spPr/>
        <p:txBody>
          <a:bodyPr>
            <a:normAutofit fontScale="92500" lnSpcReduction="20000"/>
          </a:bodyPr>
          <a:lstStyle/>
          <a:p>
            <a:r>
              <a:rPr lang="en-US" dirty="0"/>
              <a:t>Impulsivity and hyperarousal are common in Tic disorders</a:t>
            </a:r>
          </a:p>
          <a:p>
            <a:r>
              <a:rPr lang="en-US" dirty="0"/>
              <a:t>Motor tics are common in childhood</a:t>
            </a:r>
          </a:p>
          <a:p>
            <a:r>
              <a:rPr lang="en-US" dirty="0"/>
              <a:t>Tics wax and wane. </a:t>
            </a:r>
          </a:p>
          <a:p>
            <a:r>
              <a:rPr lang="en-US" dirty="0"/>
              <a:t>Genetic factors important</a:t>
            </a:r>
          </a:p>
          <a:p>
            <a:r>
              <a:rPr lang="en-US" dirty="0"/>
              <a:t>50-60 % Tourette’s have  ADHD, (25 % OCD)</a:t>
            </a:r>
          </a:p>
          <a:p>
            <a:r>
              <a:rPr lang="en-US" dirty="0"/>
              <a:t>Onset of ADHD Sx  </a:t>
            </a:r>
            <a:r>
              <a:rPr lang="en-US" u="sng" dirty="0"/>
              <a:t>precedes</a:t>
            </a:r>
            <a:r>
              <a:rPr lang="en-US" dirty="0"/>
              <a:t>  onset  of  tics by 2 - 4 years</a:t>
            </a:r>
          </a:p>
          <a:p>
            <a:r>
              <a:rPr lang="en-US" dirty="0"/>
              <a:t>ADHD Sx often more disabling than tics</a:t>
            </a:r>
          </a:p>
          <a:p>
            <a:r>
              <a:rPr lang="en-US" dirty="0"/>
              <a:t>Treatment</a:t>
            </a:r>
          </a:p>
          <a:p>
            <a:pPr lvl="1"/>
            <a:r>
              <a:rPr lang="en-US" dirty="0"/>
              <a:t>Stimulants can either worsen or reduce tics. Start low, go slow.</a:t>
            </a:r>
          </a:p>
          <a:p>
            <a:pPr lvl="1"/>
            <a:r>
              <a:rPr lang="en-US" dirty="0"/>
              <a:t>Alpha agonists are first line for Tourette’s and 2</a:t>
            </a:r>
            <a:r>
              <a:rPr lang="en-US" baseline="30000" dirty="0"/>
              <a:t>nd</a:t>
            </a:r>
            <a:r>
              <a:rPr lang="en-US" dirty="0"/>
              <a:t> line for ADHD</a:t>
            </a:r>
          </a:p>
          <a:p>
            <a:pPr lvl="1"/>
            <a:r>
              <a:rPr lang="en-US" dirty="0"/>
              <a:t>Atomoxetine has a reduced incidence of worsening tics</a:t>
            </a:r>
          </a:p>
          <a:p>
            <a:endParaRPr lang="en-US" dirty="0"/>
          </a:p>
          <a:p>
            <a:endParaRPr lang="en-US" dirty="0"/>
          </a:p>
        </p:txBody>
      </p:sp>
    </p:spTree>
    <p:extLst>
      <p:ext uri="{BB962C8B-B14F-4D97-AF65-F5344CB8AC3E}">
        <p14:creationId xmlns:p14="http://schemas.microsoft.com/office/powerpoint/2010/main" val="2867167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 and ADHD</a:t>
            </a:r>
          </a:p>
        </p:txBody>
      </p:sp>
      <p:sp>
        <p:nvSpPr>
          <p:cNvPr id="3" name="Content Placeholder 2"/>
          <p:cNvSpPr>
            <a:spLocks noGrp="1"/>
          </p:cNvSpPr>
          <p:nvPr>
            <p:ph idx="1"/>
          </p:nvPr>
        </p:nvSpPr>
        <p:spPr/>
        <p:txBody>
          <a:bodyPr>
            <a:normAutofit fontScale="92500" lnSpcReduction="20000"/>
          </a:bodyPr>
          <a:lstStyle/>
          <a:p>
            <a:pPr marL="228600" lvl="1">
              <a:spcBef>
                <a:spcPts val="1000"/>
              </a:spcBef>
            </a:pPr>
            <a:r>
              <a:rPr lang="en-US" dirty="0"/>
              <a:t>Ongoing pattern of excessive anger-guided disobedience, hostile and defiant behavior toward authority</a:t>
            </a:r>
          </a:p>
          <a:p>
            <a:r>
              <a:rPr lang="en-US" dirty="0"/>
              <a:t>40% incidence of Co-morbidity with ADHD</a:t>
            </a:r>
          </a:p>
          <a:p>
            <a:r>
              <a:rPr lang="en-US" dirty="0"/>
              <a:t>ADHD increases risk of developing oppositional behavior</a:t>
            </a:r>
          </a:p>
          <a:p>
            <a:r>
              <a:rPr lang="en-US" dirty="0"/>
              <a:t>Once pattern begins, behavioral treatment is crucial for both parents and child</a:t>
            </a:r>
          </a:p>
          <a:p>
            <a:r>
              <a:rPr lang="en-US" dirty="0"/>
              <a:t>Even if there is a good response to stimulants it creates an increased opportunity to respond to behavioral and other therapeutic interventions. </a:t>
            </a:r>
          </a:p>
          <a:p>
            <a:r>
              <a:rPr lang="en-US" dirty="0"/>
              <a:t>Alpha agonists can sometimes be helpful alone or as adjunct to stimulants.</a:t>
            </a:r>
          </a:p>
          <a:p>
            <a:r>
              <a:rPr lang="en-US" dirty="0"/>
              <a:t>Carefully screen for co morbid conditions such as anxiety, depression, DMDD or Trauma/PTSD</a:t>
            </a:r>
          </a:p>
          <a:p>
            <a:endParaRPr lang="en-US" dirty="0"/>
          </a:p>
          <a:p>
            <a:endParaRPr lang="en-US" dirty="0"/>
          </a:p>
        </p:txBody>
      </p:sp>
    </p:spTree>
    <p:extLst>
      <p:ext uri="{BB962C8B-B14F-4D97-AF65-F5344CB8AC3E}">
        <p14:creationId xmlns:p14="http://schemas.microsoft.com/office/powerpoint/2010/main" val="4206549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3" name="Content Placeholder 2"/>
          <p:cNvSpPr>
            <a:spLocks noGrp="1"/>
          </p:cNvSpPr>
          <p:nvPr>
            <p:ph idx="1"/>
          </p:nvPr>
        </p:nvSpPr>
        <p:spPr/>
        <p:txBody>
          <a:bodyPr/>
          <a:lstStyle/>
          <a:p>
            <a:r>
              <a:rPr lang="en-US" dirty="0"/>
              <a:t>5-10% incidence in Children and Adolescents</a:t>
            </a:r>
          </a:p>
          <a:p>
            <a:r>
              <a:rPr lang="en-US" dirty="0"/>
              <a:t>Mood disorders can be co morbid with ADHD</a:t>
            </a:r>
          </a:p>
          <a:p>
            <a:r>
              <a:rPr lang="en-US" dirty="0"/>
              <a:t>Impaired concentration, loss of interest and decreased effort can sometimes appear like Inattentive ADHD.</a:t>
            </a:r>
          </a:p>
          <a:p>
            <a:r>
              <a:rPr lang="en-US" dirty="0"/>
              <a:t>Screen with PHQ9</a:t>
            </a:r>
          </a:p>
          <a:p>
            <a:r>
              <a:rPr lang="en-US" dirty="0"/>
              <a:t>When Co-occurring both need treatment.</a:t>
            </a:r>
          </a:p>
          <a:p>
            <a:r>
              <a:rPr lang="en-US" dirty="0"/>
              <a:t>Wellbutrin can sometimes be used to treat ADHD as well as Depression</a:t>
            </a:r>
          </a:p>
          <a:p>
            <a:endParaRPr lang="en-US" dirty="0"/>
          </a:p>
        </p:txBody>
      </p:sp>
    </p:spTree>
    <p:extLst>
      <p:ext uri="{BB962C8B-B14F-4D97-AF65-F5344CB8AC3E}">
        <p14:creationId xmlns:p14="http://schemas.microsoft.com/office/powerpoint/2010/main" val="1786492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Bipolar Disorder</a:t>
            </a:r>
          </a:p>
        </p:txBody>
      </p:sp>
      <p:sp>
        <p:nvSpPr>
          <p:cNvPr id="3" name="Content Placeholder 2"/>
          <p:cNvSpPr>
            <a:spLocks noGrp="1"/>
          </p:cNvSpPr>
          <p:nvPr>
            <p:ph idx="1"/>
          </p:nvPr>
        </p:nvSpPr>
        <p:spPr/>
        <p:txBody>
          <a:bodyPr>
            <a:normAutofit fontScale="92500" lnSpcReduction="10000"/>
          </a:bodyPr>
          <a:lstStyle/>
          <a:p>
            <a:r>
              <a:rPr lang="en-US" b="1" u="sng" dirty="0"/>
              <a:t>Episodic</a:t>
            </a:r>
            <a:r>
              <a:rPr lang="en-US" dirty="0"/>
              <a:t> mood disorder with periods of depression, mania that are </a:t>
            </a:r>
            <a:r>
              <a:rPr lang="en-US" u="sng" dirty="0"/>
              <a:t>distinct from baseline </a:t>
            </a:r>
            <a:r>
              <a:rPr lang="en-US" dirty="0"/>
              <a:t>and lasting a week or more</a:t>
            </a:r>
          </a:p>
          <a:p>
            <a:r>
              <a:rPr lang="en-US" dirty="0"/>
              <a:t>While episodes of depression are usually present,  the presence of at least one distinct episodes of Mania must occur. It is not persistent reactivity irritability or mood instability</a:t>
            </a:r>
          </a:p>
          <a:p>
            <a:r>
              <a:rPr lang="en-US" dirty="0"/>
              <a:t>Impulsivity, impaired attention vary with mood episodes.</a:t>
            </a:r>
          </a:p>
          <a:p>
            <a:r>
              <a:rPr lang="en-US" dirty="0"/>
              <a:t>When ADHD does co-occur you can either stabilize moods first then address attention if it persists. However it is safe to cautiously treat attention with stimulant medication. Even without mood stabilizers.</a:t>
            </a:r>
          </a:p>
          <a:p>
            <a:r>
              <a:rPr lang="en-US" dirty="0"/>
              <a:t>This is a highly complex and severe disorder that usually requires multi-modal therapeutic interventions including complicated pharmacological treatment with SGAs and other mood stabilizers.</a:t>
            </a:r>
          </a:p>
        </p:txBody>
      </p:sp>
    </p:spTree>
    <p:extLst>
      <p:ext uri="{BB962C8B-B14F-4D97-AF65-F5344CB8AC3E}">
        <p14:creationId xmlns:p14="http://schemas.microsoft.com/office/powerpoint/2010/main" val="906229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Comorbid Mood and Disruptive Disorders</a:t>
            </a:r>
          </a:p>
        </p:txBody>
      </p:sp>
      <p:sp>
        <p:nvSpPr>
          <p:cNvPr id="3" name="Content Placeholder 2"/>
          <p:cNvSpPr>
            <a:spLocks noGrp="1"/>
          </p:cNvSpPr>
          <p:nvPr>
            <p:ph idx="1"/>
          </p:nvPr>
        </p:nvSpPr>
        <p:spPr/>
        <p:txBody>
          <a:bodyPr>
            <a:normAutofit fontScale="77500" lnSpcReduction="20000"/>
          </a:bodyPr>
          <a:lstStyle/>
          <a:p>
            <a:r>
              <a:rPr lang="en-US" dirty="0"/>
              <a:t>DMDD (Disruptive Mood Dysregulation Disorder)</a:t>
            </a:r>
          </a:p>
          <a:p>
            <a:pPr lvl="1"/>
            <a:r>
              <a:rPr lang="en-US" dirty="0"/>
              <a:t>A pattern severe and recurrent temper outbursts that are grossly out of proportion in intensity or duration to the situation. </a:t>
            </a:r>
          </a:p>
          <a:p>
            <a:pPr lvl="1"/>
            <a:r>
              <a:rPr lang="en-US" dirty="0"/>
              <a:t>With persistently irritable or angry mood, most of the day and nearly every day</a:t>
            </a:r>
          </a:p>
          <a:p>
            <a:pPr lvl="1"/>
            <a:r>
              <a:rPr lang="en-US" dirty="0"/>
              <a:t>Behavioral and family treatment is primary. Optimal medication management is not yet clear but cautious trials of simulants +/- alpha agonists and or SSRI (especially if dysphoria is prominent). SGAs as well.  </a:t>
            </a:r>
          </a:p>
          <a:p>
            <a:pPr lvl="1"/>
            <a:r>
              <a:rPr lang="en-US" dirty="0"/>
              <a:t>Look to co-morbid symptoms for treatment strategies</a:t>
            </a:r>
          </a:p>
          <a:p>
            <a:r>
              <a:rPr lang="en-US" dirty="0"/>
              <a:t>Intermittent Explosive Disorder</a:t>
            </a:r>
          </a:p>
          <a:p>
            <a:pPr lvl="1"/>
            <a:r>
              <a:rPr lang="en-US" dirty="0"/>
              <a:t>Discrete episodes of severe behavioral outbursts with return to normal mood in between episodes</a:t>
            </a:r>
          </a:p>
          <a:p>
            <a:pPr lvl="1"/>
            <a:r>
              <a:rPr lang="en-US" dirty="0"/>
              <a:t>Alpha agonists</a:t>
            </a:r>
          </a:p>
          <a:p>
            <a:pPr lvl="1"/>
            <a:r>
              <a:rPr lang="en-US" dirty="0"/>
              <a:t>Substance abuse: Assess and treat first. Do not treat attentional side effects of substance abuse. Use with caution consider Atomoxetine, Concerta or Vyvanse with close monitoring. </a:t>
            </a:r>
          </a:p>
        </p:txBody>
      </p:sp>
    </p:spTree>
    <p:extLst>
      <p:ext uri="{BB962C8B-B14F-4D97-AF65-F5344CB8AC3E}">
        <p14:creationId xmlns:p14="http://schemas.microsoft.com/office/powerpoint/2010/main" val="1025361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Aggressive Outbursts</a:t>
            </a:r>
          </a:p>
        </p:txBody>
      </p:sp>
      <p:sp>
        <p:nvSpPr>
          <p:cNvPr id="3" name="Content Placeholder 2"/>
          <p:cNvSpPr>
            <a:spLocks noGrp="1"/>
          </p:cNvSpPr>
          <p:nvPr>
            <p:ph idx="1"/>
          </p:nvPr>
        </p:nvSpPr>
        <p:spPr/>
        <p:txBody>
          <a:bodyPr/>
          <a:lstStyle/>
          <a:p>
            <a:r>
              <a:rPr lang="en-US" dirty="0"/>
              <a:t>TOSCA* (Treatment Of Severe Childhood Aggression)</a:t>
            </a:r>
          </a:p>
          <a:p>
            <a:pPr marL="0" indent="0">
              <a:buNone/>
            </a:pPr>
            <a:r>
              <a:rPr lang="en-US" dirty="0"/>
              <a:t>Looked at the treatment of with ADHD and severe co-morbid aggression (due to various causes)</a:t>
            </a:r>
          </a:p>
          <a:p>
            <a:r>
              <a:rPr lang="en-US" dirty="0"/>
              <a:t>Looked at treatment with parent training, Stimulants (MPH) and SGA (Risperidone)</a:t>
            </a:r>
          </a:p>
          <a:p>
            <a:r>
              <a:rPr lang="en-US" dirty="0"/>
              <a:t>Bottom line was parent training + MPH + Risperidone had a significant improvement with added SGA for “hot” or reactive aggression outbursts but not “cold” or proactive aggression (where aggression is in anticipation of a reward).</a:t>
            </a:r>
          </a:p>
          <a:p>
            <a:pPr marL="0" indent="0">
              <a:buNone/>
            </a:pPr>
            <a:r>
              <a:rPr lang="en-US" sz="1400" dirty="0"/>
              <a:t>*Aman Et LA JAACAP 2014;53</a:t>
            </a:r>
          </a:p>
          <a:p>
            <a:pPr marL="0" indent="0">
              <a:buNone/>
            </a:pPr>
            <a:endParaRPr lang="en-US" dirty="0"/>
          </a:p>
        </p:txBody>
      </p:sp>
    </p:spTree>
    <p:extLst>
      <p:ext uri="{BB962C8B-B14F-4D97-AF65-F5344CB8AC3E}">
        <p14:creationId xmlns:p14="http://schemas.microsoft.com/office/powerpoint/2010/main" val="2847337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Family-Based</a:t>
            </a:r>
          </a:p>
        </p:txBody>
      </p:sp>
      <p:sp>
        <p:nvSpPr>
          <p:cNvPr id="3" name="Content Placeholder 2"/>
          <p:cNvSpPr>
            <a:spLocks noGrp="1"/>
          </p:cNvSpPr>
          <p:nvPr>
            <p:ph idx="1"/>
          </p:nvPr>
        </p:nvSpPr>
        <p:spPr/>
        <p:txBody>
          <a:bodyPr>
            <a:normAutofit/>
          </a:bodyPr>
          <a:lstStyle/>
          <a:p>
            <a:r>
              <a:rPr lang="en-US" dirty="0"/>
              <a:t>Psych education about ADHD and comorbidity (Child &amp; Family)</a:t>
            </a:r>
          </a:p>
          <a:p>
            <a:r>
              <a:rPr lang="en-US" dirty="0"/>
              <a:t>Therapy approaches</a:t>
            </a:r>
          </a:p>
          <a:p>
            <a:pPr lvl="1"/>
            <a:r>
              <a:rPr lang="en-US" dirty="0"/>
              <a:t>Supportive counseling</a:t>
            </a:r>
          </a:p>
          <a:p>
            <a:pPr lvl="1"/>
            <a:r>
              <a:rPr lang="en-US" dirty="0"/>
              <a:t>Parent Behavioral Management Training or similar behavioral training</a:t>
            </a:r>
          </a:p>
          <a:p>
            <a:pPr lvl="1"/>
            <a:r>
              <a:rPr lang="en-US" dirty="0"/>
              <a:t>Family therapy – empowering parent, structure in home</a:t>
            </a:r>
          </a:p>
          <a:p>
            <a:r>
              <a:rPr lang="en-US" dirty="0"/>
              <a:t>Accessing treatment</a:t>
            </a:r>
          </a:p>
          <a:p>
            <a:pPr lvl="1"/>
            <a:r>
              <a:rPr lang="en-US" dirty="0"/>
              <a:t>Insurance</a:t>
            </a:r>
          </a:p>
          <a:p>
            <a:pPr lvl="1"/>
            <a:r>
              <a:rPr lang="en-US" dirty="0"/>
              <a:t>ACCESS Mental Health CT</a:t>
            </a:r>
          </a:p>
        </p:txBody>
      </p:sp>
    </p:spTree>
    <p:extLst>
      <p:ext uri="{BB962C8B-B14F-4D97-AF65-F5344CB8AC3E}">
        <p14:creationId xmlns:p14="http://schemas.microsoft.com/office/powerpoint/2010/main" val="2799908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Community-Based</a:t>
            </a:r>
          </a:p>
        </p:txBody>
      </p:sp>
      <p:sp>
        <p:nvSpPr>
          <p:cNvPr id="3" name="Content Placeholder 2"/>
          <p:cNvSpPr>
            <a:spLocks noGrp="1"/>
          </p:cNvSpPr>
          <p:nvPr>
            <p:ph idx="1"/>
          </p:nvPr>
        </p:nvSpPr>
        <p:spPr/>
        <p:txBody>
          <a:bodyPr>
            <a:normAutofit lnSpcReduction="10000"/>
          </a:bodyPr>
          <a:lstStyle/>
          <a:p>
            <a:r>
              <a:rPr lang="en-US" dirty="0"/>
              <a:t>Mental Health Centers/Outpatient Therapy</a:t>
            </a:r>
          </a:p>
          <a:p>
            <a:pPr lvl="1"/>
            <a:r>
              <a:rPr lang="en-US" dirty="0"/>
              <a:t>Behavioral Therapy</a:t>
            </a:r>
          </a:p>
          <a:p>
            <a:pPr lvl="1"/>
            <a:r>
              <a:rPr lang="en-US" dirty="0"/>
              <a:t>Group, Family and Intensive Therapy programs</a:t>
            </a:r>
          </a:p>
          <a:p>
            <a:pPr lvl="1"/>
            <a:r>
              <a:rPr lang="en-US" dirty="0"/>
              <a:t>Neurofeedback</a:t>
            </a:r>
          </a:p>
          <a:p>
            <a:r>
              <a:rPr lang="en-US" dirty="0"/>
              <a:t>Parent Support Groups</a:t>
            </a:r>
          </a:p>
          <a:p>
            <a:r>
              <a:rPr lang="en-US" dirty="0"/>
              <a:t>School-system</a:t>
            </a:r>
          </a:p>
          <a:p>
            <a:pPr lvl="1"/>
            <a:r>
              <a:rPr lang="en-US" dirty="0"/>
              <a:t>Establish collaborative COMMUNICATION</a:t>
            </a:r>
          </a:p>
          <a:p>
            <a:pPr lvl="1"/>
            <a:r>
              <a:rPr lang="en-US" dirty="0"/>
              <a:t>School-based assessment</a:t>
            </a:r>
          </a:p>
          <a:p>
            <a:pPr lvl="1"/>
            <a:r>
              <a:rPr lang="en-US" dirty="0"/>
              <a:t>Accommodations and specialized services</a:t>
            </a:r>
          </a:p>
          <a:p>
            <a:pPr lvl="1"/>
            <a:r>
              <a:rPr lang="en-US" dirty="0"/>
              <a:t>Counseling-individual and group </a:t>
            </a:r>
          </a:p>
          <a:p>
            <a:pPr lvl="1"/>
            <a:endParaRPr lang="en-US" dirty="0"/>
          </a:p>
          <a:p>
            <a:endParaRPr lang="en-US" dirty="0"/>
          </a:p>
        </p:txBody>
      </p:sp>
    </p:spTree>
    <p:extLst>
      <p:ext uri="{BB962C8B-B14F-4D97-AF65-F5344CB8AC3E}">
        <p14:creationId xmlns:p14="http://schemas.microsoft.com/office/powerpoint/2010/main" val="1126706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Medical Provider-Based</a:t>
            </a:r>
          </a:p>
        </p:txBody>
      </p:sp>
      <p:sp>
        <p:nvSpPr>
          <p:cNvPr id="3" name="Content Placeholder 2"/>
          <p:cNvSpPr>
            <a:spLocks noGrp="1"/>
          </p:cNvSpPr>
          <p:nvPr>
            <p:ph idx="1"/>
          </p:nvPr>
        </p:nvSpPr>
        <p:spPr/>
        <p:txBody>
          <a:bodyPr>
            <a:normAutofit fontScale="92500"/>
          </a:bodyPr>
          <a:lstStyle/>
          <a:p>
            <a:r>
              <a:rPr lang="en-US" dirty="0"/>
              <a:t>Primary Care Providers</a:t>
            </a:r>
          </a:p>
          <a:p>
            <a:pPr lvl="1"/>
            <a:r>
              <a:rPr lang="en-US" dirty="0"/>
              <a:t>Psychopharmacology (Psychostimulants and Non-stimulants)</a:t>
            </a:r>
          </a:p>
          <a:p>
            <a:pPr lvl="1"/>
            <a:r>
              <a:rPr lang="en-US" dirty="0"/>
              <a:t>Treatment monitoring and case management</a:t>
            </a:r>
          </a:p>
          <a:p>
            <a:r>
              <a:rPr lang="en-US" dirty="0"/>
              <a:t>Referral Providers</a:t>
            </a:r>
          </a:p>
          <a:p>
            <a:pPr lvl="1"/>
            <a:r>
              <a:rPr lang="en-US" dirty="0"/>
              <a:t>Psychiatry</a:t>
            </a:r>
          </a:p>
          <a:p>
            <a:pPr lvl="1"/>
            <a:r>
              <a:rPr lang="en-US" dirty="0"/>
              <a:t>Psychiatric Nurse Practitioners</a:t>
            </a:r>
          </a:p>
          <a:p>
            <a:pPr lvl="1"/>
            <a:r>
              <a:rPr lang="en-US" dirty="0"/>
              <a:t>Developmental-Behavioral Pediatrics (if available)</a:t>
            </a:r>
          </a:p>
          <a:p>
            <a:r>
              <a:rPr lang="en-US" dirty="0"/>
              <a:t>Referral services</a:t>
            </a:r>
          </a:p>
          <a:p>
            <a:pPr lvl="1"/>
            <a:r>
              <a:rPr lang="en-US" dirty="0"/>
              <a:t>Assessment with recommendations</a:t>
            </a:r>
          </a:p>
          <a:p>
            <a:pPr lvl="1"/>
            <a:r>
              <a:rPr lang="en-US" dirty="0"/>
              <a:t>Assessment and treatment</a:t>
            </a:r>
          </a:p>
        </p:txBody>
      </p:sp>
    </p:spTree>
    <p:extLst>
      <p:ext uri="{BB962C8B-B14F-4D97-AF65-F5344CB8AC3E}">
        <p14:creationId xmlns:p14="http://schemas.microsoft.com/office/powerpoint/2010/main" val="88836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ADHD Criteria: DSM 5 same as DSM IV TR</a:t>
            </a:r>
            <a:endParaRPr lang="en-US" dirty="0"/>
          </a:p>
        </p:txBody>
      </p:sp>
      <p:sp>
        <p:nvSpPr>
          <p:cNvPr id="4" name="Rectangle 4"/>
          <p:cNvSpPr txBox="1">
            <a:spLocks noChangeArrowheads="1"/>
          </p:cNvSpPr>
          <p:nvPr/>
        </p:nvSpPr>
        <p:spPr>
          <a:xfrm>
            <a:off x="5445028" y="1725158"/>
            <a:ext cx="3505200" cy="4360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None/>
            </a:pPr>
            <a:r>
              <a:rPr lang="en-US" altLang="en-US" sz="2000" b="1" u="sng" dirty="0">
                <a:latin typeface="Arial" panose="020B0604020202020204" pitchFamily="34" charset="0"/>
                <a:cs typeface="Arial" panose="020B0604020202020204" pitchFamily="34" charset="0"/>
              </a:rPr>
              <a:t>Hyperactivity/Impulsivity</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Squirms/fidgets</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Can’t stay seated</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Runs/climbs excessively</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Can’t work/play quietly</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“Driven by a motor”</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Talks excessively</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Blurts out answers</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Can’t wait turn</a:t>
            </a:r>
          </a:p>
          <a:p>
            <a:pPr marL="285750" indent="-285750">
              <a:buFontTx/>
              <a:buAutoNum type="arabicPeriod"/>
            </a:pPr>
            <a:r>
              <a:rPr lang="en-US" altLang="en-US" sz="2000" dirty="0">
                <a:solidFill>
                  <a:schemeClr val="accent1">
                    <a:lumMod val="50000"/>
                  </a:schemeClr>
                </a:solidFill>
                <a:latin typeface="Arial" panose="020B0604020202020204" pitchFamily="34" charset="0"/>
                <a:cs typeface="Arial" panose="020B0604020202020204" pitchFamily="34" charset="0"/>
              </a:rPr>
              <a:t>Intrudes/Interrupts</a:t>
            </a:r>
          </a:p>
          <a:p>
            <a:pPr marL="285750" indent="-285750"/>
            <a:endParaRPr lang="en-US" altLang="en-US" sz="2000" dirty="0">
              <a:latin typeface="Arial" panose="020B0604020202020204" pitchFamily="34" charset="0"/>
              <a:cs typeface="Arial" panose="020B0604020202020204" pitchFamily="34" charset="0"/>
            </a:endParaRPr>
          </a:p>
          <a:p>
            <a:pPr marL="285750" indent="-285750"/>
            <a:endParaRPr lang="en-US" altLang="en-US" sz="2000" b="1" dirty="0">
              <a:latin typeface="Arial" panose="020B0604020202020204" pitchFamily="34" charset="0"/>
              <a:cs typeface="Arial" panose="020B0604020202020204" pitchFamily="34" charset="0"/>
            </a:endParaRPr>
          </a:p>
        </p:txBody>
      </p:sp>
      <p:sp>
        <p:nvSpPr>
          <p:cNvPr id="7" name="Rectangle 3"/>
          <p:cNvSpPr txBox="1">
            <a:spLocks noGrp="1" noChangeArrowheads="1"/>
          </p:cNvSpPr>
          <p:nvPr>
            <p:ph idx="1"/>
          </p:nvPr>
        </p:nvSpPr>
        <p:spPr>
          <a:xfrm>
            <a:off x="682625" y="1703388"/>
            <a:ext cx="4340225" cy="4497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None/>
            </a:pPr>
            <a:r>
              <a:rPr lang="en-US" altLang="en-US" sz="2000" b="1" u="sng" dirty="0">
                <a:solidFill>
                  <a:schemeClr val="tx1"/>
                </a:solidFill>
              </a:rPr>
              <a:t>Inattention</a:t>
            </a:r>
          </a:p>
          <a:p>
            <a:pPr marL="285750" indent="-285750">
              <a:buFontTx/>
              <a:buAutoNum type="arabicPeriod"/>
            </a:pPr>
            <a:r>
              <a:rPr lang="en-US" altLang="en-US" sz="2000" dirty="0"/>
              <a:t>Careless/inattention to detail</a:t>
            </a:r>
          </a:p>
          <a:p>
            <a:pPr marL="285750" indent="-285750">
              <a:buFontTx/>
              <a:buAutoNum type="arabicPeriod"/>
            </a:pPr>
            <a:r>
              <a:rPr lang="en-US" altLang="en-US" sz="2000" dirty="0"/>
              <a:t>Problem concentrating</a:t>
            </a:r>
          </a:p>
          <a:p>
            <a:pPr marL="285750" indent="-285750">
              <a:buFontTx/>
              <a:buAutoNum type="arabicPeriod"/>
            </a:pPr>
            <a:r>
              <a:rPr lang="en-US" altLang="en-US" sz="2000" dirty="0"/>
              <a:t>Doesn’t seem to listen</a:t>
            </a:r>
          </a:p>
          <a:p>
            <a:pPr marL="285750" indent="-285750">
              <a:buFontTx/>
              <a:buAutoNum type="arabicPeriod"/>
            </a:pPr>
            <a:r>
              <a:rPr lang="en-US" altLang="en-US" sz="2000" dirty="0"/>
              <a:t>Doesn’t finish tasks</a:t>
            </a:r>
          </a:p>
          <a:p>
            <a:pPr marL="285750" indent="-285750">
              <a:buFontTx/>
              <a:buAutoNum type="arabicPeriod"/>
            </a:pPr>
            <a:r>
              <a:rPr lang="en-US" altLang="en-US" sz="2000" dirty="0"/>
              <a:t>Difficulty organizing</a:t>
            </a:r>
          </a:p>
          <a:p>
            <a:pPr marL="285750" indent="-285750">
              <a:buFontTx/>
              <a:buAutoNum type="arabicPeriod"/>
            </a:pPr>
            <a:r>
              <a:rPr lang="en-US" altLang="en-US" sz="2000" dirty="0"/>
              <a:t>Avoids tasks requiring sustained effort</a:t>
            </a:r>
          </a:p>
          <a:p>
            <a:pPr marL="285750" indent="-285750">
              <a:buFontTx/>
              <a:buAutoNum type="arabicPeriod"/>
            </a:pPr>
            <a:r>
              <a:rPr lang="en-US" altLang="en-US" sz="2000" dirty="0"/>
              <a:t>Loses important items</a:t>
            </a:r>
          </a:p>
          <a:p>
            <a:pPr marL="285750" indent="-285750">
              <a:buFontTx/>
              <a:buAutoNum type="arabicPeriod"/>
            </a:pPr>
            <a:r>
              <a:rPr lang="en-US" altLang="en-US" sz="2000" dirty="0"/>
              <a:t>Easily distracted</a:t>
            </a:r>
          </a:p>
          <a:p>
            <a:pPr marL="285750" indent="-285750">
              <a:buFontTx/>
              <a:buAutoNum type="arabicPeriod"/>
            </a:pPr>
            <a:r>
              <a:rPr lang="en-US" altLang="en-US" sz="2000" dirty="0"/>
              <a:t>Forgetful</a:t>
            </a:r>
          </a:p>
          <a:p>
            <a:pPr marL="285750" indent="-285750"/>
            <a:endParaRPr lang="en-US" altLang="en-US" sz="1500" dirty="0"/>
          </a:p>
        </p:txBody>
      </p:sp>
      <p:sp>
        <p:nvSpPr>
          <p:cNvPr id="8" name="TextBox 7"/>
          <p:cNvSpPr txBox="1"/>
          <p:nvPr/>
        </p:nvSpPr>
        <p:spPr>
          <a:xfrm>
            <a:off x="796057" y="5914848"/>
            <a:ext cx="7771038" cy="707886"/>
          </a:xfrm>
          <a:prstGeom prst="rect">
            <a:avLst/>
          </a:prstGeom>
          <a:noFill/>
        </p:spPr>
        <p:txBody>
          <a:bodyPr wrap="square" rtlCol="0">
            <a:spAutoFit/>
          </a:bodyPr>
          <a:lstStyle/>
          <a:p>
            <a:pPr algn="ctr"/>
            <a:r>
              <a:rPr lang="en-US" altLang="en-US" sz="2000" b="1" dirty="0">
                <a:solidFill>
                  <a:srgbClr val="000000"/>
                </a:solidFill>
              </a:rPr>
              <a:t>Inappropriate for developmental level; significant impairment;</a:t>
            </a:r>
            <a:br>
              <a:rPr lang="en-US" altLang="en-US" sz="2000" b="1" dirty="0">
                <a:solidFill>
                  <a:srgbClr val="000000"/>
                </a:solidFill>
              </a:rPr>
            </a:br>
            <a:r>
              <a:rPr lang="en-US" altLang="en-US" sz="2000" b="1" dirty="0">
                <a:solidFill>
                  <a:srgbClr val="000000"/>
                </a:solidFill>
              </a:rPr>
              <a:t>two or more settings; not otherwise explained</a:t>
            </a:r>
          </a:p>
        </p:txBody>
      </p:sp>
    </p:spTree>
    <p:extLst>
      <p:ext uri="{BB962C8B-B14F-4D97-AF65-F5344CB8AC3E}">
        <p14:creationId xmlns:p14="http://schemas.microsoft.com/office/powerpoint/2010/main" val="2981611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Change to Consider</a:t>
            </a:r>
          </a:p>
        </p:txBody>
      </p:sp>
      <p:sp>
        <p:nvSpPr>
          <p:cNvPr id="3" name="Content Placeholder 2"/>
          <p:cNvSpPr>
            <a:spLocks noGrp="1"/>
          </p:cNvSpPr>
          <p:nvPr>
            <p:ph idx="1"/>
          </p:nvPr>
        </p:nvSpPr>
        <p:spPr/>
        <p:txBody>
          <a:bodyPr>
            <a:normAutofit lnSpcReduction="10000"/>
          </a:bodyPr>
          <a:lstStyle/>
          <a:p>
            <a:r>
              <a:rPr lang="en-US" dirty="0"/>
              <a:t>Be aware and think about co-morbid conditions</a:t>
            </a:r>
          </a:p>
          <a:p>
            <a:r>
              <a:rPr lang="en-US" dirty="0"/>
              <a:t>Be familiar with the differences between ADHD medications and how to switch between them or combine.</a:t>
            </a:r>
          </a:p>
          <a:p>
            <a:r>
              <a:rPr lang="en-US" dirty="0"/>
              <a:t>“Practice Readiness”  (AAP Mental Health Task Force)</a:t>
            </a:r>
          </a:p>
          <a:p>
            <a:pPr lvl="1"/>
            <a:r>
              <a:rPr lang="en-US" dirty="0"/>
              <a:t>Parent and School Packets</a:t>
            </a:r>
          </a:p>
          <a:p>
            <a:pPr lvl="1"/>
            <a:r>
              <a:rPr lang="en-US" dirty="0"/>
              <a:t>Behavioral Health Screening tools</a:t>
            </a:r>
          </a:p>
          <a:p>
            <a:pPr lvl="2"/>
            <a:r>
              <a:rPr lang="en-US" dirty="0"/>
              <a:t>Broad based screens to check for co morbid conditions followed by more specific screening tools where indicated.</a:t>
            </a:r>
          </a:p>
          <a:p>
            <a:r>
              <a:rPr lang="en-US" dirty="0"/>
              <a:t>Identify resources in your community</a:t>
            </a:r>
          </a:p>
          <a:p>
            <a:pPr lvl="1"/>
            <a:r>
              <a:rPr lang="en-US" dirty="0"/>
              <a:t>Prepare handouts ready to give out.</a:t>
            </a:r>
          </a:p>
          <a:p>
            <a:r>
              <a:rPr lang="en-US" dirty="0"/>
              <a:t>ACCESS Mental Health CT</a:t>
            </a:r>
          </a:p>
        </p:txBody>
      </p:sp>
    </p:spTree>
    <p:extLst>
      <p:ext uri="{BB962C8B-B14F-4D97-AF65-F5344CB8AC3E}">
        <p14:creationId xmlns:p14="http://schemas.microsoft.com/office/powerpoint/2010/main" val="996480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B5B3-E187-9349-BC4E-F367AC1611FB}"/>
              </a:ext>
            </a:extLst>
          </p:cNvPr>
          <p:cNvSpPr>
            <a:spLocks noGrp="1"/>
          </p:cNvSpPr>
          <p:nvPr>
            <p:ph type="title"/>
          </p:nvPr>
        </p:nvSpPr>
        <p:spPr/>
        <p:txBody>
          <a:bodyPr/>
          <a:lstStyle/>
          <a:p>
            <a:r>
              <a:rPr lang="en-US"/>
              <a:t>Other resources.</a:t>
            </a:r>
            <a:endParaRPr lang="en-US" dirty="0"/>
          </a:p>
        </p:txBody>
      </p:sp>
      <p:sp>
        <p:nvSpPr>
          <p:cNvPr id="3" name="Content Placeholder 2">
            <a:extLst>
              <a:ext uri="{FF2B5EF4-FFF2-40B4-BE49-F238E27FC236}">
                <a16:creationId xmlns:a16="http://schemas.microsoft.com/office/drawing/2014/main" id="{53B0030B-931E-0E4E-8F16-4C0218D5F0DC}"/>
              </a:ext>
            </a:extLst>
          </p:cNvPr>
          <p:cNvSpPr>
            <a:spLocks noGrp="1"/>
          </p:cNvSpPr>
          <p:nvPr>
            <p:ph idx="1"/>
          </p:nvPr>
        </p:nvSpPr>
        <p:spPr/>
        <p:txBody>
          <a:bodyPr/>
          <a:lstStyle/>
          <a:p>
            <a:r>
              <a:rPr lang="en-US" dirty="0"/>
              <a:t>AACAP Facts for Family</a:t>
            </a:r>
          </a:p>
          <a:p>
            <a:r>
              <a:rPr lang="en-US" dirty="0"/>
              <a:t>AACAP Resource Centers</a:t>
            </a:r>
          </a:p>
          <a:p>
            <a:r>
              <a:rPr lang="en-US" dirty="0"/>
              <a:t>AAP Mental Health Toolkit</a:t>
            </a:r>
          </a:p>
          <a:p>
            <a:r>
              <a:rPr lang="en-US" dirty="0">
                <a:hlinkClick r:id="rId2"/>
              </a:rPr>
              <a:t>www.healthychildren.org</a:t>
            </a:r>
            <a:r>
              <a:rPr lang="en-US" dirty="0"/>
              <a:t> (AAP website for families)</a:t>
            </a:r>
          </a:p>
          <a:p>
            <a:r>
              <a:rPr lang="en-US" dirty="0">
                <a:hlinkClick r:id="rId3"/>
              </a:rPr>
              <a:t>www.schoolpsychiatry.org</a:t>
            </a:r>
            <a:endParaRPr lang="en-US" dirty="0"/>
          </a:p>
          <a:p>
            <a:r>
              <a:rPr lang="en-US" dirty="0"/>
              <a:t>www.parentsmedguide.org</a:t>
            </a:r>
          </a:p>
          <a:p>
            <a:r>
              <a:rPr lang="en-US" b="1" dirty="0">
                <a:highlight>
                  <a:srgbClr val="FFFF00"/>
                </a:highlight>
              </a:rPr>
              <a:t>ACCESS MENTAL HEALTH CT 866-631-9835</a:t>
            </a:r>
          </a:p>
          <a:p>
            <a:endParaRPr lang="en-US" dirty="0"/>
          </a:p>
        </p:txBody>
      </p:sp>
    </p:spTree>
    <p:extLst>
      <p:ext uri="{BB962C8B-B14F-4D97-AF65-F5344CB8AC3E}">
        <p14:creationId xmlns:p14="http://schemas.microsoft.com/office/powerpoint/2010/main" val="243927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normAutofit fontScale="92500"/>
          </a:bodyPr>
          <a:lstStyle/>
          <a:p>
            <a:r>
              <a:rPr lang="en-US" sz="2400" b="1" dirty="0">
                <a:highlight>
                  <a:srgbClr val="FFFF00"/>
                </a:highlight>
              </a:rPr>
              <a:t>NORTHWELL HEALTH MEDICATION GUIDE</a:t>
            </a:r>
          </a:p>
          <a:p>
            <a:pPr lvl="1"/>
            <a:r>
              <a:rPr lang="en-US" sz="2400" dirty="0">
                <a:hlinkClick r:id="rId3"/>
              </a:rPr>
              <a:t>http://www.adhdmedicationguide.com</a:t>
            </a:r>
            <a:endParaRPr lang="en-US" sz="2400" dirty="0"/>
          </a:p>
          <a:p>
            <a:r>
              <a:rPr lang="en-US" sz="2400" b="1" dirty="0">
                <a:highlight>
                  <a:srgbClr val="FFFF00"/>
                </a:highlight>
              </a:rPr>
              <a:t>New Formulations of Stimulants: An Update for Clinicians</a:t>
            </a:r>
          </a:p>
          <a:p>
            <a:pPr marL="457200" lvl="1" indent="0">
              <a:buNone/>
            </a:pPr>
            <a:r>
              <a:rPr lang="en-US" sz="2400" dirty="0"/>
              <a:t>R.Steingard et Al. J of Child and Adolescent Psychopharmacology</a:t>
            </a:r>
            <a:br>
              <a:rPr lang="en-US" sz="2400" dirty="0"/>
            </a:br>
            <a:r>
              <a:rPr lang="en-US" sz="2400" dirty="0"/>
              <a:t>V29,Number 5, 2019 pp324-339</a:t>
            </a:r>
          </a:p>
          <a:p>
            <a:r>
              <a:rPr lang="en-US" altLang="en-US" sz="2400" b="1" dirty="0">
                <a:highlight>
                  <a:srgbClr val="FFFF00"/>
                </a:highlight>
              </a:rPr>
              <a:t>ADHD Clinical Practice Guideline: Implementing the Key Action Statements </a:t>
            </a:r>
            <a:r>
              <a:rPr lang="en-US" altLang="en-US" sz="2400" dirty="0"/>
              <a:t>—An Algorithm and Explanation for Process of Care for the Evaluation, Diagnosis, Treatment and Monitoring of ADHD in Children and Adolescents</a:t>
            </a:r>
          </a:p>
          <a:p>
            <a:pPr lvl="1"/>
            <a:r>
              <a:rPr lang="en-US" altLang="en-US" sz="2400" dirty="0">
                <a:hlinkClick r:id="rId4"/>
              </a:rPr>
              <a:t>https://pediatrics.aappublications.org/content/144/4/e20192528</a:t>
            </a:r>
            <a:endParaRPr lang="en-US" altLang="en-US" sz="2400" dirty="0"/>
          </a:p>
          <a:p>
            <a:r>
              <a:rPr lang="en-US" altLang="en-US" sz="2400" b="1" dirty="0">
                <a:highlight>
                  <a:srgbClr val="FFFF00"/>
                </a:highlight>
              </a:rPr>
              <a:t>Dr Millers ADHD Medication Table</a:t>
            </a:r>
          </a:p>
          <a:p>
            <a:pPr lvl="1"/>
            <a:r>
              <a:rPr lang="en-US" altLang="en-US" sz="2400" dirty="0">
                <a:hlinkClick r:id="rId5"/>
              </a:rPr>
              <a:t>Wheeler ACCESS MH 855-631-9835</a:t>
            </a:r>
          </a:p>
          <a:p>
            <a:pPr lvl="1"/>
            <a:r>
              <a:rPr lang="en-US" altLang="en-US" sz="2400" dirty="0">
                <a:hlinkClick r:id="rId5"/>
              </a:rPr>
              <a:t>JCordova@wheelerclinic.org</a:t>
            </a:r>
            <a:r>
              <a:rPr lang="en-US" altLang="en-US" sz="2400" dirty="0"/>
              <a:t>, </a:t>
            </a:r>
          </a:p>
          <a:p>
            <a:pPr lvl="1"/>
            <a:endParaRPr lang="en-US" altLang="en-US" sz="2400" dirty="0"/>
          </a:p>
        </p:txBody>
      </p:sp>
    </p:spTree>
    <p:extLst>
      <p:ext uri="{BB962C8B-B14F-4D97-AF65-F5344CB8AC3E}">
        <p14:creationId xmlns:p14="http://schemas.microsoft.com/office/powerpoint/2010/main" val="370065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36179" y="228600"/>
            <a:ext cx="11527221" cy="1231154"/>
          </a:xfrm>
        </p:spPr>
        <p:txBody>
          <a:bodyPr/>
          <a:lstStyle/>
          <a:p>
            <a:r>
              <a:rPr lang="en-US" altLang="en-US" sz="3200" b="1" dirty="0"/>
              <a:t>DSM 5: PRESENTATIONS not “subtypes”</a:t>
            </a:r>
          </a:p>
        </p:txBody>
      </p:sp>
      <p:sp>
        <p:nvSpPr>
          <p:cNvPr id="258051" name="Rectangle 3"/>
          <p:cNvSpPr>
            <a:spLocks noGrp="1" noChangeArrowheads="1"/>
          </p:cNvSpPr>
          <p:nvPr>
            <p:ph idx="1"/>
          </p:nvPr>
        </p:nvSpPr>
        <p:spPr>
          <a:xfrm>
            <a:off x="274320" y="1952657"/>
            <a:ext cx="11684000" cy="3545117"/>
          </a:xfrm>
        </p:spPr>
        <p:txBody>
          <a:bodyPr>
            <a:normAutofit/>
          </a:bodyPr>
          <a:lstStyle/>
          <a:p>
            <a:pPr>
              <a:spcAft>
                <a:spcPts val="0"/>
              </a:spcAft>
            </a:pPr>
            <a:r>
              <a:rPr lang="en-US" altLang="en-US" sz="2400" dirty="0">
                <a:solidFill>
                  <a:srgbClr val="1F4E79"/>
                </a:solidFill>
              </a:rPr>
              <a:t>Distinction found between inattention (IA) and Hyperactive/Impulsivity at time of assessment but does not hold true over time</a:t>
            </a:r>
          </a:p>
          <a:p>
            <a:pPr>
              <a:spcAft>
                <a:spcPts val="0"/>
              </a:spcAft>
            </a:pPr>
            <a:r>
              <a:rPr lang="en-US" altLang="en-US" sz="2400" dirty="0">
                <a:solidFill>
                  <a:srgbClr val="1F4E79"/>
                </a:solidFill>
              </a:rPr>
              <a:t>New specifiers: </a:t>
            </a:r>
            <a:r>
              <a:rPr lang="en-US" altLang="en-US" sz="2400" b="1" dirty="0">
                <a:solidFill>
                  <a:srgbClr val="1F4E79"/>
                </a:solidFill>
              </a:rPr>
              <a:t>PRESENTATIONS</a:t>
            </a:r>
          </a:p>
          <a:p>
            <a:pPr lvl="1">
              <a:spcAft>
                <a:spcPts val="0"/>
              </a:spcAft>
            </a:pPr>
            <a:r>
              <a:rPr lang="en-US" altLang="en-US" sz="2400" b="1" dirty="0">
                <a:solidFill>
                  <a:srgbClr val="1F4E79"/>
                </a:solidFill>
              </a:rPr>
              <a:t>Hyperactive-impulsive presentation</a:t>
            </a:r>
            <a:r>
              <a:rPr lang="en-US" altLang="en-US" sz="2400" dirty="0">
                <a:solidFill>
                  <a:srgbClr val="1F4E79"/>
                </a:solidFill>
              </a:rPr>
              <a:t> (6 or more hyperactive-impulsive symptoms but 5 or fewer inattentive symptoms)</a:t>
            </a:r>
          </a:p>
          <a:p>
            <a:pPr lvl="1">
              <a:spcAft>
                <a:spcPts val="0"/>
              </a:spcAft>
            </a:pPr>
            <a:r>
              <a:rPr lang="en-US" altLang="en-US" sz="2400" b="1" dirty="0">
                <a:solidFill>
                  <a:srgbClr val="1F4E79"/>
                </a:solidFill>
              </a:rPr>
              <a:t>Inattentive presentation</a:t>
            </a:r>
            <a:r>
              <a:rPr lang="en-US" altLang="en-US" sz="2400" dirty="0">
                <a:solidFill>
                  <a:srgbClr val="1F4E79"/>
                </a:solidFill>
              </a:rPr>
              <a:t> (6 or more inattentive symptoms but 5 or fewer hyperactive-impulsive)</a:t>
            </a:r>
          </a:p>
          <a:p>
            <a:pPr lvl="1">
              <a:spcAft>
                <a:spcPts val="0"/>
              </a:spcAft>
            </a:pPr>
            <a:r>
              <a:rPr lang="en-US" altLang="en-US" sz="2400" b="1" dirty="0">
                <a:solidFill>
                  <a:srgbClr val="1F4E79"/>
                </a:solidFill>
              </a:rPr>
              <a:t>Combined presentation </a:t>
            </a:r>
            <a:r>
              <a:rPr lang="en-US" altLang="en-US" sz="2400" dirty="0">
                <a:solidFill>
                  <a:srgbClr val="1F4E79"/>
                </a:solidFill>
              </a:rPr>
              <a:t>(6 or more of each set)</a:t>
            </a:r>
          </a:p>
          <a:p>
            <a:pPr lvl="1">
              <a:spcAft>
                <a:spcPts val="0"/>
              </a:spcAft>
            </a:pPr>
            <a:r>
              <a:rPr lang="en-US" altLang="en-US" sz="2400" b="1" dirty="0">
                <a:solidFill>
                  <a:srgbClr val="1F4E79"/>
                </a:solidFill>
              </a:rPr>
              <a:t>Other specified and Unspecified</a:t>
            </a:r>
            <a:endParaRPr lang="en-US" altLang="en-US" sz="2400" dirty="0">
              <a:solidFill>
                <a:srgbClr val="1F4E79"/>
              </a:solidFill>
            </a:endParaRPr>
          </a:p>
          <a:p>
            <a:pPr marL="457200" lvl="1" indent="0">
              <a:buNone/>
            </a:pPr>
            <a:endParaRPr lang="en-US" altLang="en-US" b="1" dirty="0">
              <a:solidFill>
                <a:srgbClr val="1F4E79"/>
              </a:solidFill>
            </a:endParaRPr>
          </a:p>
          <a:p>
            <a:pPr lvl="1"/>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38011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Evaluation of AD/HD</a:t>
            </a:r>
            <a:endParaRPr lang="en-US" dirty="0"/>
          </a:p>
        </p:txBody>
      </p:sp>
      <p:sp>
        <p:nvSpPr>
          <p:cNvPr id="3" name="Content Placeholder 2"/>
          <p:cNvSpPr>
            <a:spLocks noGrp="1"/>
          </p:cNvSpPr>
          <p:nvPr>
            <p:ph idx="1"/>
          </p:nvPr>
        </p:nvSpPr>
        <p:spPr/>
        <p:txBody>
          <a:bodyPr>
            <a:normAutofit lnSpcReduction="10000"/>
          </a:bodyPr>
          <a:lstStyle/>
          <a:p>
            <a:pPr>
              <a:spcBef>
                <a:spcPts val="0"/>
              </a:spcBef>
              <a:spcAft>
                <a:spcPts val="0"/>
              </a:spcAft>
            </a:pPr>
            <a:r>
              <a:rPr lang="en-US" altLang="en-US" sz="2400" b="1" u="sng" dirty="0"/>
              <a:t>ADHD IS A CLINICAL DIAGNOSIS</a:t>
            </a:r>
          </a:p>
          <a:p>
            <a:pPr>
              <a:spcBef>
                <a:spcPts val="0"/>
              </a:spcBef>
              <a:spcAft>
                <a:spcPts val="0"/>
              </a:spcAft>
            </a:pPr>
            <a:endParaRPr lang="en-US" altLang="en-US" sz="2400" dirty="0"/>
          </a:p>
          <a:p>
            <a:pPr>
              <a:spcBef>
                <a:spcPts val="0"/>
              </a:spcBef>
              <a:spcAft>
                <a:spcPts val="0"/>
              </a:spcAft>
            </a:pPr>
            <a:r>
              <a:rPr lang="en-US" altLang="en-US" sz="2400" dirty="0"/>
              <a:t>Diagnosis requires:</a:t>
            </a:r>
          </a:p>
          <a:p>
            <a:pPr lvl="1">
              <a:spcBef>
                <a:spcPts val="0"/>
              </a:spcBef>
              <a:spcAft>
                <a:spcPts val="0"/>
              </a:spcAft>
            </a:pPr>
            <a:r>
              <a:rPr lang="en-US" altLang="en-US" sz="2400" dirty="0"/>
              <a:t>Comprehensive history</a:t>
            </a:r>
          </a:p>
          <a:p>
            <a:pPr lvl="1">
              <a:spcBef>
                <a:spcPts val="0"/>
              </a:spcBef>
              <a:spcAft>
                <a:spcPts val="0"/>
              </a:spcAft>
            </a:pPr>
            <a:r>
              <a:rPr lang="en-US" altLang="en-US" sz="2400" dirty="0"/>
              <a:t>Interview with parent and </a:t>
            </a:r>
            <a:r>
              <a:rPr lang="en-US" altLang="en-US" sz="2400" b="1" u="sng" dirty="0"/>
              <a:t>child</a:t>
            </a:r>
          </a:p>
          <a:p>
            <a:pPr lvl="1">
              <a:spcBef>
                <a:spcPts val="0"/>
              </a:spcBef>
              <a:spcAft>
                <a:spcPts val="0"/>
              </a:spcAft>
            </a:pPr>
            <a:r>
              <a:rPr lang="en-US" altLang="en-US" sz="2400" dirty="0"/>
              <a:t>Physical examination </a:t>
            </a:r>
          </a:p>
          <a:p>
            <a:pPr lvl="1">
              <a:spcBef>
                <a:spcPts val="0"/>
              </a:spcBef>
              <a:spcAft>
                <a:spcPts val="0"/>
              </a:spcAft>
            </a:pPr>
            <a:r>
              <a:rPr lang="en-US" altLang="en-US" sz="2400" dirty="0"/>
              <a:t>Information from school</a:t>
            </a:r>
          </a:p>
          <a:p>
            <a:pPr lvl="1">
              <a:spcBef>
                <a:spcPts val="0"/>
              </a:spcBef>
              <a:spcAft>
                <a:spcPts val="0"/>
              </a:spcAft>
            </a:pPr>
            <a:r>
              <a:rPr lang="en-US" altLang="en-US" sz="2400" dirty="0"/>
              <a:t>Rating scales (Vanderbilt, Conners, Etc.</a:t>
            </a:r>
          </a:p>
          <a:p>
            <a:pPr lvl="1">
              <a:spcBef>
                <a:spcPts val="0"/>
              </a:spcBef>
              <a:spcAft>
                <a:spcPts val="0"/>
              </a:spcAft>
            </a:pPr>
            <a:endParaRPr lang="en-US" altLang="en-US" sz="2400" dirty="0"/>
          </a:p>
          <a:p>
            <a:pPr>
              <a:spcBef>
                <a:spcPts val="0"/>
              </a:spcBef>
            </a:pPr>
            <a:r>
              <a:rPr lang="en-US" altLang="en-US" dirty="0"/>
              <a:t>Check for other problems that look like AD/HD or come with it*</a:t>
            </a:r>
          </a:p>
          <a:p>
            <a:pPr>
              <a:spcBef>
                <a:spcPts val="0"/>
              </a:spcBef>
            </a:pPr>
            <a:endParaRPr lang="en-US" altLang="en-US" dirty="0"/>
          </a:p>
          <a:p>
            <a:pPr>
              <a:spcBef>
                <a:spcPts val="0"/>
              </a:spcBef>
              <a:spcAft>
                <a:spcPts val="0"/>
              </a:spcAft>
            </a:pPr>
            <a:r>
              <a:rPr lang="en-US" altLang="en-US" dirty="0"/>
              <a:t>Goal: Understand THIS child; establish working relationships with parents, child and school</a:t>
            </a:r>
          </a:p>
          <a:p>
            <a:endParaRPr lang="en-US" dirty="0"/>
          </a:p>
        </p:txBody>
      </p:sp>
    </p:spTree>
    <p:extLst>
      <p:ext uri="{BB962C8B-B14F-4D97-AF65-F5344CB8AC3E}">
        <p14:creationId xmlns:p14="http://schemas.microsoft.com/office/powerpoint/2010/main" val="1963542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TotalTime>
  <Words>6598</Words>
  <Application>Microsoft Macintosh PowerPoint</Application>
  <PresentationFormat>Widescreen</PresentationFormat>
  <Paragraphs>669</Paragraphs>
  <Slides>72</Slides>
  <Notes>50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0" baseType="lpstr">
      <vt:lpstr>Arial</vt:lpstr>
      <vt:lpstr>Calibri</vt:lpstr>
      <vt:lpstr>Calibri Light</vt:lpstr>
      <vt:lpstr>Franklin Gothic Medium</vt:lpstr>
      <vt:lpstr>Times New Roman</vt:lpstr>
      <vt:lpstr>Wingdings</vt:lpstr>
      <vt:lpstr>Office Theme</vt:lpstr>
      <vt:lpstr>Photo Editor Photo</vt:lpstr>
      <vt:lpstr>Some Tips for Helping Families Cope with Traumatic Events</vt:lpstr>
      <vt:lpstr>SOME RESOURCES – Coping with Traumatic Events</vt:lpstr>
      <vt:lpstr>Management of ADHD with Poor Response to Initial Treatment, Comorbid Anxiety, Depression or Disruptive Behavior.  </vt:lpstr>
      <vt:lpstr>Disclosure</vt:lpstr>
      <vt:lpstr>Learning Objectives</vt:lpstr>
      <vt:lpstr>“Prerequisites”</vt:lpstr>
      <vt:lpstr>ADHD Criteria: DSM 5 same as DSM IV TR</vt:lpstr>
      <vt:lpstr>DSM 5: PRESENTATIONS not “subtypes”</vt:lpstr>
      <vt:lpstr>Evaluation of AD/HD</vt:lpstr>
      <vt:lpstr>Assessment Visit</vt:lpstr>
      <vt:lpstr>Assessment Strategies for ADHD</vt:lpstr>
      <vt:lpstr> American Academy of Pediatrics Clinical Practice Guideline for ADHD in Children and Adolescents - update  </vt:lpstr>
      <vt:lpstr>Office Based Non-Medical Interventions</vt:lpstr>
      <vt:lpstr>Non-Pharmacological Interventions:</vt:lpstr>
      <vt:lpstr>Medication Based Treatment</vt:lpstr>
      <vt:lpstr>Management of Poor Response or Adverse Effects of Medication</vt:lpstr>
      <vt:lpstr>FDA Approved Medications for ADHD</vt:lpstr>
      <vt:lpstr>Non-FDA Approved Medications</vt:lpstr>
      <vt:lpstr>Psychostimulant Medications</vt:lpstr>
      <vt:lpstr>Easy, Only two medicines to choose from</vt:lpstr>
      <vt:lpstr>PowerPoint Presentation</vt:lpstr>
      <vt:lpstr>PowerPoint Presentation</vt:lpstr>
      <vt:lpstr>Why so many? What’s the difference</vt:lpstr>
      <vt:lpstr>“It’s All About the Curve”</vt:lpstr>
      <vt:lpstr>DOSE  CURVE  -Immediate Release stimulant Individual Response </vt:lpstr>
      <vt:lpstr>Dosage Curve – Extended Release</vt:lpstr>
      <vt:lpstr>OROS Methylphenidate aka Concerta®</vt:lpstr>
      <vt:lpstr>Bead Technology e.g. Adderall XR ®</vt:lpstr>
      <vt:lpstr>Why so many? What’s the Difference?</vt:lpstr>
      <vt:lpstr>Dexmethylphenidate: Focalin® and Focalin XR ®</vt:lpstr>
      <vt:lpstr>KEY Stimulant References to have on hand.</vt:lpstr>
      <vt:lpstr>Non Stimulants: Alpha Agonists</vt:lpstr>
      <vt:lpstr>Adrenaline/Noradrenaline system</vt:lpstr>
      <vt:lpstr>Alpha Agonists - Indications</vt:lpstr>
      <vt:lpstr>DOSE  CURVE  -Alpha Agonists</vt:lpstr>
      <vt:lpstr>Clonidine  (Catapres®)</vt:lpstr>
      <vt:lpstr>Clonidine Extended Release – Kapvay ®</vt:lpstr>
      <vt:lpstr>Guanfacine (Tenex®)</vt:lpstr>
      <vt:lpstr>Guanfacine Extended Release (Intuniv®)</vt:lpstr>
      <vt:lpstr>Atomoxetine (Strattera ®)</vt:lpstr>
      <vt:lpstr>Atomoxetine- Who am I using it for?</vt:lpstr>
      <vt:lpstr>Causes of Poor Response to Initial Treatment</vt:lpstr>
      <vt:lpstr>Adverse Effects of Stimulant Medication</vt:lpstr>
      <vt:lpstr>Example of timing related adverse effects</vt:lpstr>
      <vt:lpstr>Assessment of Adverse effects</vt:lpstr>
      <vt:lpstr>Generics</vt:lpstr>
      <vt:lpstr>CONCERTA</vt:lpstr>
      <vt:lpstr>Concerta Generics OROS ≠ Non OROS MPH ER</vt:lpstr>
      <vt:lpstr>Treatment of Common Adverse Effects - Appetite</vt:lpstr>
      <vt:lpstr>Adverse Effects - Sleep</vt:lpstr>
      <vt:lpstr>Treatment of Sleep</vt:lpstr>
      <vt:lpstr>Treatment of sleep issues - Medication</vt:lpstr>
      <vt:lpstr>Other Common Adverse Effects</vt:lpstr>
      <vt:lpstr>Causes of Poor Response to Treatment</vt:lpstr>
      <vt:lpstr>Common Comorbid Conditions</vt:lpstr>
      <vt:lpstr>Comorbid Conditions</vt:lpstr>
      <vt:lpstr>Misdiagnosis (Differential Diagnosis)</vt:lpstr>
      <vt:lpstr>What next?</vt:lpstr>
      <vt:lpstr>ANXIETY and PTSD</vt:lpstr>
      <vt:lpstr>Post Traumatic Stress Disorder</vt:lpstr>
      <vt:lpstr>Tourette’s and Tic Disorders</vt:lpstr>
      <vt:lpstr>ODD and ADHD</vt:lpstr>
      <vt:lpstr>Depression</vt:lpstr>
      <vt:lpstr>Bipolar Disorder</vt:lpstr>
      <vt:lpstr>Other Comorbid Mood and Disruptive Disorders</vt:lpstr>
      <vt:lpstr>Severe Aggressive Outbursts</vt:lpstr>
      <vt:lpstr>Treatment: Family-Based</vt:lpstr>
      <vt:lpstr>Treatment: Community-Based</vt:lpstr>
      <vt:lpstr>Treatment: Medical Provider-Based</vt:lpstr>
      <vt:lpstr>Practice Change to Consider</vt:lpstr>
      <vt:lpstr>Other resources.</vt:lpstr>
      <vt:lpstr>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ADHD with Poor Response to Treatment, Comorbid Anxiety, Depression or Disruptive Behavior. (“ADHD-201”) </dc:title>
  <dc:subject/>
  <dc:creator>Richard Miller</dc:creator>
  <cp:keywords/>
  <dc:description/>
  <cp:lastModifiedBy>Richard Miller</cp:lastModifiedBy>
  <cp:revision>70</cp:revision>
  <dcterms:created xsi:type="dcterms:W3CDTF">2021-01-02T18:48:51Z</dcterms:created>
  <dcterms:modified xsi:type="dcterms:W3CDTF">2021-01-09T23:08:23Z</dcterms:modified>
  <cp:category/>
</cp:coreProperties>
</file>